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commentAuthors.xml" ContentType="application/vnd.openxmlformats-officedocument.presentationml.comme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3" r:id="rId5"/>
    <p:sldId id="284" r:id="rId6"/>
    <p:sldId id="285" r:id="rId7"/>
    <p:sldId id="286" r:id="rId8"/>
    <p:sldId id="260" r:id="rId9"/>
    <p:sldId id="294" r:id="rId10"/>
    <p:sldId id="288" r:id="rId11"/>
    <p:sldId id="289" r:id="rId12"/>
    <p:sldId id="259" r:id="rId13"/>
    <p:sldId id="291" r:id="rId14"/>
    <p:sldId id="292" r:id="rId15"/>
    <p:sldId id="261" r:id="rId16"/>
    <p:sldId id="263" r:id="rId17"/>
    <p:sldId id="295" r:id="rId18"/>
    <p:sldId id="298" r:id="rId19"/>
    <p:sldId id="299" r:id="rId20"/>
    <p:sldId id="300" r:id="rId21"/>
    <p:sldId id="301" r:id="rId22"/>
    <p:sldId id="262" r:id="rId23"/>
    <p:sldId id="302" r:id="rId24"/>
    <p:sldId id="303" r:id="rId25"/>
    <p:sldId id="304" r:id="rId26"/>
    <p:sldId id="305" r:id="rId27"/>
    <p:sldId id="306" r:id="rId28"/>
    <p:sldId id="269" r:id="rId29"/>
    <p:sldId id="30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yenim agyei-boateng" initials="aa" lastIdx="1" clrIdx="0">
    <p:extLst>
      <p:ext uri="{19B8F6BF-5375-455C-9EA6-DF929625EA0E}">
        <p15:presenceInfo xmlns:p15="http://schemas.microsoft.com/office/powerpoint/2012/main" userId="36f5c26ac4e777f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43" autoAdjust="0"/>
    <p:restoredTop sz="94660"/>
  </p:normalViewPr>
  <p:slideViewPr>
    <p:cSldViewPr snapToGrid="0">
      <p:cViewPr varScale="1">
        <p:scale>
          <a:sx n="65" d="100"/>
          <a:sy n="65" d="100"/>
        </p:scale>
        <p:origin x="84"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A34EBD7-6708-431A-AFDD-ACA4D4B79F0C}" type="datetimeFigureOut">
              <a:rPr lang="en-GB" smtClean="0"/>
              <a:t>22/05/2018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3350761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4EBD7-6708-431A-AFDD-ACA4D4B79F0C}" type="datetimeFigureOut">
              <a:rPr lang="en-GB" smtClean="0"/>
              <a:t>22/05/2018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80431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4EBD7-6708-431A-AFDD-ACA4D4B79F0C}" type="datetimeFigureOut">
              <a:rPr lang="en-GB" smtClean="0"/>
              <a:t>22/05/2018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215335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4EBD7-6708-431A-AFDD-ACA4D4B79F0C}" type="datetimeFigureOut">
              <a:rPr lang="en-GB" smtClean="0"/>
              <a:t>22/05/2018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329760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34EBD7-6708-431A-AFDD-ACA4D4B79F0C}" type="datetimeFigureOut">
              <a:rPr lang="en-GB" smtClean="0"/>
              <a:t>22/05/2018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2036849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A34EBD7-6708-431A-AFDD-ACA4D4B79F0C}" type="datetimeFigureOut">
              <a:rPr lang="en-GB" smtClean="0"/>
              <a:t>22/05/2018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346633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A34EBD7-6708-431A-AFDD-ACA4D4B79F0C}" type="datetimeFigureOut">
              <a:rPr lang="en-GB" smtClean="0"/>
              <a:t>22/05/2018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1977938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A34EBD7-6708-431A-AFDD-ACA4D4B79F0C}" type="datetimeFigureOut">
              <a:rPr lang="en-GB" smtClean="0"/>
              <a:t>22/05/2018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259751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4EBD7-6708-431A-AFDD-ACA4D4B79F0C}" type="datetimeFigureOut">
              <a:rPr lang="en-GB" smtClean="0"/>
              <a:t>22/05/2018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3412760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34EBD7-6708-431A-AFDD-ACA4D4B79F0C}" type="datetimeFigureOut">
              <a:rPr lang="en-GB" smtClean="0"/>
              <a:t>22/05/2018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34771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34EBD7-6708-431A-AFDD-ACA4D4B79F0C}" type="datetimeFigureOut">
              <a:rPr lang="en-GB" smtClean="0"/>
              <a:t>22/05/2018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E45E28-ABC0-4BBA-B8E6-92E7D2A3BD88}" type="slidenum">
              <a:rPr lang="en-GB" smtClean="0"/>
              <a:t>‹#›</a:t>
            </a:fld>
            <a:endParaRPr lang="en-GB"/>
          </a:p>
        </p:txBody>
      </p:sp>
    </p:spTree>
    <p:extLst>
      <p:ext uri="{BB962C8B-B14F-4D97-AF65-F5344CB8AC3E}">
        <p14:creationId xmlns:p14="http://schemas.microsoft.com/office/powerpoint/2010/main" val="403248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4EBD7-6708-431A-AFDD-ACA4D4B79F0C}" type="datetimeFigureOut">
              <a:rPr lang="en-GB" smtClean="0"/>
              <a:t>22/05/2018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E45E28-ABC0-4BBA-B8E6-92E7D2A3BD88}" type="slidenum">
              <a:rPr lang="en-GB" smtClean="0"/>
              <a:t>‹#›</a:t>
            </a:fld>
            <a:endParaRPr lang="en-GB"/>
          </a:p>
        </p:txBody>
      </p:sp>
    </p:spTree>
    <p:extLst>
      <p:ext uri="{BB962C8B-B14F-4D97-AF65-F5344CB8AC3E}">
        <p14:creationId xmlns:p14="http://schemas.microsoft.com/office/powerpoint/2010/main" val="2237189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7418"/>
            <a:ext cx="12192000" cy="742400"/>
          </a:xfrm>
        </p:spPr>
        <p:txBody>
          <a:bodyPr>
            <a:normAutofit fontScale="90000"/>
          </a:bodyPr>
          <a:lstStyle/>
          <a:p>
            <a:r>
              <a:rPr lang="en-US" b="1" dirty="0">
                <a:solidFill>
                  <a:srgbClr val="FF0000"/>
                </a:solidFill>
                <a:latin typeface="Arial" panose="020B0604020202020204" pitchFamily="34" charset="0"/>
                <a:cs typeface="Arial" panose="020B0604020202020204" pitchFamily="34" charset="0"/>
              </a:rPr>
              <a:t>Africa and the Right to Development </a:t>
            </a:r>
            <a:endParaRPr lang="en-GB"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2142889"/>
            <a:ext cx="9144000" cy="978683"/>
          </a:xfrm>
        </p:spPr>
        <p:txBody>
          <a:bodyPr>
            <a:normAutofit/>
          </a:bodyPr>
          <a:lstStyle/>
          <a:p>
            <a:r>
              <a:rPr lang="en-US" dirty="0">
                <a:solidFill>
                  <a:schemeClr val="accent4"/>
                </a:solidFill>
                <a:latin typeface="Arial" panose="020B0604020202020204" pitchFamily="34" charset="0"/>
                <a:cs typeface="Arial" panose="020B0604020202020204" pitchFamily="34" charset="0"/>
              </a:rPr>
              <a:t>A Presentation to Conference Experts invited by the </a:t>
            </a:r>
          </a:p>
          <a:p>
            <a:r>
              <a:rPr lang="en-US" dirty="0">
                <a:solidFill>
                  <a:schemeClr val="accent4"/>
                </a:solidFill>
                <a:latin typeface="Arial" panose="020B0604020202020204" pitchFamily="34" charset="0"/>
                <a:cs typeface="Arial" panose="020B0604020202020204" pitchFamily="34" charset="0"/>
              </a:rPr>
              <a:t> United Nations Special Rapporteur on the Right to Development </a:t>
            </a:r>
            <a:endParaRPr lang="en-GB" dirty="0">
              <a:solidFill>
                <a:schemeClr val="accent4"/>
              </a:solidFill>
              <a:latin typeface="Arial" panose="020B0604020202020204" pitchFamily="34" charset="0"/>
              <a:cs typeface="Arial" panose="020B0604020202020204" pitchFamily="34" charset="0"/>
            </a:endParaRPr>
          </a:p>
        </p:txBody>
      </p:sp>
      <p:sp>
        <p:nvSpPr>
          <p:cNvPr id="5" name="TextBox 4"/>
          <p:cNvSpPr txBox="1"/>
          <p:nvPr/>
        </p:nvSpPr>
        <p:spPr>
          <a:xfrm>
            <a:off x="-1" y="3464164"/>
            <a:ext cx="12067309" cy="1930785"/>
          </a:xfrm>
          <a:prstGeom prst="rect">
            <a:avLst/>
          </a:prstGeom>
          <a:noFill/>
        </p:spPr>
        <p:txBody>
          <a:bodyPr wrap="square" rtlCol="0">
            <a:spAutoFit/>
          </a:bodyPr>
          <a:lstStyle/>
          <a:p>
            <a:pPr algn="ctr"/>
            <a:r>
              <a:rPr lang="en-US" sz="2000" dirty="0">
                <a:solidFill>
                  <a:schemeClr val="accent4"/>
                </a:solidFill>
                <a:latin typeface="Arial" panose="020B0604020202020204" pitchFamily="34" charset="0"/>
                <a:cs typeface="Arial" panose="020B0604020202020204" pitchFamily="34" charset="0"/>
              </a:rPr>
              <a:t>Under the Theme:</a:t>
            </a:r>
          </a:p>
          <a:p>
            <a:pPr lvl="0" algn="ctr">
              <a:lnSpc>
                <a:spcPct val="90000"/>
              </a:lnSpc>
              <a:spcBef>
                <a:spcPts val="1000"/>
              </a:spcBef>
            </a:pPr>
            <a:r>
              <a:rPr lang="en-US" sz="2400" dirty="0">
                <a:solidFill>
                  <a:schemeClr val="accent4"/>
                </a:solidFill>
                <a:latin typeface="Arial" panose="020B0604020202020204" pitchFamily="34" charset="0"/>
                <a:cs typeface="Arial" panose="020B0604020202020204" pitchFamily="34" charset="0"/>
              </a:rPr>
              <a:t>Regional consultation on the Practical Implementation of the Right to Development: Identifying and Promoting good practices </a:t>
            </a:r>
          </a:p>
          <a:p>
            <a:pPr lvl="0" algn="ctr">
              <a:lnSpc>
                <a:spcPct val="90000"/>
              </a:lnSpc>
              <a:spcBef>
                <a:spcPts val="1000"/>
              </a:spcBef>
            </a:pPr>
            <a:r>
              <a:rPr lang="en-US" sz="2000" dirty="0">
                <a:solidFill>
                  <a:schemeClr val="accent4"/>
                </a:solidFill>
                <a:latin typeface="Arial" panose="020B0604020202020204" pitchFamily="34" charset="0"/>
                <a:cs typeface="Arial" panose="020B0604020202020204" pitchFamily="34" charset="0"/>
              </a:rPr>
              <a:t>Addis-Ababa 27, (27-29) March 2018</a:t>
            </a:r>
            <a:endParaRPr lang="en-GB" sz="2000" dirty="0">
              <a:solidFill>
                <a:schemeClr val="accent4"/>
              </a:solidFill>
              <a:latin typeface="Arial" panose="020B0604020202020204" pitchFamily="34" charset="0"/>
              <a:cs typeface="Arial" panose="020B0604020202020204" pitchFamily="34" charset="0"/>
            </a:endParaRPr>
          </a:p>
          <a:p>
            <a:endParaRPr lang="en-GB" dirty="0"/>
          </a:p>
        </p:txBody>
      </p:sp>
      <p:sp>
        <p:nvSpPr>
          <p:cNvPr id="6" name="Rectangle 5"/>
          <p:cNvSpPr/>
          <p:nvPr/>
        </p:nvSpPr>
        <p:spPr>
          <a:xfrm>
            <a:off x="2307975" y="5394949"/>
            <a:ext cx="8124497" cy="1446550"/>
          </a:xfrm>
          <a:prstGeom prst="rect">
            <a:avLst/>
          </a:prstGeom>
        </p:spPr>
        <p:txBody>
          <a:bodyPr wrap="square">
            <a:spAutoFit/>
          </a:bodyPr>
          <a:lstStyle/>
          <a:p>
            <a:pPr algn="ctr"/>
            <a:r>
              <a:rPr lang="en-US" sz="2800" b="1" dirty="0">
                <a:solidFill>
                  <a:schemeClr val="accent6">
                    <a:lumMod val="50000"/>
                  </a:schemeClr>
                </a:solidFill>
                <a:latin typeface="Arial" panose="020B0604020202020204" pitchFamily="34" charset="0"/>
                <a:cs typeface="Arial" panose="020B0604020202020204" pitchFamily="34" charset="0"/>
              </a:rPr>
              <a:t>Prof. Raymond A. Atuguba </a:t>
            </a:r>
          </a:p>
          <a:p>
            <a:pPr algn="ctr"/>
            <a:r>
              <a:rPr lang="en-US" sz="2000" b="1" dirty="0">
                <a:solidFill>
                  <a:schemeClr val="accent6">
                    <a:lumMod val="50000"/>
                  </a:schemeClr>
                </a:solidFill>
                <a:latin typeface="Arial" panose="020B0604020202020204" pitchFamily="34" charset="0"/>
                <a:cs typeface="Arial" panose="020B0604020202020204" pitchFamily="34" charset="0"/>
              </a:rPr>
              <a:t>University of Ghana School of Law ratuguba@ug.edu.gh/atugubaatuguba@yahoo.com </a:t>
            </a:r>
          </a:p>
          <a:p>
            <a:pPr algn="ctr"/>
            <a:r>
              <a:rPr lang="en-US" sz="2000" b="1" dirty="0">
                <a:solidFill>
                  <a:schemeClr val="accent6">
                    <a:lumMod val="50000"/>
                  </a:schemeClr>
                </a:solidFill>
                <a:latin typeface="Arial" panose="020B0604020202020204" pitchFamily="34" charset="0"/>
                <a:cs typeface="Arial" panose="020B0604020202020204" pitchFamily="34" charset="0"/>
              </a:rPr>
              <a:t>+233 24 4354572</a:t>
            </a:r>
            <a:endParaRPr lang="en-GB" sz="2000" b="1" dirty="0">
              <a:solidFill>
                <a:schemeClr val="accent6">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1995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7146" y="166255"/>
            <a:ext cx="11714018" cy="6830290"/>
          </a:xfrm>
        </p:spPr>
        <p:txBody>
          <a:bodyPr>
            <a:normAutofit lnSpcReduction="10000"/>
          </a:bodyPr>
          <a:lstStyle/>
          <a:p>
            <a:pPr algn="just">
              <a:lnSpc>
                <a:spcPct val="100000"/>
              </a:lnSpc>
              <a:buFont typeface="Wingdings" panose="05000000000000000000" pitchFamily="2" charset="2"/>
              <a:buChar char="v"/>
            </a:pPr>
            <a:r>
              <a:rPr lang="en-US" dirty="0">
                <a:latin typeface="Arial" panose="020B0604020202020204" pitchFamily="34" charset="0"/>
                <a:cs typeface="Arial" panose="020B0604020202020204" pitchFamily="34" charset="0"/>
              </a:rPr>
              <a:t> </a:t>
            </a:r>
            <a:r>
              <a:rPr lang="en-US" sz="3000" b="1" dirty="0">
                <a:latin typeface="Arial" panose="020B0604020202020204" pitchFamily="34" charset="0"/>
                <a:cs typeface="Arial" panose="020B0604020202020204" pitchFamily="34" charset="0"/>
              </a:rPr>
              <a:t>Democratic Republic of the Congo v Burundi, Rwanda and Uganda (2004) AHRLR 19 (ACHPR 2003)</a:t>
            </a:r>
          </a:p>
          <a:p>
            <a:pPr lvl="1" algn="just">
              <a:lnSpc>
                <a:spcPct val="100000"/>
              </a:lnSpc>
              <a:buFont typeface="Wingdings" pitchFamily="2" charset="2"/>
              <a:buChar char="Ø"/>
            </a:pPr>
            <a:r>
              <a:rPr lang="en-US" sz="2800" dirty="0">
                <a:latin typeface="Arial" panose="020B0604020202020204" pitchFamily="34" charset="0"/>
                <a:cs typeface="Arial" panose="020B0604020202020204" pitchFamily="34" charset="0"/>
              </a:rPr>
              <a:t>Allegations of grave and massive violations of human and </a:t>
            </a:r>
            <a:r>
              <a:rPr lang="en-US" sz="2800" b="1" dirty="0">
                <a:solidFill>
                  <a:srgbClr val="C00000"/>
                </a:solidFill>
                <a:latin typeface="Arial" panose="020B0604020202020204" pitchFamily="34" charset="0"/>
                <a:cs typeface="Arial" panose="020B0604020202020204" pitchFamily="34" charset="0"/>
              </a:rPr>
              <a:t>peoples'</a:t>
            </a:r>
            <a:r>
              <a:rPr lang="en-US" sz="2800" dirty="0">
                <a:solidFill>
                  <a:srgbClr val="C00000"/>
                </a:solidFill>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rights committed by the armed forces of the Republics of Burundi, Rwanda and Uganda in the Congolese provinces where there had been rebel activities since 2 August 1998</a:t>
            </a:r>
          </a:p>
          <a:p>
            <a:pPr lvl="1" algn="just">
              <a:lnSpc>
                <a:spcPct val="100000"/>
              </a:lnSpc>
              <a:buFont typeface="Wingdings" pitchFamily="2" charset="2"/>
              <a:buChar char="Ø"/>
            </a:pPr>
            <a:endParaRPr lang="en-US" sz="2800" dirty="0">
              <a:latin typeface="Arial" panose="020B0604020202020204" pitchFamily="34" charset="0"/>
              <a:cs typeface="Arial" panose="020B0604020202020204" pitchFamily="34" charset="0"/>
            </a:endParaRPr>
          </a:p>
          <a:p>
            <a:pPr algn="just">
              <a:lnSpc>
                <a:spcPct val="100000"/>
              </a:lnSpc>
              <a:buFont typeface="Wingdings" panose="05000000000000000000" pitchFamily="2" charset="2"/>
              <a:buChar char="v"/>
            </a:pPr>
            <a:r>
              <a:rPr lang="en-US" sz="3000" b="1" dirty="0">
                <a:latin typeface="Arial" panose="020B0604020202020204" pitchFamily="34" charset="0"/>
                <a:cs typeface="Arial" panose="020B0604020202020204" pitchFamily="34" charset="0"/>
              </a:rPr>
              <a:t>Centre for Minority Rights Development and Others v Kenya (2009) AHRLR 75 (ACHPR 2009)</a:t>
            </a:r>
          </a:p>
          <a:p>
            <a:pPr lvl="1" algn="just">
              <a:lnSpc>
                <a:spcPct val="110000"/>
              </a:lnSpc>
              <a:buFont typeface="Wingdings" pitchFamily="2" charset="2"/>
              <a:buChar char="Ø"/>
            </a:pPr>
            <a:r>
              <a:rPr lang="en-US" sz="2800" dirty="0">
                <a:latin typeface="Arial" panose="020B0604020202020204" pitchFamily="34" charset="0"/>
                <a:cs typeface="Arial" panose="020B0604020202020204" pitchFamily="34" charset="0"/>
              </a:rPr>
              <a:t>alleged violations resulting from the </a:t>
            </a:r>
            <a:r>
              <a:rPr lang="en-US" sz="2800" b="1" dirty="0">
                <a:solidFill>
                  <a:srgbClr val="C00000"/>
                </a:solidFill>
                <a:latin typeface="Arial" panose="020B0604020202020204" pitchFamily="34" charset="0"/>
                <a:cs typeface="Arial" panose="020B0604020202020204" pitchFamily="34" charset="0"/>
              </a:rPr>
              <a:t>displacement of the </a:t>
            </a:r>
            <a:r>
              <a:rPr lang="en-US" sz="2800" b="1" dirty="0" err="1">
                <a:solidFill>
                  <a:srgbClr val="C00000"/>
                </a:solidFill>
                <a:latin typeface="Arial" panose="020B0604020202020204" pitchFamily="34" charset="0"/>
                <a:cs typeface="Arial" panose="020B0604020202020204" pitchFamily="34" charset="0"/>
              </a:rPr>
              <a:t>Endorois</a:t>
            </a:r>
            <a:r>
              <a:rPr lang="en-US" sz="2800" b="1" dirty="0">
                <a:solidFill>
                  <a:srgbClr val="C00000"/>
                </a:solidFill>
                <a:latin typeface="Arial" panose="020B0604020202020204" pitchFamily="34" charset="0"/>
                <a:cs typeface="Arial" panose="020B0604020202020204" pitchFamily="34" charset="0"/>
              </a:rPr>
              <a:t> community, an indigenous community,</a:t>
            </a:r>
            <a:r>
              <a:rPr lang="en-US" sz="2800" dirty="0">
                <a:latin typeface="Arial" panose="020B0604020202020204" pitchFamily="34" charset="0"/>
                <a:cs typeface="Arial" panose="020B0604020202020204" pitchFamily="34" charset="0"/>
              </a:rPr>
              <a:t> from their ancestral lands, the failure to adequately compensate them for the loss of their property, the disruption of the community's pastoral enterprise and violations of the right to </a:t>
            </a:r>
            <a:r>
              <a:rPr lang="en-US" sz="2800" dirty="0" err="1">
                <a:latin typeface="Arial" panose="020B0604020202020204" pitchFamily="34" charset="0"/>
                <a:cs typeface="Arial" panose="020B0604020202020204" pitchFamily="34" charset="0"/>
              </a:rPr>
              <a:t>practise</a:t>
            </a:r>
            <a:r>
              <a:rPr lang="en-US" sz="2800" dirty="0">
                <a:latin typeface="Arial" panose="020B0604020202020204" pitchFamily="34" charset="0"/>
                <a:cs typeface="Arial" panose="020B0604020202020204" pitchFamily="34" charset="0"/>
              </a:rPr>
              <a:t> their religion and culture, as well as the overall process of development of the </a:t>
            </a:r>
            <a:r>
              <a:rPr lang="en-US" sz="2800" dirty="0" err="1">
                <a:latin typeface="Arial" panose="020B0604020202020204" pitchFamily="34" charset="0"/>
                <a:cs typeface="Arial" panose="020B0604020202020204" pitchFamily="34" charset="0"/>
              </a:rPr>
              <a:t>Endorois</a:t>
            </a:r>
            <a:r>
              <a:rPr lang="en-US" sz="2800" dirty="0">
                <a:latin typeface="Arial" panose="020B0604020202020204" pitchFamily="34" charset="0"/>
                <a:cs typeface="Arial" panose="020B0604020202020204" pitchFamily="34" charset="0"/>
              </a:rPr>
              <a:t> people.</a:t>
            </a:r>
            <a:endParaRPr lang="en-GB" sz="2800" dirty="0">
              <a:latin typeface="Arial" panose="020B0604020202020204" pitchFamily="34" charset="0"/>
              <a:cs typeface="Arial" panose="020B0604020202020204" pitchFamily="34" charset="0"/>
            </a:endParaRPr>
          </a:p>
          <a:p>
            <a:pPr lvl="1" algn="just">
              <a:lnSpc>
                <a:spcPct val="100000"/>
              </a:lnSpc>
              <a:buFont typeface="Wingdings" pitchFamily="2" charset="2"/>
              <a:buChar char="Ø"/>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2838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0"/>
            <a:ext cx="11914909" cy="6858000"/>
          </a:xfrm>
        </p:spPr>
        <p:txBody>
          <a:bodyPr>
            <a:normAutofit fontScale="92500" lnSpcReduction="20000"/>
          </a:bodyPr>
          <a:lstStyle/>
          <a:p>
            <a:pPr>
              <a:lnSpc>
                <a:spcPct val="110000"/>
              </a:lnSpc>
              <a:spcBef>
                <a:spcPts val="0"/>
              </a:spcBef>
              <a:buFont typeface="Wingdings" panose="05000000000000000000" pitchFamily="2" charset="2"/>
              <a:buChar char="v"/>
            </a:pPr>
            <a:r>
              <a:rPr lang="en-US" sz="3200" b="1" dirty="0">
                <a:latin typeface="Arial" panose="020B0604020202020204" pitchFamily="34" charset="0"/>
                <a:cs typeface="Arial" panose="020B0604020202020204" pitchFamily="34" charset="0"/>
              </a:rPr>
              <a:t>Sudan Human Rights </a:t>
            </a:r>
            <a:r>
              <a:rPr lang="en-US" sz="3200" b="1" dirty="0" err="1">
                <a:latin typeface="Arial" panose="020B0604020202020204" pitchFamily="34" charset="0"/>
                <a:cs typeface="Arial" panose="020B0604020202020204" pitchFamily="34" charset="0"/>
              </a:rPr>
              <a:t>Organisation</a:t>
            </a:r>
            <a:r>
              <a:rPr lang="en-US" sz="3200" b="1" dirty="0">
                <a:latin typeface="Arial" panose="020B0604020202020204" pitchFamily="34" charset="0"/>
                <a:cs typeface="Arial" panose="020B0604020202020204" pitchFamily="34" charset="0"/>
              </a:rPr>
              <a:t> and Another v Sudan (2009) AHRLR 153 (ACHPR 2009)</a:t>
            </a:r>
          </a:p>
          <a:p>
            <a:pPr lvl="1" algn="just">
              <a:lnSpc>
                <a:spcPct val="110000"/>
              </a:lnSpc>
              <a:spcBef>
                <a:spcPts val="0"/>
              </a:spcBef>
              <a:buFont typeface="Wingdings" pitchFamily="2" charset="2"/>
              <a:buChar char="Ø"/>
            </a:pPr>
            <a:r>
              <a:rPr lang="en-US" sz="3000" dirty="0"/>
              <a:t>Alleged gross, massive and </a:t>
            </a:r>
            <a:r>
              <a:rPr lang="en-US" sz="3000" b="1" dirty="0">
                <a:solidFill>
                  <a:srgbClr val="C00000"/>
                </a:solidFill>
              </a:rPr>
              <a:t>systematic</a:t>
            </a:r>
            <a:r>
              <a:rPr lang="en-US" sz="3000" dirty="0"/>
              <a:t> violations of human rights by the Republic of Sudan against the </a:t>
            </a:r>
            <a:r>
              <a:rPr lang="en-US" sz="3000" b="1" dirty="0">
                <a:solidFill>
                  <a:srgbClr val="C00000"/>
                </a:solidFill>
              </a:rPr>
              <a:t>indigenous black African tribes </a:t>
            </a:r>
            <a:r>
              <a:rPr lang="en-US" sz="3000" dirty="0"/>
              <a:t>in the Darfur region (Western Sudan); in particular, members of the Fur, </a:t>
            </a:r>
            <a:r>
              <a:rPr lang="en-US" sz="3000" dirty="0" err="1"/>
              <a:t>Marsalit</a:t>
            </a:r>
            <a:r>
              <a:rPr lang="en-US" sz="3000" dirty="0"/>
              <a:t> and Zaghawa tribes</a:t>
            </a:r>
            <a:r>
              <a:rPr lang="en-US" sz="2800" dirty="0"/>
              <a:t>. </a:t>
            </a:r>
          </a:p>
          <a:p>
            <a:pPr>
              <a:lnSpc>
                <a:spcPct val="110000"/>
              </a:lnSpc>
              <a:spcBef>
                <a:spcPts val="0"/>
              </a:spcBef>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v"/>
            </a:pPr>
            <a:r>
              <a:rPr lang="en-US" sz="3200" b="1" dirty="0">
                <a:latin typeface="Arial" panose="020B0604020202020204" pitchFamily="34" charset="0"/>
                <a:cs typeface="Arial" panose="020B0604020202020204" pitchFamily="34" charset="0"/>
              </a:rPr>
              <a:t>Centre for Housing Rights and Evictions v The Sudan (the COHRE case)</a:t>
            </a:r>
          </a:p>
          <a:p>
            <a:pPr lvl="1" algn="just">
              <a:lnSpc>
                <a:spcPct val="110000"/>
              </a:lnSpc>
              <a:spcBef>
                <a:spcPts val="0"/>
              </a:spcBef>
              <a:buFont typeface="Wingdings" pitchFamily="2" charset="2"/>
              <a:buChar char="v"/>
            </a:pPr>
            <a:r>
              <a:rPr lang="en-US" sz="3000" dirty="0"/>
              <a:t>Complainant that that in February 2003 fighting intensified in the Darfur region following the emergence of two armed groups, the Sudan Liberation Army (SLA) and the Justice Equality Movement (JEM), which came primarily from the Fur, Zaghawa and </a:t>
            </a:r>
            <a:r>
              <a:rPr lang="en-US" sz="3000" dirty="0" err="1"/>
              <a:t>Masaalit</a:t>
            </a:r>
            <a:r>
              <a:rPr lang="en-US" sz="3000" dirty="0"/>
              <a:t> tribes. </a:t>
            </a:r>
          </a:p>
          <a:p>
            <a:pPr lvl="1" algn="just">
              <a:lnSpc>
                <a:spcPct val="110000"/>
              </a:lnSpc>
              <a:spcBef>
                <a:spcPts val="0"/>
              </a:spcBef>
              <a:buFont typeface="Wingdings" pitchFamily="2" charset="2"/>
              <a:buChar char="v"/>
            </a:pPr>
            <a:endParaRPr lang="en-US" sz="3000" dirty="0"/>
          </a:p>
          <a:p>
            <a:pPr lvl="1" algn="just">
              <a:lnSpc>
                <a:spcPct val="110000"/>
              </a:lnSpc>
              <a:spcBef>
                <a:spcPts val="0"/>
              </a:spcBef>
              <a:buFont typeface="Wingdings" pitchFamily="2" charset="2"/>
              <a:buChar char="v"/>
            </a:pPr>
            <a:r>
              <a:rPr lang="en-US" sz="3000" dirty="0"/>
              <a:t>The two armed groups’ political demand essentially was for the respondent state to address the </a:t>
            </a:r>
            <a:r>
              <a:rPr lang="en-US" sz="3000" b="1" dirty="0" err="1">
                <a:solidFill>
                  <a:srgbClr val="C00000"/>
                </a:solidFill>
              </a:rPr>
              <a:t>marginalisation</a:t>
            </a:r>
            <a:r>
              <a:rPr lang="en-US" sz="3000" b="1" dirty="0">
                <a:solidFill>
                  <a:srgbClr val="C00000"/>
                </a:solidFill>
              </a:rPr>
              <a:t> and underdevelopment of the region.</a:t>
            </a:r>
            <a:endParaRPr lang="en-GB" sz="3000" b="1" dirty="0">
              <a:solidFill>
                <a:srgbClr val="C00000"/>
              </a:solidFill>
              <a:latin typeface="Arial" panose="020B0604020202020204" pitchFamily="34" charset="0"/>
              <a:cs typeface="Arial" panose="020B0604020202020204" pitchFamily="34" charset="0"/>
            </a:endParaRPr>
          </a:p>
          <a:p>
            <a:pPr>
              <a:lnSpc>
                <a:spcPct val="150000"/>
              </a:lnSpc>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6070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45" y="1"/>
            <a:ext cx="11845637" cy="1219199"/>
          </a:xfrm>
        </p:spPr>
        <p:txBody>
          <a:bodyPr>
            <a:normAutofit fontScale="90000"/>
          </a:bodyPr>
          <a:lstStyle/>
          <a:p>
            <a:pPr algn="ctr"/>
            <a:r>
              <a:rPr lang="en-US" b="1" dirty="0">
                <a:solidFill>
                  <a:schemeClr val="accent6">
                    <a:lumMod val="50000"/>
                  </a:schemeClr>
                </a:solidFill>
                <a:latin typeface="Arial" panose="020B0604020202020204" pitchFamily="34" charset="0"/>
                <a:cs typeface="Arial" panose="020B0604020202020204" pitchFamily="34" charset="0"/>
              </a:rPr>
              <a:t>Africa has no choice other than have a </a:t>
            </a:r>
            <a:r>
              <a:rPr lang="en-US" b="1" dirty="0" err="1">
                <a:solidFill>
                  <a:schemeClr val="accent6">
                    <a:lumMod val="50000"/>
                  </a:schemeClr>
                </a:solidFill>
                <a:latin typeface="Arial" panose="020B0604020202020204" pitchFamily="34" charset="0"/>
                <a:cs typeface="Arial" panose="020B0604020202020204" pitchFamily="34" charset="0"/>
              </a:rPr>
              <a:t>developmentalist</a:t>
            </a:r>
            <a:r>
              <a:rPr lang="en-US" b="1" dirty="0">
                <a:solidFill>
                  <a:schemeClr val="accent6">
                    <a:lumMod val="50000"/>
                  </a:schemeClr>
                </a:solidFill>
                <a:latin typeface="Arial" panose="020B0604020202020204" pitchFamily="34" charset="0"/>
                <a:cs typeface="Arial" panose="020B0604020202020204" pitchFamily="34" charset="0"/>
              </a:rPr>
              <a:t> approach to Human Rights</a:t>
            </a:r>
          </a:p>
        </p:txBody>
      </p:sp>
      <p:sp>
        <p:nvSpPr>
          <p:cNvPr id="3" name="Content Placeholder 2"/>
          <p:cNvSpPr>
            <a:spLocks noGrp="1"/>
          </p:cNvSpPr>
          <p:nvPr>
            <p:ph idx="1"/>
          </p:nvPr>
        </p:nvSpPr>
        <p:spPr>
          <a:xfrm>
            <a:off x="401782" y="1825624"/>
            <a:ext cx="11443854" cy="4778375"/>
          </a:xfrm>
        </p:spPr>
        <p:txBody>
          <a:bodyPr>
            <a:normAutofit lnSpcReduction="10000"/>
          </a:bodyPr>
          <a:lstStyle/>
          <a:p>
            <a:pPr algn="just">
              <a:lnSpc>
                <a:spcPct val="100000"/>
              </a:lnSpc>
              <a:spcBef>
                <a:spcPts val="0"/>
              </a:spcBef>
              <a:buFont typeface="Wingdings" panose="05000000000000000000" pitchFamily="2" charset="2"/>
              <a:buChar char="q"/>
            </a:pPr>
            <a:r>
              <a:rPr lang="en-US"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Given our circumstances, sustained focus on development is Africa’s only option:</a:t>
            </a:r>
          </a:p>
          <a:p>
            <a:pPr algn="just">
              <a:lnSpc>
                <a:spcPct val="100000"/>
              </a:lnSpc>
              <a:spcBef>
                <a:spcPts val="0"/>
              </a:spcBef>
              <a:buFont typeface="Wingdings" panose="05000000000000000000" pitchFamily="2" charset="2"/>
              <a:buChar char="q"/>
            </a:pPr>
            <a:endParaRPr lang="en-US" sz="32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Africa sits at the bottom of most major development indices </a:t>
            </a:r>
          </a:p>
          <a:p>
            <a:pPr lvl="1" algn="just">
              <a:lnSpc>
                <a:spcPct val="100000"/>
              </a:lnSpc>
              <a:spcBef>
                <a:spcPts val="0"/>
              </a:spcBef>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The Human Development Index rankings and values in the 2016 Human Development Report place the vast majority of African countries below 150</a:t>
            </a:r>
          </a:p>
          <a:p>
            <a:pPr lvl="1" algn="just">
              <a:lnSpc>
                <a:spcPct val="100000"/>
              </a:lnSpc>
              <a:spcBef>
                <a:spcPts val="0"/>
              </a:spcBef>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The 2017 Gender Equality Index ranks Algeria at 63rd, and Botswana, the next highest ranked African country is 108</a:t>
            </a:r>
            <a:r>
              <a:rPr lang="en-US" sz="3000" baseline="30000" dirty="0">
                <a:latin typeface="Arial" panose="020B0604020202020204" pitchFamily="34" charset="0"/>
                <a:cs typeface="Arial" panose="020B0604020202020204" pitchFamily="34" charset="0"/>
              </a:rPr>
              <a:t>th</a:t>
            </a:r>
            <a:r>
              <a:rPr lang="en-US" sz="3000" dirty="0">
                <a:latin typeface="Arial" panose="020B0604020202020204" pitchFamily="34" charset="0"/>
                <a:cs typeface="Arial" panose="020B0604020202020204" pitchFamily="34" charset="0"/>
              </a:rPr>
              <a:t>! </a:t>
            </a:r>
          </a:p>
          <a:p>
            <a:pPr>
              <a:lnSpc>
                <a:spcPct val="150000"/>
              </a:lnSpc>
            </a:pPr>
            <a:endParaRPr lang="en-US" sz="2400" dirty="0">
              <a:latin typeface="Arial" panose="020B0604020202020204" pitchFamily="34" charset="0"/>
              <a:cs typeface="Arial" panose="020B0604020202020204" pitchFamily="34" charset="0"/>
            </a:endParaRPr>
          </a:p>
          <a:p>
            <a:pPr>
              <a:lnSpc>
                <a:spcPct val="150000"/>
              </a:lnSpc>
            </a:pPr>
            <a:endParaRPr lang="en-US" sz="2400" dirty="0"/>
          </a:p>
        </p:txBody>
      </p:sp>
    </p:spTree>
    <p:extLst>
      <p:ext uri="{BB962C8B-B14F-4D97-AF65-F5344CB8AC3E}">
        <p14:creationId xmlns:p14="http://schemas.microsoft.com/office/powerpoint/2010/main" val="1493289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6982"/>
            <a:ext cx="12039600" cy="6761018"/>
          </a:xfrm>
        </p:spPr>
        <p:txBody>
          <a:bodyPr>
            <a:normAutofit lnSpcReduction="10000"/>
          </a:bodyPr>
          <a:lstStyle/>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Poverty is radical, visible, and excruciating in this part of the world.</a:t>
            </a:r>
          </a:p>
          <a:p>
            <a:pPr lvl="1" algn="just">
              <a:lnSpc>
                <a:spcPct val="100000"/>
              </a:lnSpc>
              <a:spcBef>
                <a:spcPts val="0"/>
              </a:spcBef>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In 2008 it was reported that half of the people in sub-Saharan Africa were living below the poverty line in 2005:</a:t>
            </a:r>
          </a:p>
          <a:p>
            <a:pPr lvl="2" algn="just">
              <a:lnSpc>
                <a:spcPct val="100000"/>
              </a:lnSpc>
              <a:spcBef>
                <a:spcPts val="0"/>
              </a:spcBef>
              <a:buFont typeface="Wingdings" pitchFamily="2" charset="2"/>
              <a:buChar char="Ø"/>
            </a:pPr>
            <a:r>
              <a:rPr lang="en-US" sz="2600" dirty="0">
                <a:latin typeface="Arial" panose="020B0604020202020204" pitchFamily="34" charset="0"/>
                <a:cs typeface="Arial" panose="020B0604020202020204" pitchFamily="34" charset="0"/>
              </a:rPr>
              <a:t>th</a:t>
            </a:r>
            <a:r>
              <a:rPr lang="en-US" sz="2800" dirty="0">
                <a:latin typeface="Arial" panose="020B0604020202020204" pitchFamily="34" charset="0"/>
                <a:cs typeface="Arial" panose="020B0604020202020204" pitchFamily="34" charset="0"/>
              </a:rPr>
              <a:t>e percentage was the same as that of 1981!</a:t>
            </a:r>
          </a:p>
          <a:p>
            <a:pPr lvl="2" algn="just">
              <a:lnSpc>
                <a:spcPct val="100000"/>
              </a:lnSpc>
              <a:spcBef>
                <a:spcPts val="0"/>
              </a:spcBef>
              <a:buFont typeface="Wingdings" panose="05000000000000000000"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In 2012 it was reported that 61% of Nigerians were living below the poverty line:</a:t>
            </a:r>
          </a:p>
          <a:p>
            <a:pPr lvl="2"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one of our most oil-rich nations</a:t>
            </a:r>
          </a:p>
          <a:p>
            <a:pPr lvl="1" algn="just">
              <a:lnSpc>
                <a:spcPct val="100000"/>
              </a:lnSpc>
              <a:spcBef>
                <a:spcPts val="0"/>
              </a:spcBef>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dirty="0">
                <a:latin typeface="Arial" panose="020B0604020202020204" pitchFamily="34" charset="0"/>
                <a:cs typeface="Arial" panose="020B0604020202020204" pitchFamily="34" charset="0"/>
              </a:rPr>
              <a:t>According to the CIA World Fact book, there are no continental African countries with less than 10% of their population living below the poverty line, there are, however, 15 countries with 50% or more of their populations living below the poverty line!!!</a:t>
            </a:r>
            <a:endParaRPr lang="en-GB"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4578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1998036" cy="6858000"/>
          </a:xfrm>
        </p:spPr>
        <p:txBody>
          <a:bodyPr>
            <a:normAutofit lnSpcReduction="10000"/>
          </a:bodyPr>
          <a:lstStyle/>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Africa is not a central player in world economic affairs. </a:t>
            </a:r>
          </a:p>
          <a:p>
            <a:pPr algn="just">
              <a:lnSpc>
                <a:spcPct val="100000"/>
              </a:lnSpc>
              <a:spcBef>
                <a:spcPts val="0"/>
              </a:spcBef>
              <a:buFont typeface="Wingdings" panose="05000000000000000000" pitchFamily="2" charset="2"/>
              <a:buChar char="v"/>
            </a:pPr>
            <a:endParaRPr lang="en-US" sz="32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We are marginalized both economically and developmentally, despite the fact that we produce most of the “wealth of nations”:</a:t>
            </a:r>
          </a:p>
          <a:p>
            <a:pPr marL="0" indent="0" algn="just">
              <a:lnSpc>
                <a:spcPct val="100000"/>
              </a:lnSpc>
              <a:spcBef>
                <a:spcPts val="0"/>
              </a:spcBef>
              <a:buNone/>
            </a:pPr>
            <a:r>
              <a:rPr lang="en-US" sz="3300" dirty="0">
                <a:latin typeface="Arial" panose="020B0604020202020204" pitchFamily="34" charset="0"/>
                <a:cs typeface="Arial" panose="020B0604020202020204" pitchFamily="34" charset="0"/>
              </a:rPr>
              <a:t> </a:t>
            </a: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Ghana, </a:t>
            </a:r>
            <a:r>
              <a:rPr lang="en-GB" sz="2800" dirty="0">
                <a:latin typeface="Arial" panose="020B0604020202020204" pitchFamily="34" charset="0"/>
                <a:cs typeface="Arial" panose="020B0604020202020204" pitchFamily="34" charset="0"/>
              </a:rPr>
              <a:t>Ethiopia, Côte d’Ivoire, Djibouti and 4 of the 5 fastest growing economies in the world.</a:t>
            </a:r>
          </a:p>
          <a:p>
            <a:pPr lvl="1" algn="just">
              <a:lnSpc>
                <a:spcPct val="100000"/>
              </a:lnSpc>
              <a:spcBef>
                <a:spcPts val="0"/>
              </a:spcBef>
              <a:buFont typeface="Wingdings" pitchFamily="2" charset="2"/>
              <a:buChar char="Ø"/>
            </a:pPr>
            <a:endParaRPr lang="en-GB"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The western world pays us no regard because since aid began in the 1960s, donors have given an estimated $502 billion to sub-Saharan Africa, which is worth about $866 billion in today's prices.</a:t>
            </a:r>
          </a:p>
          <a:p>
            <a:pPr lvl="1" algn="just">
              <a:lnSpc>
                <a:spcPct val="100000"/>
              </a:lnSpc>
              <a:spcBef>
                <a:spcPts val="0"/>
              </a:spcBef>
              <a:buFont typeface="Wingdings" pitchFamily="2" charset="2"/>
              <a:buChar char="Ø"/>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In return, almost $60 Billion </a:t>
            </a:r>
            <a:r>
              <a:rPr lang="en-US" sz="2800" b="1" dirty="0">
                <a:latin typeface="Arial" panose="020B0604020202020204" pitchFamily="34" charset="0"/>
                <a:cs typeface="Arial" panose="020B0604020202020204" pitchFamily="34" charset="0"/>
              </a:rPr>
              <a:t>a year </a:t>
            </a:r>
            <a:r>
              <a:rPr lang="en-US" sz="2800" dirty="0">
                <a:latin typeface="Arial" panose="020B0604020202020204" pitchFamily="34" charset="0"/>
                <a:cs typeface="Arial" panose="020B0604020202020204" pitchFamily="34" charset="0"/>
              </a:rPr>
              <a:t>is “looted” from Africa on our blind side:</a:t>
            </a:r>
          </a:p>
          <a:p>
            <a:pPr lvl="2" algn="just">
              <a:lnSpc>
                <a:spcPct val="100000"/>
              </a:lnSpc>
              <a:spcBef>
                <a:spcPts val="0"/>
              </a:spcBef>
              <a:buFont typeface="Wingdings" pitchFamily="2" charset="2"/>
              <a:buChar char="ü"/>
            </a:pPr>
            <a:r>
              <a:rPr lang="en-US" sz="2400" dirty="0">
                <a:latin typeface="Arial" panose="020B0604020202020204" pitchFamily="34" charset="0"/>
                <a:cs typeface="Arial" panose="020B0604020202020204" pitchFamily="34" charset="0"/>
              </a:rPr>
              <a:t>it only takes 15 years to get to $866 billion (a 100% return on “investment”)</a:t>
            </a:r>
          </a:p>
          <a:p>
            <a:pPr lvl="2" algn="just">
              <a:lnSpc>
                <a:spcPct val="100000"/>
              </a:lnSpc>
              <a:spcBef>
                <a:spcPts val="0"/>
              </a:spcBef>
              <a:buFont typeface="Wingdings" pitchFamily="2" charset="2"/>
              <a:buChar char="ü"/>
            </a:pPr>
            <a:r>
              <a:rPr lang="en-US" sz="2400" dirty="0">
                <a:latin typeface="Arial" panose="020B0604020202020204" pitchFamily="34" charset="0"/>
                <a:cs typeface="Arial" panose="020B0604020202020204" pitchFamily="34" charset="0"/>
              </a:rPr>
              <a:t>this system has been ongoing for almost 60 years!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834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6" y="1"/>
            <a:ext cx="11928764" cy="1205344"/>
          </a:xfrm>
        </p:spPr>
        <p:txBody>
          <a:bodyPr>
            <a:normAutofit fontScale="90000"/>
          </a:bodyPr>
          <a:lstStyle/>
          <a:p>
            <a:pPr algn="ctr"/>
            <a:r>
              <a:rPr lang="en-US" b="1" dirty="0">
                <a:solidFill>
                  <a:schemeClr val="accent6">
                    <a:lumMod val="50000"/>
                  </a:schemeClr>
                </a:solidFill>
                <a:latin typeface="Arial" panose="020B0604020202020204" pitchFamily="34" charset="0"/>
                <a:cs typeface="Arial" panose="020B0604020202020204" pitchFamily="34" charset="0"/>
              </a:rPr>
              <a:t>Some good things Africa is doing </a:t>
            </a:r>
            <a:br>
              <a:rPr lang="en-US" b="1" dirty="0">
                <a:solidFill>
                  <a:schemeClr val="accent6">
                    <a:lumMod val="50000"/>
                  </a:schemeClr>
                </a:solidFill>
                <a:latin typeface="Arial" panose="020B0604020202020204" pitchFamily="34" charset="0"/>
                <a:cs typeface="Arial" panose="020B0604020202020204" pitchFamily="34" charset="0"/>
              </a:rPr>
            </a:br>
            <a:r>
              <a:rPr lang="en-US" b="1" dirty="0">
                <a:solidFill>
                  <a:schemeClr val="accent6">
                    <a:lumMod val="50000"/>
                  </a:schemeClr>
                </a:solidFill>
                <a:latin typeface="Arial" panose="020B0604020202020204" pitchFamily="34" charset="0"/>
                <a:cs typeface="Arial" panose="020B0604020202020204" pitchFamily="34" charset="0"/>
              </a:rPr>
              <a:t>relating to the Right to Development</a:t>
            </a:r>
            <a:endParaRPr lang="en-GB" b="1" dirty="0">
              <a:solidFill>
                <a:schemeClr val="accent6">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63235" y="1205345"/>
            <a:ext cx="11610109" cy="5500255"/>
          </a:xfrm>
        </p:spPr>
        <p:txBody>
          <a:bodyPr>
            <a:normAutofit fontScale="92500" lnSpcReduction="20000"/>
          </a:bodyPr>
          <a:lstStyle/>
          <a:p>
            <a:pPr>
              <a:lnSpc>
                <a:spcPct val="150000"/>
              </a:lnSpc>
              <a:buFont typeface="Wingdings" panose="05000000000000000000" pitchFamily="2" charset="2"/>
              <a:buChar char="q"/>
            </a:pPr>
            <a:r>
              <a:rPr lang="en-US" sz="3800" dirty="0">
                <a:latin typeface="Arial" panose="020B0604020202020204" pitchFamily="34" charset="0"/>
                <a:cs typeface="Arial" panose="020B0604020202020204" pitchFamily="34" charset="0"/>
              </a:rPr>
              <a:t>Across the Continent we can observe that:</a:t>
            </a:r>
          </a:p>
          <a:p>
            <a:pPr lvl="1" algn="just">
              <a:lnSpc>
                <a:spcPct val="100000"/>
              </a:lnSpc>
              <a:buFont typeface="Wingdings" panose="05000000000000000000" pitchFamily="2" charset="2"/>
              <a:buChar char="v"/>
            </a:pPr>
            <a:r>
              <a:rPr lang="en-US" sz="3000" dirty="0">
                <a:latin typeface="Arial" panose="020B0604020202020204" pitchFamily="34" charset="0"/>
                <a:cs typeface="Arial" panose="020B0604020202020204" pitchFamily="34" charset="0"/>
              </a:rPr>
              <a:t>African economies are some of the </a:t>
            </a:r>
            <a:r>
              <a:rPr lang="en-US" sz="3000" dirty="0" err="1">
                <a:latin typeface="Arial" panose="020B0604020202020204" pitchFamily="34" charset="0"/>
                <a:cs typeface="Arial" panose="020B0604020202020204" pitchFamily="34" charset="0"/>
              </a:rPr>
              <a:t>fatest</a:t>
            </a:r>
            <a:r>
              <a:rPr lang="en-US" sz="3000" dirty="0">
                <a:latin typeface="Arial" panose="020B0604020202020204" pitchFamily="34" charset="0"/>
                <a:cs typeface="Arial" panose="020B0604020202020204" pitchFamily="34" charset="0"/>
              </a:rPr>
              <a:t> growing in the world</a:t>
            </a:r>
          </a:p>
          <a:p>
            <a:pPr lvl="1" algn="just">
              <a:lnSpc>
                <a:spcPct val="100000"/>
              </a:lnSpc>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buFont typeface="Wingdings" panose="05000000000000000000" pitchFamily="2" charset="2"/>
              <a:buChar char="v"/>
            </a:pPr>
            <a:r>
              <a:rPr lang="en-US" sz="3000" dirty="0">
                <a:latin typeface="Arial" panose="020B0604020202020204" pitchFamily="34" charset="0"/>
                <a:cs typeface="Arial" panose="020B0604020202020204" pitchFamily="34" charset="0"/>
              </a:rPr>
              <a:t>Africa sports the New Gulf</a:t>
            </a:r>
          </a:p>
          <a:p>
            <a:pPr lvl="1" algn="just">
              <a:lnSpc>
                <a:spcPct val="100000"/>
              </a:lnSpc>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buFont typeface="Wingdings" panose="05000000000000000000" pitchFamily="2" charset="2"/>
              <a:buChar char="v"/>
            </a:pPr>
            <a:r>
              <a:rPr lang="en-US" sz="3000" dirty="0">
                <a:latin typeface="Arial" panose="020B0604020202020204" pitchFamily="34" charset="0"/>
                <a:cs typeface="Arial" panose="020B0604020202020204" pitchFamily="34" charset="0"/>
              </a:rPr>
              <a:t>Africa is catching up fast with ICT, so that electronic fraud in elections is as much an issue in Africa as it is the US (Sierra Leone)</a:t>
            </a:r>
          </a:p>
          <a:p>
            <a:pPr lvl="1" algn="just">
              <a:lnSpc>
                <a:spcPct val="100000"/>
              </a:lnSpc>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buFont typeface="Wingdings" panose="05000000000000000000" pitchFamily="2" charset="2"/>
              <a:buChar char="v"/>
            </a:pPr>
            <a:r>
              <a:rPr lang="en-US" sz="3000" dirty="0">
                <a:latin typeface="Arial" panose="020B0604020202020204" pitchFamily="34" charset="0"/>
                <a:cs typeface="Arial" panose="020B0604020202020204" pitchFamily="34" charset="0"/>
              </a:rPr>
              <a:t>Last week the Continental Free Trade Area Agreement was signed in Kigali, Rwanda</a:t>
            </a:r>
          </a:p>
          <a:p>
            <a:pPr lvl="1" algn="just">
              <a:lnSpc>
                <a:spcPct val="100000"/>
              </a:lnSpc>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1" algn="just">
              <a:lnSpc>
                <a:spcPct val="100000"/>
              </a:lnSpc>
              <a:buFont typeface="Wingdings" panose="05000000000000000000" pitchFamily="2" charset="2"/>
              <a:buChar char="v"/>
            </a:pPr>
            <a:r>
              <a:rPr lang="en-US" sz="3000" dirty="0">
                <a:latin typeface="Arial" panose="020B0604020202020204" pitchFamily="34" charset="0"/>
                <a:cs typeface="Arial" panose="020B0604020202020204" pitchFamily="34" charset="0"/>
              </a:rPr>
              <a:t>Hopefully we will soon say a permanent goodbye to the horrible EPAs.</a:t>
            </a:r>
            <a:endParaRPr lang="en-GB"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124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109" y="152400"/>
            <a:ext cx="11734800" cy="6705599"/>
          </a:xfrm>
        </p:spPr>
        <p:txBody>
          <a:bodyPr>
            <a:normAutofit/>
          </a:bodyPr>
          <a:lstStyle/>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 “Policy makers in Africa have set the continent on a path toward renewed resilience in pursuing endogenous development strategies denoted by…”</a:t>
            </a:r>
          </a:p>
          <a:p>
            <a:pPr algn="just">
              <a:lnSpc>
                <a:spcPct val="100000"/>
              </a:lnSpc>
              <a:spcBef>
                <a:spcPts val="0"/>
              </a:spcBef>
              <a:buFont typeface="Wingdings" panose="05000000000000000000" pitchFamily="2" charset="2"/>
              <a:buChar char="v"/>
            </a:pPr>
            <a:endParaRPr lang="en-US" sz="32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2800" dirty="0">
                <a:latin typeface="Arial" panose="020B0604020202020204" pitchFamily="34" charset="0"/>
                <a:cs typeface="Arial" panose="020B0604020202020204" pitchFamily="34" charset="0"/>
              </a:rPr>
              <a:t>a common resolve, </a:t>
            </a:r>
          </a:p>
          <a:p>
            <a:pPr lvl="1" algn="just">
              <a:lnSpc>
                <a:spcPct val="100000"/>
              </a:lnSpc>
              <a:spcBef>
                <a:spcPts val="0"/>
              </a:spcBef>
              <a:buFont typeface="Wingdings" panose="05000000000000000000" pitchFamily="2" charset="2"/>
              <a:buChar char="v"/>
            </a:pPr>
            <a:r>
              <a:rPr lang="en-US" sz="2800" dirty="0">
                <a:latin typeface="Arial" panose="020B0604020202020204" pitchFamily="34" charset="0"/>
                <a:cs typeface="Arial" panose="020B0604020202020204" pitchFamily="34" charset="0"/>
              </a:rPr>
              <a:t>a common vision (2063), and</a:t>
            </a:r>
          </a:p>
          <a:p>
            <a:pPr lvl="1" algn="just">
              <a:lnSpc>
                <a:spcPct val="100000"/>
              </a:lnSpc>
              <a:spcBef>
                <a:spcPts val="0"/>
              </a:spcBef>
              <a:buFont typeface="Wingdings" panose="05000000000000000000" pitchFamily="2" charset="2"/>
              <a:buChar char="v"/>
            </a:pPr>
            <a:r>
              <a:rPr lang="en-US" sz="2800" dirty="0">
                <a:latin typeface="Arial" panose="020B0604020202020204" pitchFamily="34" charset="0"/>
                <a:cs typeface="Arial" panose="020B0604020202020204" pitchFamily="34" charset="0"/>
              </a:rPr>
              <a:t>a common purpose.</a:t>
            </a:r>
          </a:p>
          <a:p>
            <a:pPr lvl="1" algn="just">
              <a:lnSpc>
                <a:spcPct val="100000"/>
              </a:lnSpc>
              <a:spcBef>
                <a:spcPts val="0"/>
              </a:spcBef>
              <a:buFont typeface="Wingdings" panose="05000000000000000000"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endParaRPr lang="en-US" sz="28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And regional and </a:t>
            </a:r>
            <a:r>
              <a:rPr lang="en-US" sz="3200" dirty="0" err="1">
                <a:latin typeface="Arial" panose="020B0604020202020204" pitchFamily="34" charset="0"/>
                <a:cs typeface="Arial" panose="020B0604020202020204" pitchFamily="34" charset="0"/>
              </a:rPr>
              <a:t>subregional</a:t>
            </a:r>
            <a:r>
              <a:rPr lang="en-US" sz="3200" dirty="0">
                <a:latin typeface="Arial" panose="020B0604020202020204" pitchFamily="34" charset="0"/>
                <a:cs typeface="Arial" panose="020B0604020202020204" pitchFamily="34" charset="0"/>
              </a:rPr>
              <a:t> bodies such as the AU and ECOWAS are central to this movement.</a:t>
            </a:r>
          </a:p>
          <a:p>
            <a:pPr algn="just">
              <a:lnSpc>
                <a:spcPct val="100000"/>
              </a:lnSpc>
              <a:spcBef>
                <a:spcPts val="0"/>
              </a:spcBef>
              <a:buFont typeface="Wingdings" panose="05000000000000000000" pitchFamily="2" charset="2"/>
              <a:buChar char="v"/>
            </a:pPr>
            <a:endParaRPr lang="en-US" sz="32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An NGOs have kept governments and international bodies on their toes, and also accompany them in the forward march.</a:t>
            </a:r>
          </a:p>
          <a:p>
            <a:pPr algn="just">
              <a:lnSpc>
                <a:spcPct val="100000"/>
              </a:lnSpc>
              <a:spcBef>
                <a:spcPts val="0"/>
              </a:spcBef>
              <a:buFont typeface="Wingdings" panose="05000000000000000000" pitchFamily="2" charset="2"/>
              <a:buChar char="v"/>
            </a:pPr>
            <a:endParaRPr lang="en-US" sz="3200" dirty="0">
              <a:latin typeface="Arial" panose="020B0604020202020204" pitchFamily="34" charset="0"/>
              <a:cs typeface="Arial" panose="020B0604020202020204" pitchFamily="34" charset="0"/>
            </a:endParaRPr>
          </a:p>
          <a:p>
            <a:pPr marL="457200" lvl="1" indent="0" algn="just">
              <a:lnSpc>
                <a:spcPct val="100000"/>
              </a:lnSpc>
              <a:spcBef>
                <a:spcPts val="0"/>
              </a:spcBef>
              <a:buNone/>
            </a:pPr>
            <a:endParaRPr lang="en-US" sz="2800" dirty="0">
              <a:latin typeface="Arial" panose="020B0604020202020204" pitchFamily="34" charset="0"/>
              <a:cs typeface="Arial" panose="020B0604020202020204" pitchFamily="34" charset="0"/>
            </a:endParaRPr>
          </a:p>
          <a:p>
            <a:pPr algn="just">
              <a:lnSpc>
                <a:spcPct val="150000"/>
              </a:lnSpc>
              <a:buFont typeface="Wingdings" panose="05000000000000000000" pitchFamily="2" charset="2"/>
              <a:buChar char="v"/>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8052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B8535-067C-C34A-A3E3-2650AAE8B03E}"/>
              </a:ext>
            </a:extLst>
          </p:cNvPr>
          <p:cNvSpPr>
            <a:spLocks noGrp="1"/>
          </p:cNvSpPr>
          <p:nvPr>
            <p:ph type="title"/>
          </p:nvPr>
        </p:nvSpPr>
        <p:spPr>
          <a:xfrm>
            <a:off x="838200" y="1"/>
            <a:ext cx="10515600" cy="1246908"/>
          </a:xfrm>
        </p:spPr>
        <p:txBody>
          <a:bodyPr/>
          <a:lstStyle/>
          <a:p>
            <a:pPr algn="ctr"/>
            <a:r>
              <a:rPr lang="en-US" sz="4000" b="1" dirty="0">
                <a:solidFill>
                  <a:schemeClr val="accent6">
                    <a:lumMod val="50000"/>
                  </a:schemeClr>
                </a:solidFill>
                <a:latin typeface="Arial" panose="020B0604020202020204" pitchFamily="34" charset="0"/>
                <a:cs typeface="Arial" panose="020B0604020202020204" pitchFamily="34" charset="0"/>
              </a:rPr>
              <a:t>Some not so good things Africa is doing relating to the Right to Development</a:t>
            </a:r>
          </a:p>
        </p:txBody>
      </p:sp>
      <p:sp>
        <p:nvSpPr>
          <p:cNvPr id="3" name="Content Placeholder 2">
            <a:extLst>
              <a:ext uri="{FF2B5EF4-FFF2-40B4-BE49-F238E27FC236}">
                <a16:creationId xmlns:a16="http://schemas.microsoft.com/office/drawing/2014/main" id="{D904279A-3A99-7B4B-9FF2-BC923A02906B}"/>
              </a:ext>
            </a:extLst>
          </p:cNvPr>
          <p:cNvSpPr>
            <a:spLocks noGrp="1"/>
          </p:cNvSpPr>
          <p:nvPr>
            <p:ph idx="1"/>
          </p:nvPr>
        </p:nvSpPr>
        <p:spPr>
          <a:xfrm>
            <a:off x="138545" y="1371600"/>
            <a:ext cx="11956473" cy="5915892"/>
          </a:xfrm>
        </p:spPr>
        <p:txBody>
          <a:bodyPr>
            <a:normAutofit fontScale="92500" lnSpcReduction="10000"/>
          </a:bodyPr>
          <a:lstStyle/>
          <a:p>
            <a:pPr algn="just">
              <a:buFont typeface="Wingdings" pitchFamily="2" charset="2"/>
              <a:buChar char="q"/>
            </a:pPr>
            <a:r>
              <a:rPr lang="en-US" sz="3500" dirty="0"/>
              <a:t>We see from the last slides that Africa’s potential is ever increasing.</a:t>
            </a:r>
          </a:p>
          <a:p>
            <a:pPr algn="just">
              <a:buFont typeface="Wingdings" pitchFamily="2" charset="2"/>
              <a:buChar char="q"/>
            </a:pPr>
            <a:endParaRPr lang="en-US" sz="3500" dirty="0"/>
          </a:p>
          <a:p>
            <a:pPr algn="just">
              <a:buFont typeface="Wingdings" pitchFamily="2" charset="2"/>
              <a:buChar char="q"/>
            </a:pPr>
            <a:r>
              <a:rPr lang="en-US" sz="3500" dirty="0"/>
              <a:t>We know that the world powers are now so focused on:</a:t>
            </a:r>
          </a:p>
          <a:p>
            <a:pPr lvl="1" algn="just">
              <a:buFont typeface="Wingdings" pitchFamily="2" charset="2"/>
              <a:buChar char="v"/>
            </a:pPr>
            <a:r>
              <a:rPr lang="en-US" sz="3000" dirty="0"/>
              <a:t>Tweets and Building walls</a:t>
            </a:r>
          </a:p>
          <a:p>
            <a:pPr lvl="1" algn="just">
              <a:buFont typeface="Wingdings" pitchFamily="2" charset="2"/>
              <a:buChar char="v"/>
            </a:pPr>
            <a:r>
              <a:rPr lang="en-US" sz="3000" dirty="0"/>
              <a:t>The Arms Race, Polonium-210, and </a:t>
            </a:r>
            <a:r>
              <a:rPr lang="en-US" sz="3000" dirty="0" err="1"/>
              <a:t>Novichok</a:t>
            </a:r>
            <a:endParaRPr lang="en-US" sz="3000" dirty="0"/>
          </a:p>
          <a:p>
            <a:pPr lvl="1" algn="just">
              <a:buFont typeface="Wingdings" pitchFamily="2" charset="2"/>
              <a:buChar char="v"/>
            </a:pPr>
            <a:r>
              <a:rPr lang="en-US" sz="3000" dirty="0"/>
              <a:t>Brexit</a:t>
            </a:r>
          </a:p>
          <a:p>
            <a:pPr lvl="1" algn="just">
              <a:buFont typeface="Wingdings" pitchFamily="2" charset="2"/>
              <a:buChar char="v"/>
            </a:pPr>
            <a:r>
              <a:rPr lang="en-US" sz="3000" dirty="0"/>
              <a:t>Trade wars</a:t>
            </a:r>
          </a:p>
          <a:p>
            <a:pPr marL="457200" lvl="1" indent="0" algn="just">
              <a:buNone/>
            </a:pPr>
            <a:r>
              <a:rPr lang="en-US" sz="3000" dirty="0"/>
              <a:t>to notice Africa and prevent her from wielding her potential for sustainable growth.</a:t>
            </a:r>
          </a:p>
          <a:p>
            <a:pPr marL="457200" lvl="1" indent="0" algn="just">
              <a:buNone/>
            </a:pPr>
            <a:endParaRPr lang="en-US" sz="3000" dirty="0"/>
          </a:p>
          <a:p>
            <a:pPr algn="just">
              <a:buFont typeface="Wingdings" pitchFamily="2" charset="2"/>
              <a:buChar char="q"/>
            </a:pPr>
            <a:r>
              <a:rPr lang="en-US" sz="3500" b="1" dirty="0">
                <a:solidFill>
                  <a:srgbClr val="C00000"/>
                </a:solidFill>
              </a:rPr>
              <a:t>This is the time for Africa to become a super power, quietly, </a:t>
            </a:r>
            <a:r>
              <a:rPr lang="en-US" sz="3500" b="1" dirty="0" err="1">
                <a:solidFill>
                  <a:srgbClr val="C00000"/>
                </a:solidFill>
              </a:rPr>
              <a:t>Wakanda</a:t>
            </a:r>
            <a:r>
              <a:rPr lang="en-US" sz="3500" b="1" dirty="0">
                <a:solidFill>
                  <a:srgbClr val="C00000"/>
                </a:solidFill>
              </a:rPr>
              <a:t> style, Black Panther style, BUT WE ARE NOT TAKING THE TIDE. </a:t>
            </a:r>
          </a:p>
          <a:p>
            <a:endParaRPr lang="en-US" dirty="0"/>
          </a:p>
        </p:txBody>
      </p:sp>
    </p:spTree>
    <p:extLst>
      <p:ext uri="{BB962C8B-B14F-4D97-AF65-F5344CB8AC3E}">
        <p14:creationId xmlns:p14="http://schemas.microsoft.com/office/powerpoint/2010/main" val="629200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CF8A52-BB70-BE49-8E86-D5FFC1FDA4A0}"/>
              </a:ext>
            </a:extLst>
          </p:cNvPr>
          <p:cNvSpPr>
            <a:spLocks noGrp="1"/>
          </p:cNvSpPr>
          <p:nvPr>
            <p:ph idx="1"/>
          </p:nvPr>
        </p:nvSpPr>
        <p:spPr>
          <a:xfrm>
            <a:off x="389745" y="180110"/>
            <a:ext cx="11557416" cy="6677890"/>
          </a:xfrm>
        </p:spPr>
        <p:txBody>
          <a:bodyPr>
            <a:normAutofit fontScale="92500"/>
          </a:bodyPr>
          <a:lstStyle/>
          <a:p>
            <a:pPr algn="just">
              <a:buFont typeface="Wingdings" pitchFamily="2" charset="2"/>
              <a:buChar char="q"/>
            </a:pPr>
            <a:r>
              <a:rPr lang="en-US" sz="3200" b="1" dirty="0">
                <a:solidFill>
                  <a:srgbClr val="C00000"/>
                </a:solidFill>
              </a:rPr>
              <a:t>The second not so good thing we do is to focus on the wrong things.</a:t>
            </a:r>
          </a:p>
          <a:p>
            <a:pPr algn="just">
              <a:buFont typeface="Wingdings" pitchFamily="2" charset="2"/>
              <a:buChar char="q"/>
            </a:pPr>
            <a:endParaRPr lang="en-US" sz="3200" dirty="0"/>
          </a:p>
          <a:p>
            <a:pPr algn="just">
              <a:buFont typeface="Wingdings" pitchFamily="2" charset="2"/>
              <a:buChar char="q"/>
            </a:pPr>
            <a:r>
              <a:rPr lang="en-US" sz="3200" dirty="0"/>
              <a:t>“Over the past decade, Africa has seen significant economic growth and improvement in human development. However, challenges for development remain as rapid economic growth has been accompanied by greater inequality often times instigated by </a:t>
            </a:r>
            <a:r>
              <a:rPr lang="en-US" sz="3600" b="1" dirty="0">
                <a:solidFill>
                  <a:srgbClr val="C00000"/>
                </a:solidFill>
              </a:rPr>
              <a:t>corruption, violence, ‘institutional inertia,’ and the polarizing global political order. </a:t>
            </a:r>
            <a:r>
              <a:rPr lang="en-US" sz="3200" dirty="0"/>
              <a:t>Are these challenges insurmountable?”.</a:t>
            </a:r>
          </a:p>
          <a:p>
            <a:pPr algn="just">
              <a:buFont typeface="Wingdings" pitchFamily="2" charset="2"/>
              <a:buChar char="q"/>
            </a:pPr>
            <a:endParaRPr lang="en-US" sz="3200" dirty="0"/>
          </a:p>
          <a:p>
            <a:pPr algn="just">
              <a:buFont typeface="Wingdings" pitchFamily="2" charset="2"/>
              <a:buChar char="q"/>
            </a:pPr>
            <a:r>
              <a:rPr lang="en-US" sz="3200" dirty="0"/>
              <a:t>These things, except inequality, are not challenges that need to be surmounted in Africa.</a:t>
            </a:r>
          </a:p>
          <a:p>
            <a:pPr algn="just">
              <a:buFont typeface="Wingdings" pitchFamily="2" charset="2"/>
              <a:buChar char="q"/>
            </a:pPr>
            <a:endParaRPr lang="en-US" sz="3200" dirty="0"/>
          </a:p>
          <a:p>
            <a:pPr algn="just">
              <a:buFont typeface="Wingdings" pitchFamily="2" charset="2"/>
              <a:buChar char="q"/>
            </a:pPr>
            <a:r>
              <a:rPr lang="en-US" sz="3200" dirty="0"/>
              <a:t>They are opportunities that need to be embraced and nurtured. </a:t>
            </a:r>
          </a:p>
          <a:p>
            <a:pPr algn="just">
              <a:buFont typeface="Wingdings" pitchFamily="2" charset="2"/>
              <a:buChar char="q"/>
            </a:pPr>
            <a:endParaRPr lang="en-US" dirty="0"/>
          </a:p>
          <a:p>
            <a:pPr marL="0" indent="0" algn="just">
              <a:buNone/>
            </a:pPr>
            <a:endParaRPr lang="en-US" dirty="0"/>
          </a:p>
        </p:txBody>
      </p:sp>
    </p:spTree>
    <p:extLst>
      <p:ext uri="{BB962C8B-B14F-4D97-AF65-F5344CB8AC3E}">
        <p14:creationId xmlns:p14="http://schemas.microsoft.com/office/powerpoint/2010/main" val="1743354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165EE-3596-1948-9AF8-88C9BAD5EB11}"/>
              </a:ext>
            </a:extLst>
          </p:cNvPr>
          <p:cNvSpPr>
            <a:spLocks noGrp="1"/>
          </p:cNvSpPr>
          <p:nvPr>
            <p:ph idx="1"/>
          </p:nvPr>
        </p:nvSpPr>
        <p:spPr>
          <a:xfrm>
            <a:off x="164893" y="1"/>
            <a:ext cx="11812248" cy="7135318"/>
          </a:xfrm>
        </p:spPr>
        <p:txBody>
          <a:bodyPr>
            <a:normAutofit/>
          </a:bodyPr>
          <a:lstStyle/>
          <a:p>
            <a:pPr algn="just">
              <a:buFont typeface="Wingdings" pitchFamily="2" charset="2"/>
              <a:buChar char="q"/>
            </a:pPr>
            <a:r>
              <a:rPr lang="en-US" sz="3600" b="1" dirty="0">
                <a:solidFill>
                  <a:srgbClr val="C00000"/>
                </a:solidFill>
              </a:rPr>
              <a:t>Corruption is good:</a:t>
            </a:r>
          </a:p>
          <a:p>
            <a:pPr algn="just">
              <a:buFont typeface="Wingdings" pitchFamily="2" charset="2"/>
              <a:buChar char="q"/>
            </a:pPr>
            <a:endParaRPr lang="en-US" sz="3200" b="1" dirty="0">
              <a:solidFill>
                <a:srgbClr val="C00000"/>
              </a:solidFill>
            </a:endParaRPr>
          </a:p>
          <a:p>
            <a:pPr lvl="1" algn="just">
              <a:buFont typeface="Wingdings" pitchFamily="2" charset="2"/>
              <a:buChar char="v"/>
            </a:pPr>
            <a:r>
              <a:rPr lang="en-US" sz="3200" b="1" dirty="0">
                <a:solidFill>
                  <a:srgbClr val="7030A0"/>
                </a:solidFill>
              </a:rPr>
              <a:t>Corruption could create accumulation for investment; create local economic development; create local economic leaders; force redistribution; be a social safety-net for many; etc.</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7030A0"/>
                </a:solidFill>
              </a:rPr>
              <a:t>When we say we want to reduce or eliminate corruption in order to reduce the cost of doing business…</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7030A0"/>
                </a:solidFill>
              </a:rPr>
              <a:t>Who does this benefit?</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7030A0"/>
                </a:solidFill>
              </a:rPr>
              <a:t>It benefits companies that already take 95% of our mineral resources and 87% of our oil resources.</a:t>
            </a:r>
          </a:p>
          <a:p>
            <a:pPr marL="457200" lvl="1" indent="0" algn="just">
              <a:buNone/>
            </a:pPr>
            <a:endParaRPr lang="en-US" sz="3200" b="1" dirty="0">
              <a:solidFill>
                <a:srgbClr val="7030A0"/>
              </a:solidFill>
            </a:endParaRPr>
          </a:p>
        </p:txBody>
      </p:sp>
    </p:spTree>
    <p:extLst>
      <p:ext uri="{BB962C8B-B14F-4D97-AF65-F5344CB8AC3E}">
        <p14:creationId xmlns:p14="http://schemas.microsoft.com/office/powerpoint/2010/main" val="3833161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1"/>
            <a:ext cx="11021291" cy="761999"/>
          </a:xfrm>
        </p:spPr>
        <p:txBody>
          <a:bodyPr/>
          <a:lstStyle/>
          <a:p>
            <a:r>
              <a:rPr lang="en-US" b="1" dirty="0">
                <a:solidFill>
                  <a:schemeClr val="accent6">
                    <a:lumMod val="50000"/>
                  </a:schemeClr>
                </a:solidFill>
                <a:latin typeface="Arial" panose="020B0604020202020204" pitchFamily="34" charset="0"/>
                <a:cs typeface="Arial" panose="020B0604020202020204" pitchFamily="34" charset="0"/>
              </a:rPr>
              <a:t>Roadmap</a:t>
            </a:r>
            <a:endParaRPr lang="en-GB" b="1" dirty="0">
              <a:solidFill>
                <a:schemeClr val="accent6">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32509" y="762000"/>
            <a:ext cx="11610109" cy="6096000"/>
          </a:xfrm>
        </p:spPr>
        <p:txBody>
          <a:bodyPr>
            <a:normAutofit fontScale="92500" lnSpcReduction="20000"/>
          </a:bodyPr>
          <a:lstStyle/>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The </a:t>
            </a:r>
            <a:r>
              <a:rPr lang="en-US" sz="3000" dirty="0" err="1">
                <a:latin typeface="Arial" panose="020B0604020202020204" pitchFamily="34" charset="0"/>
                <a:cs typeface="Arial" panose="020B0604020202020204" pitchFamily="34" charset="0"/>
              </a:rPr>
              <a:t>Conceptualisation</a:t>
            </a:r>
            <a:r>
              <a:rPr lang="en-US" sz="3000" dirty="0">
                <a:latin typeface="Arial" panose="020B0604020202020204" pitchFamily="34" charset="0"/>
                <a:cs typeface="Arial" panose="020B0604020202020204" pitchFamily="34" charset="0"/>
              </a:rPr>
              <a:t> of Human Rights in Africa has always been about development</a:t>
            </a:r>
          </a:p>
          <a:p>
            <a:pPr algn="just">
              <a:lnSpc>
                <a:spcPct val="110000"/>
              </a:lnSpc>
              <a:spcBef>
                <a:spcPts val="0"/>
              </a:spcBef>
              <a:buFont typeface="Wingdings" panose="05000000000000000000" pitchFamily="2" charset="2"/>
              <a:buChar char="q"/>
            </a:pPr>
            <a:endParaRPr lang="en-US" sz="3000"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The Practice of Human Rights in Africa has also always been about development</a:t>
            </a:r>
          </a:p>
          <a:p>
            <a:pPr algn="just">
              <a:lnSpc>
                <a:spcPct val="110000"/>
              </a:lnSpc>
              <a:spcBef>
                <a:spcPts val="0"/>
              </a:spcBef>
              <a:buFont typeface="Wingdings" panose="05000000000000000000" pitchFamily="2" charset="2"/>
              <a:buChar char="q"/>
            </a:pPr>
            <a:endParaRPr lang="en-US" sz="3000"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Africa has no choice other than have a </a:t>
            </a:r>
            <a:r>
              <a:rPr lang="en-US" sz="3000" dirty="0" err="1">
                <a:latin typeface="Arial" panose="020B0604020202020204" pitchFamily="34" charset="0"/>
                <a:cs typeface="Arial" panose="020B0604020202020204" pitchFamily="34" charset="0"/>
              </a:rPr>
              <a:t>developmentalist</a:t>
            </a:r>
            <a:r>
              <a:rPr lang="en-US" sz="3000" dirty="0">
                <a:latin typeface="Arial" panose="020B0604020202020204" pitchFamily="34" charset="0"/>
                <a:cs typeface="Arial" panose="020B0604020202020204" pitchFamily="34" charset="0"/>
              </a:rPr>
              <a:t> approach to Human Rights</a:t>
            </a:r>
          </a:p>
          <a:p>
            <a:pPr marL="0" indent="0" algn="just">
              <a:lnSpc>
                <a:spcPct val="110000"/>
              </a:lnSpc>
              <a:spcBef>
                <a:spcPts val="0"/>
              </a:spcBef>
              <a:buNone/>
            </a:pPr>
            <a:r>
              <a:rPr lang="en-US" sz="3000" dirty="0">
                <a:latin typeface="Arial" panose="020B0604020202020204" pitchFamily="34" charset="0"/>
                <a:cs typeface="Arial" panose="020B0604020202020204" pitchFamily="34" charset="0"/>
              </a:rPr>
              <a:t>  </a:t>
            </a:r>
          </a:p>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Some good things Africa is doing relating to the Right to Development</a:t>
            </a:r>
          </a:p>
          <a:p>
            <a:pPr algn="just">
              <a:lnSpc>
                <a:spcPct val="110000"/>
              </a:lnSpc>
              <a:spcBef>
                <a:spcPts val="0"/>
              </a:spcBef>
              <a:buFont typeface="Wingdings" panose="05000000000000000000" pitchFamily="2" charset="2"/>
              <a:buChar char="q"/>
            </a:pPr>
            <a:endParaRPr lang="en-US" sz="3000"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Some not so good things Africa is doing relating to the Right to Development</a:t>
            </a:r>
          </a:p>
          <a:p>
            <a:pPr algn="just">
              <a:lnSpc>
                <a:spcPct val="110000"/>
              </a:lnSpc>
              <a:spcBef>
                <a:spcPts val="0"/>
              </a:spcBef>
              <a:buFont typeface="Wingdings" panose="05000000000000000000" pitchFamily="2" charset="2"/>
              <a:buChar char="q"/>
            </a:pPr>
            <a:endParaRPr lang="en-US" sz="3000"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q"/>
            </a:pPr>
            <a:r>
              <a:rPr lang="en-US" sz="3000" dirty="0">
                <a:latin typeface="Arial" panose="020B0604020202020204" pitchFamily="34" charset="0"/>
                <a:cs typeface="Arial" panose="020B0604020202020204" pitchFamily="34" charset="0"/>
              </a:rPr>
              <a:t> What must Africa do to </a:t>
            </a:r>
            <a:r>
              <a:rPr lang="en-US" sz="3000" dirty="0" err="1">
                <a:latin typeface="Arial" panose="020B0604020202020204" pitchFamily="34" charset="0"/>
                <a:cs typeface="Arial" panose="020B0604020202020204" pitchFamily="34" charset="0"/>
              </a:rPr>
              <a:t>Realise</a:t>
            </a:r>
            <a:r>
              <a:rPr lang="en-US" sz="3000" dirty="0">
                <a:latin typeface="Arial" panose="020B0604020202020204" pitchFamily="34" charset="0"/>
                <a:cs typeface="Arial" panose="020B0604020202020204" pitchFamily="34" charset="0"/>
              </a:rPr>
              <a:t> the Right to Development?</a:t>
            </a:r>
          </a:p>
          <a:p>
            <a:pPr>
              <a:buFont typeface="Wingdings" panose="05000000000000000000" pitchFamily="2" charset="2"/>
              <a:buChar char="q"/>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4444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6791FA-C81A-0449-964D-33C7B02B8B10}"/>
              </a:ext>
            </a:extLst>
          </p:cNvPr>
          <p:cNvSpPr>
            <a:spLocks noGrp="1"/>
          </p:cNvSpPr>
          <p:nvPr>
            <p:ph idx="1"/>
          </p:nvPr>
        </p:nvSpPr>
        <p:spPr>
          <a:xfrm>
            <a:off x="124527" y="242889"/>
            <a:ext cx="11691235" cy="6203196"/>
          </a:xfrm>
        </p:spPr>
        <p:txBody>
          <a:bodyPr>
            <a:normAutofit lnSpcReduction="10000"/>
          </a:bodyPr>
          <a:lstStyle/>
          <a:p>
            <a:pPr lvl="1" algn="just">
              <a:buFont typeface="Wingdings" pitchFamily="2" charset="2"/>
              <a:buChar char="v"/>
            </a:pPr>
            <a:r>
              <a:rPr lang="en-US" sz="3200" b="1" dirty="0">
                <a:solidFill>
                  <a:srgbClr val="7030A0"/>
                </a:solidFill>
              </a:rPr>
              <a:t>Eliminating corruption just ensures that more is extracted away without the bribe money being paid.</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7030A0"/>
                </a:solidFill>
              </a:rPr>
              <a:t>For corruption to be “good”, Africans should not then allow these companies to pay such bribe monies in </a:t>
            </a:r>
            <a:r>
              <a:rPr lang="en-US" sz="3200" b="1" dirty="0" err="1">
                <a:solidFill>
                  <a:srgbClr val="7030A0"/>
                </a:solidFill>
              </a:rPr>
              <a:t>swiss</a:t>
            </a:r>
            <a:r>
              <a:rPr lang="en-US" sz="3200" b="1" dirty="0">
                <a:solidFill>
                  <a:srgbClr val="7030A0"/>
                </a:solidFill>
              </a:rPr>
              <a:t> banks, but in African banks.</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7030A0"/>
                </a:solidFill>
              </a:rPr>
              <a:t>And regulations should ensure that such monies are used for productive investments and not wasteful consumption. </a:t>
            </a:r>
          </a:p>
          <a:p>
            <a:pPr lvl="1" algn="just">
              <a:buFont typeface="Wingdings" pitchFamily="2" charset="2"/>
              <a:buChar char="v"/>
            </a:pPr>
            <a:endParaRPr lang="en-US" sz="3200" b="1" dirty="0">
              <a:solidFill>
                <a:srgbClr val="7030A0"/>
              </a:solidFill>
            </a:endParaRPr>
          </a:p>
          <a:p>
            <a:pPr lvl="1" algn="just">
              <a:buFont typeface="Wingdings" pitchFamily="2" charset="2"/>
              <a:buChar char="v"/>
            </a:pPr>
            <a:r>
              <a:rPr lang="en-US" sz="3200" b="1" dirty="0">
                <a:solidFill>
                  <a:srgbClr val="C00000"/>
                </a:solidFill>
              </a:rPr>
              <a:t>Until we are able to get a just share of our natural resources </a:t>
            </a:r>
            <a:r>
              <a:rPr lang="en-US" sz="3200" b="1" dirty="0">
                <a:solidFill>
                  <a:srgbClr val="7030A0"/>
                </a:solidFill>
              </a:rPr>
              <a:t>and trade, it is foolishness to give away everything and additionally refuse to take the 10% bribe money and use it productively. </a:t>
            </a:r>
          </a:p>
          <a:p>
            <a:endParaRPr lang="en-US" dirty="0"/>
          </a:p>
        </p:txBody>
      </p:sp>
    </p:spTree>
    <p:extLst>
      <p:ext uri="{BB962C8B-B14F-4D97-AF65-F5344CB8AC3E}">
        <p14:creationId xmlns:p14="http://schemas.microsoft.com/office/powerpoint/2010/main" val="3265783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F3506B-A137-1D4B-9233-30EAB3B2DD4F}"/>
              </a:ext>
            </a:extLst>
          </p:cNvPr>
          <p:cNvSpPr>
            <a:spLocks noGrp="1"/>
          </p:cNvSpPr>
          <p:nvPr>
            <p:ph idx="1"/>
          </p:nvPr>
        </p:nvSpPr>
        <p:spPr>
          <a:xfrm>
            <a:off x="171450" y="134910"/>
            <a:ext cx="11901487" cy="6535713"/>
          </a:xfrm>
        </p:spPr>
        <p:txBody>
          <a:bodyPr>
            <a:normAutofit/>
          </a:bodyPr>
          <a:lstStyle/>
          <a:p>
            <a:pPr algn="just">
              <a:buFont typeface="Wingdings" pitchFamily="2" charset="2"/>
              <a:buChar char="q"/>
            </a:pPr>
            <a:r>
              <a:rPr lang="en-US" sz="3200" b="1" dirty="0">
                <a:solidFill>
                  <a:srgbClr val="C00000"/>
                </a:solidFill>
              </a:rPr>
              <a:t>Violence is good…</a:t>
            </a:r>
          </a:p>
          <a:p>
            <a:pPr lvl="1" algn="just">
              <a:buFont typeface="Wingdings" pitchFamily="2" charset="2"/>
              <a:buChar char="v"/>
            </a:pPr>
            <a:r>
              <a:rPr lang="en-US" sz="2800" b="1" dirty="0">
                <a:solidFill>
                  <a:srgbClr val="7030A0"/>
                </a:solidFill>
              </a:rPr>
              <a:t>Economic violence against marauding opportunists, for example, is very good.</a:t>
            </a:r>
          </a:p>
          <a:p>
            <a:pPr algn="just">
              <a:buFont typeface="Wingdings" pitchFamily="2" charset="2"/>
              <a:buChar char="q"/>
            </a:pPr>
            <a:endParaRPr lang="en-US" sz="3200" b="1" dirty="0">
              <a:solidFill>
                <a:srgbClr val="C00000"/>
              </a:solidFill>
            </a:endParaRPr>
          </a:p>
          <a:p>
            <a:pPr algn="just">
              <a:buFont typeface="Wingdings" pitchFamily="2" charset="2"/>
              <a:buChar char="q"/>
            </a:pPr>
            <a:r>
              <a:rPr lang="en-US" sz="3200" b="1" dirty="0">
                <a:solidFill>
                  <a:srgbClr val="C00000"/>
                </a:solidFill>
              </a:rPr>
              <a:t>Institutional inertia is good…</a:t>
            </a:r>
          </a:p>
          <a:p>
            <a:pPr lvl="1" algn="just">
              <a:buFont typeface="Wingdings" pitchFamily="2" charset="2"/>
              <a:buChar char="v"/>
            </a:pPr>
            <a:r>
              <a:rPr lang="en-US" sz="2800" b="1" dirty="0">
                <a:solidFill>
                  <a:srgbClr val="7030A0"/>
                </a:solidFill>
              </a:rPr>
              <a:t>When it prevents terrorist attacks on African policy spaces.</a:t>
            </a:r>
          </a:p>
          <a:p>
            <a:pPr lvl="1" algn="just">
              <a:buFont typeface="Wingdings" pitchFamily="2" charset="2"/>
              <a:buChar char="v"/>
            </a:pPr>
            <a:r>
              <a:rPr lang="en-US" sz="2800" b="1" dirty="0">
                <a:solidFill>
                  <a:srgbClr val="7030A0"/>
                </a:solidFill>
              </a:rPr>
              <a:t>And when it prevents remote control of elections in Africa</a:t>
            </a:r>
          </a:p>
          <a:p>
            <a:pPr algn="just">
              <a:buFont typeface="Wingdings" pitchFamily="2" charset="2"/>
              <a:buChar char="q"/>
            </a:pPr>
            <a:endParaRPr lang="en-US" sz="3200" b="1" dirty="0">
              <a:solidFill>
                <a:srgbClr val="C00000"/>
              </a:solidFill>
            </a:endParaRPr>
          </a:p>
          <a:p>
            <a:pPr algn="just">
              <a:buFont typeface="Wingdings" pitchFamily="2" charset="2"/>
              <a:buChar char="q"/>
            </a:pPr>
            <a:r>
              <a:rPr lang="en-US" sz="3200" b="1" dirty="0">
                <a:solidFill>
                  <a:srgbClr val="C00000"/>
                </a:solidFill>
              </a:rPr>
              <a:t> A polarized global political order is good…</a:t>
            </a:r>
          </a:p>
          <a:p>
            <a:pPr lvl="1" algn="just">
              <a:buFont typeface="Wingdings" pitchFamily="2" charset="2"/>
              <a:buChar char="v"/>
            </a:pPr>
            <a:r>
              <a:rPr lang="en-US" sz="2800" b="1" dirty="0">
                <a:solidFill>
                  <a:srgbClr val="7030A0"/>
                </a:solidFill>
              </a:rPr>
              <a:t>As they fight amongst themselves and keep tweeting and </a:t>
            </a:r>
            <a:r>
              <a:rPr lang="en-US" sz="2800" b="1" dirty="0" err="1">
                <a:solidFill>
                  <a:srgbClr val="7030A0"/>
                </a:solidFill>
              </a:rPr>
              <a:t>brexiting</a:t>
            </a:r>
            <a:r>
              <a:rPr lang="en-US" sz="2800" b="1" dirty="0">
                <a:solidFill>
                  <a:srgbClr val="7030A0"/>
                </a:solidFill>
              </a:rPr>
              <a:t> and polonium 210ing,and </a:t>
            </a:r>
            <a:r>
              <a:rPr lang="en-US" sz="2800" b="1" dirty="0" err="1">
                <a:solidFill>
                  <a:srgbClr val="7030A0"/>
                </a:solidFill>
              </a:rPr>
              <a:t>Novichoking</a:t>
            </a:r>
            <a:r>
              <a:rPr lang="en-US" sz="2800" b="1" dirty="0">
                <a:solidFill>
                  <a:srgbClr val="7030A0"/>
                </a:solidFill>
              </a:rPr>
              <a:t>…</a:t>
            </a:r>
          </a:p>
          <a:p>
            <a:pPr lvl="1" algn="just">
              <a:buFont typeface="Wingdings" pitchFamily="2" charset="2"/>
              <a:buChar char="v"/>
            </a:pPr>
            <a:r>
              <a:rPr lang="en-US" sz="2800" b="1" dirty="0">
                <a:solidFill>
                  <a:srgbClr val="7030A0"/>
                </a:solidFill>
              </a:rPr>
              <a:t>And forget us, whilst we become a super-power, </a:t>
            </a:r>
            <a:r>
              <a:rPr lang="en-US" sz="2800" b="1" dirty="0" err="1">
                <a:solidFill>
                  <a:srgbClr val="7030A0"/>
                </a:solidFill>
              </a:rPr>
              <a:t>Wakanda</a:t>
            </a:r>
            <a:r>
              <a:rPr lang="en-US" sz="2800" b="1" dirty="0">
                <a:solidFill>
                  <a:srgbClr val="7030A0"/>
                </a:solidFill>
              </a:rPr>
              <a:t> and Black Panther-style.</a:t>
            </a:r>
          </a:p>
          <a:p>
            <a:endParaRPr lang="en-US" dirty="0"/>
          </a:p>
        </p:txBody>
      </p:sp>
    </p:spTree>
    <p:extLst>
      <p:ext uri="{BB962C8B-B14F-4D97-AF65-F5344CB8AC3E}">
        <p14:creationId xmlns:p14="http://schemas.microsoft.com/office/powerpoint/2010/main" val="2537539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88472"/>
          </a:xfrm>
        </p:spPr>
        <p:txBody>
          <a:bodyPr>
            <a:normAutofit/>
          </a:bodyPr>
          <a:lstStyle/>
          <a:p>
            <a:pPr algn="ctr"/>
            <a:r>
              <a:rPr lang="en-US" sz="4000" b="1" dirty="0">
                <a:solidFill>
                  <a:schemeClr val="accent6">
                    <a:lumMod val="50000"/>
                  </a:schemeClr>
                </a:solidFill>
                <a:latin typeface="Arial" panose="020B0604020202020204" pitchFamily="34" charset="0"/>
                <a:cs typeface="Arial" panose="020B0604020202020204" pitchFamily="34" charset="0"/>
              </a:rPr>
              <a:t>What must Africa do to </a:t>
            </a:r>
            <a:r>
              <a:rPr lang="en-US" sz="4000" b="1" dirty="0" err="1">
                <a:solidFill>
                  <a:schemeClr val="accent6">
                    <a:lumMod val="50000"/>
                  </a:schemeClr>
                </a:solidFill>
                <a:latin typeface="Arial" panose="020B0604020202020204" pitchFamily="34" charset="0"/>
                <a:cs typeface="Arial" panose="020B0604020202020204" pitchFamily="34" charset="0"/>
              </a:rPr>
              <a:t>Realise</a:t>
            </a:r>
            <a:r>
              <a:rPr lang="en-US" sz="4000" b="1" dirty="0">
                <a:solidFill>
                  <a:schemeClr val="accent6">
                    <a:lumMod val="50000"/>
                  </a:schemeClr>
                </a:solidFill>
                <a:latin typeface="Arial" panose="020B0604020202020204" pitchFamily="34" charset="0"/>
                <a:cs typeface="Arial" panose="020B0604020202020204" pitchFamily="34" charset="0"/>
              </a:rPr>
              <a:t> the Right to Development</a:t>
            </a:r>
          </a:p>
        </p:txBody>
      </p:sp>
      <p:sp>
        <p:nvSpPr>
          <p:cNvPr id="3" name="Content Placeholder 2"/>
          <p:cNvSpPr>
            <a:spLocks noGrp="1"/>
          </p:cNvSpPr>
          <p:nvPr>
            <p:ph idx="1"/>
          </p:nvPr>
        </p:nvSpPr>
        <p:spPr>
          <a:xfrm>
            <a:off x="374073" y="1825625"/>
            <a:ext cx="11430000" cy="4852266"/>
          </a:xfrm>
        </p:spPr>
        <p:txBody>
          <a:bodyPr>
            <a:normAutofit lnSpcReduction="10000"/>
          </a:bodyPr>
          <a:lstStyle/>
          <a:p>
            <a:pPr algn="just">
              <a:lnSpc>
                <a:spcPct val="100000"/>
              </a:lnSpc>
              <a:spcBef>
                <a:spcPts val="0"/>
              </a:spcBef>
              <a:buFont typeface="Wingdings" pitchFamily="2" charset="2"/>
              <a:buChar char="q"/>
            </a:pPr>
            <a:r>
              <a:rPr lang="en-US" sz="3200" dirty="0">
                <a:latin typeface="Arial" panose="020B0604020202020204" pitchFamily="34" charset="0"/>
                <a:cs typeface="Arial" panose="020B0604020202020204" pitchFamily="34" charset="0"/>
              </a:rPr>
              <a:t>We are moving forward developmentally </a:t>
            </a:r>
            <a:r>
              <a:rPr lang="en-US" sz="3200" b="1" dirty="0">
                <a:solidFill>
                  <a:srgbClr val="C00000"/>
                </a:solidFill>
                <a:latin typeface="Arial" panose="020B0604020202020204" pitchFamily="34" charset="0"/>
                <a:cs typeface="Arial" panose="020B0604020202020204" pitchFamily="34" charset="0"/>
              </a:rPr>
              <a:t>BUT</a:t>
            </a:r>
            <a:r>
              <a:rPr lang="en-US" sz="3200" dirty="0">
                <a:latin typeface="Arial" panose="020B0604020202020204" pitchFamily="34" charset="0"/>
                <a:cs typeface="Arial" panose="020B0604020202020204" pitchFamily="34" charset="0"/>
              </a:rPr>
              <a:t>:</a:t>
            </a:r>
          </a:p>
          <a:p>
            <a:pPr algn="just">
              <a:lnSpc>
                <a:spcPct val="100000"/>
              </a:lnSpc>
              <a:spcBef>
                <a:spcPts val="0"/>
              </a:spcBef>
              <a:buFont typeface="Wingdings" pitchFamily="2" charset="2"/>
              <a:buChar char="q"/>
            </a:pPr>
            <a:endParaRPr lang="en-US" sz="32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Without enough </a:t>
            </a:r>
            <a:r>
              <a:rPr lang="en-US" sz="2800" b="1" dirty="0">
                <a:solidFill>
                  <a:srgbClr val="C00000"/>
                </a:solidFill>
                <a:latin typeface="Arial" panose="020B0604020202020204" pitchFamily="34" charset="0"/>
                <a:cs typeface="Arial" panose="020B0604020202020204" pitchFamily="34" charset="0"/>
              </a:rPr>
              <a:t>BURNING DESIRE</a:t>
            </a:r>
            <a:r>
              <a:rPr lang="en-US" sz="2800" dirty="0">
                <a:latin typeface="Arial" panose="020B0604020202020204" pitchFamily="34" charset="0"/>
                <a:cs typeface="Arial" panose="020B0604020202020204" pitchFamily="34" charset="0"/>
              </a:rPr>
              <a:t> (we need to move like a lion is chasing us)  </a:t>
            </a:r>
          </a:p>
          <a:p>
            <a:pPr lvl="1" algn="just">
              <a:lnSpc>
                <a:spcPct val="100000"/>
              </a:lnSpc>
              <a:spcBef>
                <a:spcPts val="0"/>
              </a:spcBef>
              <a:buFont typeface="Wingdings" pitchFamily="2" charset="2"/>
              <a:buChar char="Ø"/>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Without enough strategy (objective and outcome are separated by </a:t>
            </a:r>
            <a:r>
              <a:rPr lang="en-US" sz="2800" b="1" dirty="0">
                <a:solidFill>
                  <a:srgbClr val="C00000"/>
                </a:solidFill>
                <a:latin typeface="Arial" panose="020B0604020202020204" pitchFamily="34" charset="0"/>
                <a:cs typeface="Arial" panose="020B0604020202020204" pitchFamily="34" charset="0"/>
              </a:rPr>
              <a:t>STRATEGY</a:t>
            </a:r>
          </a:p>
          <a:p>
            <a:pPr lvl="1" algn="just">
              <a:lnSpc>
                <a:spcPct val="100000"/>
              </a:lnSpc>
              <a:spcBef>
                <a:spcPts val="0"/>
              </a:spcBef>
              <a:buFont typeface="Wingdings" pitchFamily="2" charset="2"/>
              <a:buChar char="Ø"/>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Too slowly (we need to move like </a:t>
            </a:r>
            <a:r>
              <a:rPr lang="en-US" sz="2800" b="1" dirty="0">
                <a:solidFill>
                  <a:srgbClr val="C00000"/>
                </a:solidFill>
                <a:latin typeface="Arial" panose="020B0604020202020204" pitchFamily="34" charset="0"/>
                <a:cs typeface="Arial" panose="020B0604020202020204" pitchFamily="34" charset="0"/>
              </a:rPr>
              <a:t>we will die tomorrow</a:t>
            </a:r>
            <a:r>
              <a:rPr lang="en-US" sz="2800" dirty="0">
                <a:latin typeface="Arial" panose="020B0604020202020204" pitchFamily="34" charset="0"/>
                <a:cs typeface="Arial" panose="020B0604020202020204" pitchFamily="34" charset="0"/>
              </a:rPr>
              <a:t>)</a:t>
            </a:r>
          </a:p>
          <a:p>
            <a:pPr lvl="1" algn="just">
              <a:lnSpc>
                <a:spcPct val="100000"/>
              </a:lnSpc>
              <a:spcBef>
                <a:spcPts val="0"/>
              </a:spcBef>
              <a:buFont typeface="Wingdings" pitchFamily="2" charset="2"/>
              <a:buChar char="Ø"/>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Ø"/>
            </a:pPr>
            <a:r>
              <a:rPr lang="en-US" sz="2800" dirty="0">
                <a:latin typeface="Arial" panose="020B0604020202020204" pitchFamily="34" charset="0"/>
                <a:cs typeface="Arial" panose="020B0604020202020204" pitchFamily="34" charset="0"/>
              </a:rPr>
              <a:t>Too </a:t>
            </a:r>
            <a:r>
              <a:rPr lang="en-US" sz="2800" b="1" dirty="0">
                <a:solidFill>
                  <a:srgbClr val="C00000"/>
                </a:solidFill>
                <a:latin typeface="Arial" panose="020B0604020202020204" pitchFamily="34" charset="0"/>
                <a:cs typeface="Arial" panose="020B0604020202020204" pitchFamily="34" charset="0"/>
              </a:rPr>
              <a:t>cautiously</a:t>
            </a:r>
            <a:r>
              <a:rPr lang="en-US" sz="2800" dirty="0">
                <a:latin typeface="Arial" panose="020B0604020202020204" pitchFamily="34" charset="0"/>
                <a:cs typeface="Arial" panose="020B0604020202020204" pitchFamily="34" charset="0"/>
              </a:rPr>
              <a:t> (Nigeria)</a:t>
            </a:r>
          </a:p>
          <a:p>
            <a:pPr>
              <a:lnSpc>
                <a:spcPct val="150000"/>
              </a:lnSpc>
              <a:buFont typeface="Wingdings" panose="05000000000000000000" pitchFamily="2" charset="2"/>
              <a:buChar char="q"/>
            </a:pPr>
            <a:endParaRPr lang="en-US" sz="3200"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2730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DD505-FE54-CA4B-BCDF-05C825572A54}"/>
              </a:ext>
            </a:extLst>
          </p:cNvPr>
          <p:cNvSpPr>
            <a:spLocks noGrp="1"/>
          </p:cNvSpPr>
          <p:nvPr>
            <p:ph type="title"/>
          </p:nvPr>
        </p:nvSpPr>
        <p:spPr>
          <a:xfrm>
            <a:off x="124691" y="128587"/>
            <a:ext cx="11229109" cy="5787304"/>
          </a:xfrm>
        </p:spPr>
        <p:txBody>
          <a:bodyPr>
            <a:normAutofit/>
          </a:bodyPr>
          <a:lstStyle/>
          <a:p>
            <a:pPr algn="ctr"/>
            <a:r>
              <a:rPr lang="en-US" sz="7200" b="1" dirty="0">
                <a:solidFill>
                  <a:srgbClr val="C00000"/>
                </a:solidFill>
                <a:latin typeface="Arial Rounded MT Bold" panose="020F0704030504030204" pitchFamily="34" charset="77"/>
              </a:rPr>
              <a:t>CONSTITUTIONALISM </a:t>
            </a:r>
            <a:br>
              <a:rPr lang="en-US" sz="7200" b="1" dirty="0">
                <a:solidFill>
                  <a:srgbClr val="C00000"/>
                </a:solidFill>
                <a:latin typeface="Arial Rounded MT Bold" panose="020F0704030504030204" pitchFamily="34" charset="77"/>
              </a:rPr>
            </a:br>
            <a:r>
              <a:rPr lang="en-US" sz="7200" b="1" dirty="0">
                <a:solidFill>
                  <a:srgbClr val="C00000"/>
                </a:solidFill>
                <a:latin typeface="Arial Rounded MT Bold" panose="020F0704030504030204" pitchFamily="34" charset="77"/>
              </a:rPr>
              <a:t>CAN DIRECTLY PROMOTE DEVELOPMENT-</a:t>
            </a:r>
            <a:br>
              <a:rPr lang="en-US" sz="7200" b="1" dirty="0">
                <a:solidFill>
                  <a:srgbClr val="C00000"/>
                </a:solidFill>
                <a:latin typeface="Arial Rounded MT Bold" panose="020F0704030504030204" pitchFamily="34" charset="77"/>
              </a:rPr>
            </a:br>
            <a:r>
              <a:rPr lang="en-US" sz="7200" b="1" dirty="0">
                <a:solidFill>
                  <a:srgbClr val="C00000"/>
                </a:solidFill>
                <a:latin typeface="Arial Rounded MT Bold" panose="020F0704030504030204" pitchFamily="34" charset="77"/>
              </a:rPr>
              <a:t>MY SUGGESTIONS </a:t>
            </a:r>
          </a:p>
        </p:txBody>
      </p:sp>
    </p:spTree>
    <p:extLst>
      <p:ext uri="{BB962C8B-B14F-4D97-AF65-F5344CB8AC3E}">
        <p14:creationId xmlns:p14="http://schemas.microsoft.com/office/powerpoint/2010/main" val="3342354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FB1D3A-E9D5-6C41-A6F2-AAF9BC482ED8}"/>
              </a:ext>
            </a:extLst>
          </p:cNvPr>
          <p:cNvSpPr>
            <a:spLocks noGrp="1"/>
          </p:cNvSpPr>
          <p:nvPr>
            <p:ph idx="1"/>
          </p:nvPr>
        </p:nvSpPr>
        <p:spPr>
          <a:xfrm>
            <a:off x="128589" y="194872"/>
            <a:ext cx="11930062" cy="6663128"/>
          </a:xfrm>
        </p:spPr>
        <p:txBody>
          <a:bodyPr>
            <a:normAutofit lnSpcReduction="10000"/>
          </a:bodyPr>
          <a:lstStyle/>
          <a:p>
            <a:pPr algn="just">
              <a:lnSpc>
                <a:spcPct val="100000"/>
              </a:lnSpc>
              <a:buFont typeface="Wingdings" pitchFamily="2" charset="2"/>
              <a:buChar char="q"/>
            </a:pPr>
            <a:r>
              <a:rPr lang="en-US" sz="3200" b="1" dirty="0">
                <a:solidFill>
                  <a:srgbClr val="FF0000"/>
                </a:solidFill>
              </a:rPr>
              <a:t>FIRST PROPOSAL: Since the Vienna Convention on the Law of Treaties allows deviations from International Agreements that are contrary to the Basic/Fundamental laws of a State, African countries can start by putting into our Constitutions, not just political provisions, but provisions on:</a:t>
            </a:r>
          </a:p>
          <a:p>
            <a:pPr lvl="1" algn="just">
              <a:lnSpc>
                <a:spcPct val="100000"/>
              </a:lnSpc>
              <a:buFont typeface="Wingdings" pitchFamily="2" charset="2"/>
              <a:buChar char="v"/>
            </a:pPr>
            <a:r>
              <a:rPr lang="en-US" sz="2800" dirty="0"/>
              <a:t>Economic Management</a:t>
            </a:r>
          </a:p>
          <a:p>
            <a:pPr lvl="1" algn="just">
              <a:lnSpc>
                <a:spcPct val="100000"/>
              </a:lnSpc>
              <a:buFont typeface="Wingdings" pitchFamily="2" charset="2"/>
              <a:buChar char="v"/>
            </a:pPr>
            <a:r>
              <a:rPr lang="en-US" sz="2800" dirty="0"/>
              <a:t>Natural Resource Management</a:t>
            </a:r>
          </a:p>
          <a:p>
            <a:pPr lvl="1" algn="just">
              <a:lnSpc>
                <a:spcPct val="100000"/>
              </a:lnSpc>
              <a:buFont typeface="Wingdings" pitchFamily="2" charset="2"/>
              <a:buChar char="v"/>
            </a:pPr>
            <a:r>
              <a:rPr lang="en-US" sz="2800" dirty="0"/>
              <a:t>International Trade and Investment Dispute Resolution </a:t>
            </a:r>
          </a:p>
          <a:p>
            <a:pPr lvl="1" algn="just">
              <a:lnSpc>
                <a:spcPct val="100000"/>
              </a:lnSpc>
              <a:buFont typeface="Wingdings" pitchFamily="2" charset="2"/>
              <a:buChar char="v"/>
            </a:pPr>
            <a:r>
              <a:rPr lang="en-US" sz="2800" dirty="0"/>
              <a:t>Domestic approvals for International Agreements, say by Parliament  </a:t>
            </a:r>
          </a:p>
          <a:p>
            <a:pPr lvl="1" algn="just">
              <a:lnSpc>
                <a:spcPct val="100000"/>
              </a:lnSpc>
              <a:buFont typeface="Wingdings" pitchFamily="2" charset="2"/>
              <a:buChar char="v"/>
            </a:pPr>
            <a:r>
              <a:rPr lang="en-US" sz="2800" dirty="0"/>
              <a:t>ETC</a:t>
            </a:r>
          </a:p>
          <a:p>
            <a:pPr lvl="1" algn="just">
              <a:lnSpc>
                <a:spcPct val="100000"/>
              </a:lnSpc>
              <a:buFont typeface="Wingdings" pitchFamily="2" charset="2"/>
              <a:buChar char="v"/>
            </a:pPr>
            <a:r>
              <a:rPr lang="en-US" sz="2800" dirty="0"/>
              <a:t>We then raise these against any marauding companies that try to sell us short…</a:t>
            </a:r>
          </a:p>
          <a:p>
            <a:pPr lvl="1" algn="just">
              <a:lnSpc>
                <a:spcPct val="100000"/>
              </a:lnSpc>
              <a:buFont typeface="Wingdings" pitchFamily="2" charset="2"/>
              <a:buChar char="v"/>
            </a:pPr>
            <a:r>
              <a:rPr lang="en-US" sz="2800" dirty="0"/>
              <a:t>As </a:t>
            </a:r>
            <a:r>
              <a:rPr lang="en-US" sz="2800" dirty="0" err="1"/>
              <a:t>inderogable</a:t>
            </a:r>
            <a:r>
              <a:rPr lang="en-US" sz="2800" dirty="0"/>
              <a:t> provisions both in Domestic Law and at International Law…</a:t>
            </a:r>
          </a:p>
          <a:p>
            <a:pPr lvl="1" algn="just">
              <a:lnSpc>
                <a:spcPct val="100000"/>
              </a:lnSpc>
              <a:buFont typeface="Wingdings" pitchFamily="2" charset="2"/>
              <a:buChar char="v"/>
            </a:pPr>
            <a:r>
              <a:rPr lang="en-US" sz="2800" dirty="0" err="1"/>
              <a:t>Foroe</a:t>
            </a:r>
            <a:r>
              <a:rPr lang="en-US" sz="2800" dirty="0"/>
              <a:t> Atlantic, Balkan Energy, </a:t>
            </a:r>
            <a:r>
              <a:rPr lang="en-US" sz="2800" dirty="0" err="1"/>
              <a:t>AstroInvest</a:t>
            </a:r>
            <a:r>
              <a:rPr lang="en-US" sz="2800" dirty="0"/>
              <a:t> line of cases by Ghana’s Supreme Court. </a:t>
            </a:r>
          </a:p>
          <a:p>
            <a:pPr lvl="1" algn="just">
              <a:buFont typeface="Wingdings" pitchFamily="2" charset="2"/>
              <a:buChar char="v"/>
            </a:pPr>
            <a:endParaRPr lang="en-US" dirty="0"/>
          </a:p>
        </p:txBody>
      </p:sp>
    </p:spTree>
    <p:extLst>
      <p:ext uri="{BB962C8B-B14F-4D97-AF65-F5344CB8AC3E}">
        <p14:creationId xmlns:p14="http://schemas.microsoft.com/office/powerpoint/2010/main" val="4025513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39685-9C12-DF40-9C87-820A33BA0934}"/>
              </a:ext>
            </a:extLst>
          </p:cNvPr>
          <p:cNvSpPr>
            <a:spLocks noGrp="1"/>
          </p:cNvSpPr>
          <p:nvPr>
            <p:ph type="title"/>
          </p:nvPr>
        </p:nvSpPr>
        <p:spPr>
          <a:xfrm>
            <a:off x="271463" y="128589"/>
            <a:ext cx="11082337" cy="357186"/>
          </a:xfrm>
        </p:spPr>
        <p:txBody>
          <a:bodyPr>
            <a:normAutofit fontScale="90000"/>
          </a:bodyPr>
          <a:lstStyle/>
          <a:p>
            <a:r>
              <a:rPr lang="en-US" b="1" dirty="0">
                <a:solidFill>
                  <a:srgbClr val="FF0000"/>
                </a:solidFill>
                <a:latin typeface="Arial Rounded MT Bold" panose="020F0704030504030204" pitchFamily="34" charset="77"/>
              </a:rPr>
              <a:t>FOR THOSE IN DOUBT SEE… </a:t>
            </a:r>
          </a:p>
        </p:txBody>
      </p:sp>
      <p:sp>
        <p:nvSpPr>
          <p:cNvPr id="3" name="Content Placeholder 2">
            <a:extLst>
              <a:ext uri="{FF2B5EF4-FFF2-40B4-BE49-F238E27FC236}">
                <a16:creationId xmlns:a16="http://schemas.microsoft.com/office/drawing/2014/main" id="{3F5A772F-41DF-E743-800B-093543F91A63}"/>
              </a:ext>
            </a:extLst>
          </p:cNvPr>
          <p:cNvSpPr>
            <a:spLocks noGrp="1"/>
          </p:cNvSpPr>
          <p:nvPr>
            <p:ph idx="1"/>
          </p:nvPr>
        </p:nvSpPr>
        <p:spPr>
          <a:xfrm>
            <a:off x="128588" y="485775"/>
            <a:ext cx="11901487" cy="6843713"/>
          </a:xfrm>
        </p:spPr>
        <p:txBody>
          <a:bodyPr>
            <a:normAutofit fontScale="85000" lnSpcReduction="10000"/>
          </a:bodyPr>
          <a:lstStyle/>
          <a:p>
            <a:pPr algn="just">
              <a:lnSpc>
                <a:spcPct val="120000"/>
              </a:lnSpc>
              <a:spcBef>
                <a:spcPts val="0"/>
              </a:spcBef>
              <a:buFont typeface="Wingdings" pitchFamily="2" charset="2"/>
              <a:buChar char="q"/>
            </a:pPr>
            <a:r>
              <a:rPr lang="en-US" sz="3200" dirty="0"/>
              <a:t>Article 46 (1) of the Vienna Convention on the Law of Treatise says: “A State may not invoke the fact that its consent to be bound by a treaty has been expressed in violation of a provision of its internal law regarding competence to conclude treatise as invalidating its consent, unless that violation was manifest and concerned a rule of its internal law of fundamental importance.”</a:t>
            </a:r>
          </a:p>
          <a:p>
            <a:pPr algn="just">
              <a:lnSpc>
                <a:spcPct val="120000"/>
              </a:lnSpc>
              <a:spcBef>
                <a:spcPts val="0"/>
              </a:spcBef>
              <a:buFont typeface="Wingdings" pitchFamily="2" charset="2"/>
              <a:buChar char="q"/>
            </a:pPr>
            <a:endParaRPr lang="en-US" sz="3200" dirty="0"/>
          </a:p>
          <a:p>
            <a:pPr algn="just">
              <a:lnSpc>
                <a:spcPct val="120000"/>
              </a:lnSpc>
              <a:spcBef>
                <a:spcPts val="0"/>
              </a:spcBef>
              <a:buFont typeface="Wingdings" pitchFamily="2" charset="2"/>
              <a:buChar char="q"/>
            </a:pPr>
            <a:r>
              <a:rPr lang="en-US" sz="3200" b="1" dirty="0">
                <a:solidFill>
                  <a:srgbClr val="FF0000"/>
                </a:solidFill>
              </a:rPr>
              <a:t>WE NEED TO CONSTRUCT AN AGREED DOMESTIC DEVELOPMENT SPACE THAT IS INSULATED FROM ATTACK BY DOMESTIC LAW OF FUNDAMENTAL IMPORTANCE, AND THEREFORE, BY INTERNATIONAL LAW.</a:t>
            </a:r>
          </a:p>
          <a:p>
            <a:pPr algn="just">
              <a:lnSpc>
                <a:spcPct val="120000"/>
              </a:lnSpc>
              <a:spcBef>
                <a:spcPts val="0"/>
              </a:spcBef>
              <a:buFont typeface="Wingdings" pitchFamily="2" charset="2"/>
              <a:buChar char="q"/>
            </a:pPr>
            <a:endParaRPr lang="en-US" sz="3200" b="1" dirty="0">
              <a:solidFill>
                <a:srgbClr val="FF0000"/>
              </a:solidFill>
            </a:endParaRPr>
          </a:p>
          <a:p>
            <a:pPr algn="just">
              <a:lnSpc>
                <a:spcPct val="120000"/>
              </a:lnSpc>
              <a:spcBef>
                <a:spcPts val="0"/>
              </a:spcBef>
              <a:buFont typeface="Wingdings" pitchFamily="2" charset="2"/>
              <a:buChar char="q"/>
            </a:pPr>
            <a:r>
              <a:rPr lang="en-US" sz="3200" b="1" dirty="0">
                <a:solidFill>
                  <a:srgbClr val="FF0000"/>
                </a:solidFill>
              </a:rPr>
              <a:t>AND BEFORE YOU DISMISS THIS POINT WITH YOUR SUPERIOR KNOWLEDGE OF INTERNATIONAL LAW, THINK THAT YOU SHOULD ACTUALLY BE USING THAT SUPERIOR KNOWLEDGE TO PROTECT THIS ARGUMENT IN THE DOMAIN OF INTERNATIONAL LAW, FOR THE SAKE OF AFRICA.  </a:t>
            </a:r>
          </a:p>
        </p:txBody>
      </p:sp>
    </p:spTree>
    <p:extLst>
      <p:ext uri="{BB962C8B-B14F-4D97-AF65-F5344CB8AC3E}">
        <p14:creationId xmlns:p14="http://schemas.microsoft.com/office/powerpoint/2010/main" val="3192082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597CCE-1F65-704A-BDAE-6228322579B0}"/>
              </a:ext>
            </a:extLst>
          </p:cNvPr>
          <p:cNvSpPr>
            <a:spLocks noGrp="1"/>
          </p:cNvSpPr>
          <p:nvPr>
            <p:ph idx="1"/>
          </p:nvPr>
        </p:nvSpPr>
        <p:spPr>
          <a:xfrm>
            <a:off x="134911" y="134911"/>
            <a:ext cx="11737299" cy="6723089"/>
          </a:xfrm>
        </p:spPr>
        <p:txBody>
          <a:bodyPr>
            <a:normAutofit/>
          </a:bodyPr>
          <a:lstStyle/>
          <a:p>
            <a:pPr algn="just">
              <a:buFont typeface="Wingdings" pitchFamily="2" charset="2"/>
              <a:buChar char="q"/>
            </a:pPr>
            <a:r>
              <a:rPr lang="en-US" dirty="0"/>
              <a:t> </a:t>
            </a:r>
            <a:r>
              <a:rPr lang="en-US" sz="3600" b="1" dirty="0">
                <a:solidFill>
                  <a:srgbClr val="FF0000"/>
                </a:solidFill>
              </a:rPr>
              <a:t>SECOND PROPOSAL: Let constitutionality and constitutionalism guard our policy space from continuing and increasing attacks from terrorists.  </a:t>
            </a:r>
          </a:p>
          <a:p>
            <a:pPr algn="just">
              <a:buFont typeface="Wingdings" pitchFamily="2" charset="2"/>
              <a:buChar char="q"/>
            </a:pPr>
            <a:endParaRPr lang="en-US" sz="3600" dirty="0"/>
          </a:p>
          <a:p>
            <a:pPr lvl="1" algn="just">
              <a:buFont typeface="Wingdings" pitchFamily="2" charset="2"/>
              <a:buChar char="v"/>
            </a:pPr>
            <a:r>
              <a:rPr lang="en-US" sz="3200" dirty="0"/>
              <a:t>I read a few days ago the terms of a horrible military cooperation agreement between Ghana and the US.</a:t>
            </a:r>
          </a:p>
          <a:p>
            <a:pPr lvl="1" algn="just">
              <a:buFont typeface="Wingdings" pitchFamily="2" charset="2"/>
              <a:buChar char="v"/>
            </a:pPr>
            <a:endParaRPr lang="en-US" sz="3200" dirty="0"/>
          </a:p>
          <a:p>
            <a:pPr lvl="1" algn="just">
              <a:buFont typeface="Wingdings" pitchFamily="2" charset="2"/>
              <a:buChar char="v"/>
            </a:pPr>
            <a:r>
              <a:rPr lang="en-US" sz="3200" dirty="0"/>
              <a:t>Ghanaians are up in arms, saying the agreement allows the US to set up a military base in Ghana and Ghana benefits minimally, if at all.</a:t>
            </a:r>
          </a:p>
          <a:p>
            <a:pPr lvl="1" algn="just">
              <a:buFont typeface="Wingdings" pitchFamily="2" charset="2"/>
              <a:buChar char="v"/>
            </a:pPr>
            <a:endParaRPr lang="en-US" sz="3200" dirty="0"/>
          </a:p>
          <a:p>
            <a:pPr lvl="1" algn="just">
              <a:buFont typeface="Wingdings" pitchFamily="2" charset="2"/>
              <a:buChar char="v"/>
            </a:pPr>
            <a:r>
              <a:rPr lang="en-US" sz="3200" dirty="0"/>
              <a:t>Yet, yesterday, after the Minority walked out of Parliament, the Agreement was approved by the Majority. </a:t>
            </a:r>
          </a:p>
          <a:p>
            <a:pPr lvl="1" algn="just">
              <a:buFont typeface="Wingdings" pitchFamily="2" charset="2"/>
              <a:buChar char="v"/>
            </a:pPr>
            <a:endParaRPr lang="en-US" sz="3200" dirty="0"/>
          </a:p>
        </p:txBody>
      </p:sp>
    </p:spTree>
    <p:extLst>
      <p:ext uri="{BB962C8B-B14F-4D97-AF65-F5344CB8AC3E}">
        <p14:creationId xmlns:p14="http://schemas.microsoft.com/office/powerpoint/2010/main" val="3155174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802E3C-9245-7C4B-9235-BB5D9ED19390}"/>
              </a:ext>
            </a:extLst>
          </p:cNvPr>
          <p:cNvSpPr>
            <a:spLocks noGrp="1"/>
          </p:cNvSpPr>
          <p:nvPr>
            <p:ph idx="1"/>
          </p:nvPr>
        </p:nvSpPr>
        <p:spPr>
          <a:xfrm>
            <a:off x="185737" y="623455"/>
            <a:ext cx="11572875" cy="6761017"/>
          </a:xfrm>
        </p:spPr>
        <p:txBody>
          <a:bodyPr>
            <a:normAutofit/>
          </a:bodyPr>
          <a:lstStyle/>
          <a:p>
            <a:pPr lvl="1" algn="just">
              <a:buFont typeface="Wingdings" pitchFamily="2" charset="2"/>
              <a:buChar char="v"/>
            </a:pPr>
            <a:r>
              <a:rPr lang="en-US" sz="3200" dirty="0"/>
              <a:t>The Agreement was signed recently, approved by Cabinet 2 weeks ago and has already been ratified by Parliament.</a:t>
            </a:r>
          </a:p>
          <a:p>
            <a:pPr lvl="1" algn="just">
              <a:buFont typeface="Wingdings" pitchFamily="2" charset="2"/>
              <a:buChar char="v"/>
            </a:pPr>
            <a:endParaRPr lang="en-US" sz="3200" dirty="0"/>
          </a:p>
          <a:p>
            <a:pPr lvl="1" algn="just">
              <a:buFont typeface="Wingdings" pitchFamily="2" charset="2"/>
              <a:buChar char="v"/>
            </a:pPr>
            <a:r>
              <a:rPr lang="en-US" sz="3200" dirty="0"/>
              <a:t>Meanwhile, other urgent laws, including a Right to Information Bill, have been pending for about 20 years.   </a:t>
            </a:r>
          </a:p>
          <a:p>
            <a:pPr lvl="1" algn="just">
              <a:buFont typeface="Wingdings" pitchFamily="2" charset="2"/>
              <a:buChar char="v"/>
            </a:pPr>
            <a:endParaRPr lang="en-US" sz="3200" dirty="0"/>
          </a:p>
          <a:p>
            <a:pPr lvl="1" algn="just">
              <a:buFont typeface="Wingdings" pitchFamily="2" charset="2"/>
              <a:buChar char="v"/>
            </a:pPr>
            <a:r>
              <a:rPr lang="en-US" sz="3200" dirty="0"/>
              <a:t> This establishes that Ghana’s policy space, as with all African countries, is under terrorist attack.</a:t>
            </a:r>
          </a:p>
          <a:p>
            <a:pPr lvl="1" algn="just">
              <a:buFont typeface="Wingdings" pitchFamily="2" charset="2"/>
              <a:buChar char="v"/>
            </a:pPr>
            <a:endParaRPr lang="en-US" sz="3200" dirty="0"/>
          </a:p>
          <a:p>
            <a:pPr lvl="1" algn="just">
              <a:buFont typeface="Wingdings" pitchFamily="2" charset="2"/>
              <a:buChar char="v"/>
            </a:pPr>
            <a:r>
              <a:rPr lang="en-US" sz="3200" dirty="0"/>
              <a:t>And the policy terrorists on Africa’s policy space appear to almost always succeed.   </a:t>
            </a:r>
          </a:p>
          <a:p>
            <a:endParaRPr lang="en-US" dirty="0"/>
          </a:p>
        </p:txBody>
      </p:sp>
    </p:spTree>
    <p:extLst>
      <p:ext uri="{BB962C8B-B14F-4D97-AF65-F5344CB8AC3E}">
        <p14:creationId xmlns:p14="http://schemas.microsoft.com/office/powerpoint/2010/main" val="747510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60763"/>
          </a:xfrm>
        </p:spPr>
        <p:txBody>
          <a:bodyPr>
            <a:normAutofit fontScale="90000"/>
          </a:bodyPr>
          <a:lstStyle/>
          <a:p>
            <a:pPr algn="ctr"/>
            <a:r>
              <a:rPr lang="en-US" b="1" dirty="0">
                <a:solidFill>
                  <a:srgbClr val="FF0000"/>
                </a:solidFill>
              </a:rPr>
              <a:t>WHAT WILL HAPPEN WHEN WE TAKE CONTROL OF OUR POLICY SPACES IN AFRICA</a:t>
            </a:r>
            <a:endParaRPr lang="en-GB" b="1" dirty="0">
              <a:solidFill>
                <a:srgbClr val="FF0000"/>
              </a:solidFill>
            </a:endParaRPr>
          </a:p>
        </p:txBody>
      </p:sp>
      <p:sp>
        <p:nvSpPr>
          <p:cNvPr id="3" name="Content Placeholder 2"/>
          <p:cNvSpPr>
            <a:spLocks noGrp="1"/>
          </p:cNvSpPr>
          <p:nvPr>
            <p:ph idx="1"/>
          </p:nvPr>
        </p:nvSpPr>
        <p:spPr>
          <a:xfrm>
            <a:off x="207818" y="1371600"/>
            <a:ext cx="11831782" cy="5721927"/>
          </a:xfrm>
        </p:spPr>
        <p:txBody>
          <a:bodyPr>
            <a:normAutofit/>
          </a:bodyPr>
          <a:lstStyle/>
          <a:p>
            <a:pPr algn="just">
              <a:buFont typeface="Wingdings" pitchFamily="2" charset="2"/>
              <a:buChar char="q"/>
            </a:pPr>
            <a:r>
              <a:rPr lang="en-GB" sz="3200" dirty="0"/>
              <a:t>The empty concepts of “Rule of Law” and “Constitutionalism” will for the first time be filled with Content and Process that work for the good of Africa:</a:t>
            </a:r>
          </a:p>
          <a:p>
            <a:pPr lvl="1">
              <a:buFont typeface="Wingdings" pitchFamily="2" charset="2"/>
              <a:buChar char="v"/>
            </a:pPr>
            <a:endParaRPr lang="en-US" sz="2800" dirty="0"/>
          </a:p>
          <a:p>
            <a:pPr lvl="1" algn="just">
              <a:buFont typeface="Wingdings" pitchFamily="2" charset="2"/>
              <a:buChar char="v"/>
            </a:pPr>
            <a:r>
              <a:rPr lang="en-US" sz="3000" dirty="0"/>
              <a:t>We will fill these concepts with </a:t>
            </a:r>
            <a:r>
              <a:rPr lang="en-US" sz="3000" b="1" dirty="0">
                <a:solidFill>
                  <a:srgbClr val="C00000"/>
                </a:solidFill>
              </a:rPr>
              <a:t>Developmental </a:t>
            </a:r>
            <a:r>
              <a:rPr lang="en-US" sz="3000" dirty="0"/>
              <a:t>and </a:t>
            </a:r>
            <a:r>
              <a:rPr lang="en-US" sz="3000" b="1" dirty="0">
                <a:solidFill>
                  <a:srgbClr val="C00000"/>
                </a:solidFill>
              </a:rPr>
              <a:t>not Political </a:t>
            </a:r>
            <a:r>
              <a:rPr lang="en-US" sz="3000" dirty="0"/>
              <a:t>constitutions</a:t>
            </a:r>
          </a:p>
          <a:p>
            <a:pPr lvl="1" algn="just">
              <a:buFont typeface="Wingdings" pitchFamily="2" charset="2"/>
              <a:buChar char="v"/>
            </a:pPr>
            <a:endParaRPr lang="en-US" sz="3000" dirty="0"/>
          </a:p>
          <a:p>
            <a:pPr lvl="1" algn="just">
              <a:buFont typeface="Wingdings" pitchFamily="2" charset="2"/>
              <a:buChar char="v"/>
            </a:pPr>
            <a:r>
              <a:rPr lang="en-US" sz="3000" dirty="0"/>
              <a:t>Embed in the constitutions, content that help us to get ahead developmentally against global forces: Faroe Atlantic line of cases</a:t>
            </a:r>
          </a:p>
          <a:p>
            <a:pPr lvl="1" algn="just">
              <a:buFont typeface="Wingdings" pitchFamily="2" charset="2"/>
              <a:buChar char="v"/>
            </a:pPr>
            <a:endParaRPr lang="en-US" sz="3000" dirty="0"/>
          </a:p>
          <a:p>
            <a:pPr lvl="1" algn="just">
              <a:buFont typeface="Wingdings" pitchFamily="2" charset="2"/>
              <a:buChar char="v"/>
            </a:pPr>
            <a:r>
              <a:rPr lang="en-US" sz="3000" dirty="0"/>
              <a:t>Use the Constitutions to further protect against terrorist attacks on African Policy spaces – military agreement with USA, </a:t>
            </a:r>
            <a:r>
              <a:rPr lang="en-US" sz="3000" dirty="0" err="1"/>
              <a:t>e.g</a:t>
            </a:r>
            <a:endParaRPr lang="en-US" sz="3000" dirty="0"/>
          </a:p>
          <a:p>
            <a:pPr algn="just">
              <a:buFont typeface="Wingdings" pitchFamily="2" charset="2"/>
              <a:buChar char="q"/>
            </a:pPr>
            <a:endParaRPr lang="en-GB" dirty="0"/>
          </a:p>
          <a:p>
            <a:pPr marL="0" indent="0">
              <a:buNone/>
            </a:pPr>
            <a:endParaRPr lang="en-GB" dirty="0"/>
          </a:p>
        </p:txBody>
      </p:sp>
    </p:spTree>
    <p:extLst>
      <p:ext uri="{BB962C8B-B14F-4D97-AF65-F5344CB8AC3E}">
        <p14:creationId xmlns:p14="http://schemas.microsoft.com/office/powerpoint/2010/main" val="3029503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5C3E1E-691C-804E-BC25-C4A270916D19}"/>
              </a:ext>
            </a:extLst>
          </p:cNvPr>
          <p:cNvSpPr>
            <a:spLocks noGrp="1"/>
          </p:cNvSpPr>
          <p:nvPr>
            <p:ph idx="1"/>
          </p:nvPr>
        </p:nvSpPr>
        <p:spPr>
          <a:xfrm>
            <a:off x="318655" y="124691"/>
            <a:ext cx="11596254" cy="6733309"/>
          </a:xfrm>
        </p:spPr>
        <p:txBody>
          <a:bodyPr>
            <a:normAutofit/>
          </a:bodyPr>
          <a:lstStyle/>
          <a:p>
            <a:pPr algn="just">
              <a:spcBef>
                <a:spcPts val="0"/>
              </a:spcBef>
              <a:buFont typeface="Wingdings" pitchFamily="2" charset="2"/>
              <a:buChar char="q"/>
            </a:pPr>
            <a:r>
              <a:rPr lang="en-GB" sz="3200" dirty="0"/>
              <a:t>We will “be ourselves”, because we will “know ourselves”, and achieve the part of Agenda 2063 which wants: </a:t>
            </a:r>
          </a:p>
          <a:p>
            <a:pPr lvl="1" algn="just">
              <a:spcBef>
                <a:spcPts val="0"/>
              </a:spcBef>
              <a:buFont typeface="Wingdings" pitchFamily="2" charset="2"/>
              <a:buChar char="v"/>
            </a:pPr>
            <a:r>
              <a:rPr lang="en-US" sz="2800" dirty="0"/>
              <a:t>“An Africa with a strong cultural identity, common heritage, shared values and ethics” </a:t>
            </a:r>
          </a:p>
          <a:p>
            <a:pPr algn="just">
              <a:spcBef>
                <a:spcPts val="0"/>
              </a:spcBef>
              <a:buFont typeface="Wingdings" pitchFamily="2" charset="2"/>
              <a:buChar char="q"/>
            </a:pPr>
            <a:endParaRPr lang="en-GB" sz="3200" dirty="0"/>
          </a:p>
          <a:p>
            <a:pPr algn="just">
              <a:spcBef>
                <a:spcPts val="0"/>
              </a:spcBef>
              <a:buFont typeface="Wingdings" pitchFamily="2" charset="2"/>
              <a:buChar char="q"/>
            </a:pPr>
            <a:r>
              <a:rPr lang="en-GB" sz="3200" dirty="0"/>
              <a:t>We will win in the fourth and extant form of domination. </a:t>
            </a:r>
          </a:p>
          <a:p>
            <a:pPr algn="just">
              <a:spcBef>
                <a:spcPts val="0"/>
              </a:spcBef>
              <a:buFont typeface="Wingdings" pitchFamily="2" charset="2"/>
              <a:buChar char="q"/>
            </a:pPr>
            <a:endParaRPr lang="en-GB" sz="3200" dirty="0"/>
          </a:p>
          <a:p>
            <a:pPr algn="just">
              <a:spcBef>
                <a:spcPts val="0"/>
              </a:spcBef>
              <a:buFont typeface="Wingdings" pitchFamily="2" charset="2"/>
              <a:buChar char="q"/>
            </a:pPr>
            <a:r>
              <a:rPr lang="en-GB" sz="3200" dirty="0"/>
              <a:t>Resources will abound, as we begin to get more than 5% of minerals and 13% of Oil (or is it -50%). </a:t>
            </a:r>
          </a:p>
          <a:p>
            <a:pPr algn="just">
              <a:spcBef>
                <a:spcPts val="0"/>
              </a:spcBef>
              <a:buFont typeface="Wingdings" pitchFamily="2" charset="2"/>
              <a:buChar char="q"/>
            </a:pPr>
            <a:endParaRPr lang="en-GB" sz="3200" dirty="0"/>
          </a:p>
          <a:p>
            <a:pPr algn="just">
              <a:spcBef>
                <a:spcPts val="0"/>
              </a:spcBef>
              <a:buFont typeface="Wingdings" pitchFamily="2" charset="2"/>
              <a:buChar char="q"/>
            </a:pPr>
            <a:r>
              <a:rPr lang="en-GB" sz="3200" dirty="0"/>
              <a:t>More resources will abound as be stop transfer pricing, tax evasion, illicit financial outflows from Africa, etc. </a:t>
            </a:r>
          </a:p>
          <a:p>
            <a:pPr algn="just">
              <a:spcBef>
                <a:spcPts val="0"/>
              </a:spcBef>
              <a:buFont typeface="Wingdings" pitchFamily="2" charset="2"/>
              <a:buChar char="q"/>
            </a:pPr>
            <a:endParaRPr lang="en-GB" sz="3200" dirty="0"/>
          </a:p>
          <a:p>
            <a:pPr algn="just">
              <a:spcBef>
                <a:spcPts val="0"/>
              </a:spcBef>
              <a:buFont typeface="Wingdings" pitchFamily="2" charset="2"/>
              <a:buChar char="q"/>
            </a:pPr>
            <a:r>
              <a:rPr lang="en-GB" sz="3200" dirty="0"/>
              <a:t>We will have trillions of dollars here to develop our continent and the rest of the world. </a:t>
            </a:r>
          </a:p>
          <a:p>
            <a:endParaRPr lang="en-US" dirty="0"/>
          </a:p>
        </p:txBody>
      </p:sp>
    </p:spTree>
    <p:extLst>
      <p:ext uri="{BB962C8B-B14F-4D97-AF65-F5344CB8AC3E}">
        <p14:creationId xmlns:p14="http://schemas.microsoft.com/office/powerpoint/2010/main" val="333739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8143"/>
            <a:ext cx="12192000" cy="1976293"/>
          </a:xfrm>
        </p:spPr>
        <p:txBody>
          <a:bodyPr>
            <a:normAutofit fontScale="90000"/>
          </a:bodyPr>
          <a:lstStyle/>
          <a:p>
            <a:pPr algn="ctr"/>
            <a:r>
              <a:rPr lang="en-US" sz="4900" b="1" dirty="0">
                <a:solidFill>
                  <a:schemeClr val="accent6">
                    <a:lumMod val="50000"/>
                  </a:schemeClr>
                </a:solidFill>
                <a:latin typeface="Arial" panose="020B0604020202020204" pitchFamily="34" charset="0"/>
                <a:cs typeface="Arial" panose="020B0604020202020204" pitchFamily="34" charset="0"/>
              </a:rPr>
              <a:t>The </a:t>
            </a:r>
            <a:r>
              <a:rPr lang="en-US" sz="4900" b="1" dirty="0" err="1">
                <a:solidFill>
                  <a:schemeClr val="accent6">
                    <a:lumMod val="50000"/>
                  </a:schemeClr>
                </a:solidFill>
                <a:latin typeface="Arial" panose="020B0604020202020204" pitchFamily="34" charset="0"/>
                <a:cs typeface="Arial" panose="020B0604020202020204" pitchFamily="34" charset="0"/>
              </a:rPr>
              <a:t>Conceptualisation</a:t>
            </a:r>
            <a:r>
              <a:rPr lang="en-US" sz="4900" b="1" dirty="0">
                <a:solidFill>
                  <a:schemeClr val="accent6">
                    <a:lumMod val="50000"/>
                  </a:schemeClr>
                </a:solidFill>
                <a:latin typeface="Arial" panose="020B0604020202020204" pitchFamily="34" charset="0"/>
                <a:cs typeface="Arial" panose="020B0604020202020204" pitchFamily="34" charset="0"/>
              </a:rPr>
              <a:t> of Human Rights </a:t>
            </a:r>
            <a:br>
              <a:rPr lang="en-US" sz="4900" b="1" dirty="0">
                <a:solidFill>
                  <a:schemeClr val="accent6">
                    <a:lumMod val="50000"/>
                  </a:schemeClr>
                </a:solidFill>
                <a:latin typeface="Arial" panose="020B0604020202020204" pitchFamily="34" charset="0"/>
                <a:cs typeface="Arial" panose="020B0604020202020204" pitchFamily="34" charset="0"/>
              </a:rPr>
            </a:br>
            <a:r>
              <a:rPr lang="en-US" sz="4900" b="1" dirty="0">
                <a:solidFill>
                  <a:schemeClr val="accent6">
                    <a:lumMod val="50000"/>
                  </a:schemeClr>
                </a:solidFill>
                <a:latin typeface="Arial" panose="020B0604020202020204" pitchFamily="34" charset="0"/>
                <a:cs typeface="Arial" panose="020B0604020202020204" pitchFamily="34" charset="0"/>
              </a:rPr>
              <a:t>in Africa has always been about development</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53291" y="2105891"/>
            <a:ext cx="11520054" cy="4752109"/>
          </a:xfrm>
        </p:spPr>
        <p:txBody>
          <a:bodyPr>
            <a:normAutofit lnSpcReduction="10000"/>
          </a:bodyPr>
          <a:lstStyle/>
          <a:p>
            <a:pPr algn="just">
              <a:lnSpc>
                <a:spcPct val="110000"/>
              </a:lnSpc>
              <a:spcBef>
                <a:spcPts val="0"/>
              </a:spcBef>
              <a:buFont typeface="Wingdings" panose="05000000000000000000" pitchFamily="2" charset="2"/>
              <a:buChar char="q"/>
            </a:pPr>
            <a:r>
              <a:rPr lang="en-US" sz="3200" dirty="0">
                <a:latin typeface="Arial" panose="020B0604020202020204" pitchFamily="34" charset="0"/>
                <a:cs typeface="Arial" panose="020B0604020202020204" pitchFamily="34" charset="0"/>
              </a:rPr>
              <a:t>The content of the first known Human Rights Charter in Africa was </a:t>
            </a:r>
            <a:r>
              <a:rPr lang="en-US" sz="3200" dirty="0" err="1">
                <a:latin typeface="Arial" panose="020B0604020202020204" pitchFamily="34" charset="0"/>
                <a:cs typeface="Arial" panose="020B0604020202020204" pitchFamily="34" charset="0"/>
              </a:rPr>
              <a:t>developmentalist</a:t>
            </a:r>
            <a:r>
              <a:rPr lang="en-US" sz="3200" dirty="0">
                <a:latin typeface="Arial" panose="020B0604020202020204" pitchFamily="34" charset="0"/>
                <a:cs typeface="Arial" panose="020B0604020202020204" pitchFamily="34" charset="0"/>
              </a:rPr>
              <a:t>.</a:t>
            </a:r>
          </a:p>
          <a:p>
            <a:pPr algn="just">
              <a:lnSpc>
                <a:spcPct val="110000"/>
              </a:lnSpc>
              <a:spcBef>
                <a:spcPts val="0"/>
              </a:spcBef>
              <a:buFont typeface="Wingdings" panose="05000000000000000000" pitchFamily="2" charset="2"/>
              <a:buChar char="q"/>
            </a:pPr>
            <a:endParaRPr lang="en-US" sz="3200" dirty="0">
              <a:latin typeface="Arial" panose="020B0604020202020204" pitchFamily="34" charset="0"/>
              <a:cs typeface="Arial" panose="020B0604020202020204" pitchFamily="34" charset="0"/>
            </a:endParaRPr>
          </a:p>
          <a:p>
            <a:pPr algn="just">
              <a:lnSpc>
                <a:spcPct val="110000"/>
              </a:lnSpc>
              <a:spcBef>
                <a:spcPts val="0"/>
              </a:spcBef>
              <a:buFont typeface="Wingdings" panose="05000000000000000000" pitchFamily="2" charset="2"/>
              <a:buChar char="q"/>
            </a:pPr>
            <a:r>
              <a:rPr lang="en-US" sz="3200" dirty="0">
                <a:latin typeface="Arial" panose="020B0604020202020204" pitchFamily="34" charset="0"/>
                <a:cs typeface="Arial" panose="020B0604020202020204" pitchFamily="34" charset="0"/>
              </a:rPr>
              <a:t>The Charter of </a:t>
            </a:r>
            <a:r>
              <a:rPr lang="en-US" sz="3200" dirty="0" err="1">
                <a:latin typeface="Arial" panose="020B0604020202020204" pitchFamily="34" charset="0"/>
                <a:cs typeface="Arial" panose="020B0604020202020204" pitchFamily="34" charset="0"/>
              </a:rPr>
              <a:t>Kouroukan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Fouga</a:t>
            </a:r>
            <a:r>
              <a:rPr lang="en-US" sz="3200" dirty="0">
                <a:latin typeface="Arial" panose="020B0604020202020204" pitchFamily="34" charset="0"/>
                <a:cs typeface="Arial" panose="020B0604020202020204" pitchFamily="34" charset="0"/>
              </a:rPr>
              <a:t> in Ancient Mali, 1235 was divided into 4 key parts:</a:t>
            </a:r>
          </a:p>
          <a:p>
            <a:pPr lvl="1">
              <a:lnSpc>
                <a:spcPct val="110000"/>
              </a:lnSpc>
              <a:spcBef>
                <a:spcPts val="0"/>
              </a:spcBef>
              <a:buFont typeface="Wingdings" pitchFamily="2" charset="2"/>
              <a:buChar char="v"/>
            </a:pPr>
            <a:r>
              <a:rPr lang="en-US" sz="3000" dirty="0"/>
              <a:t>Social Organization (edicts 1-30), </a:t>
            </a:r>
          </a:p>
          <a:p>
            <a:pPr lvl="1">
              <a:lnSpc>
                <a:spcPct val="110000"/>
              </a:lnSpc>
              <a:spcBef>
                <a:spcPts val="0"/>
              </a:spcBef>
              <a:buFont typeface="Wingdings" pitchFamily="2" charset="2"/>
              <a:buChar char="v"/>
            </a:pPr>
            <a:r>
              <a:rPr lang="en-US" sz="3000" dirty="0"/>
              <a:t>Property Rights (edicts 31-36), </a:t>
            </a:r>
          </a:p>
          <a:p>
            <a:pPr lvl="1">
              <a:lnSpc>
                <a:spcPct val="110000"/>
              </a:lnSpc>
              <a:spcBef>
                <a:spcPts val="0"/>
              </a:spcBef>
              <a:buFont typeface="Wingdings" pitchFamily="2" charset="2"/>
              <a:buChar char="v"/>
            </a:pPr>
            <a:r>
              <a:rPr lang="en-US" sz="3000" dirty="0"/>
              <a:t>Environmental Protection (edicts 37-39) and </a:t>
            </a:r>
          </a:p>
          <a:p>
            <a:pPr lvl="1">
              <a:lnSpc>
                <a:spcPct val="110000"/>
              </a:lnSpc>
              <a:spcBef>
                <a:spcPts val="0"/>
              </a:spcBef>
              <a:buFont typeface="Wingdings" pitchFamily="2" charset="2"/>
              <a:buChar char="v"/>
            </a:pPr>
            <a:r>
              <a:rPr lang="en-US" sz="3000" dirty="0"/>
              <a:t>Personal Responsibilities (edicts 40-44).</a:t>
            </a:r>
            <a:endParaRPr lang="en-US" sz="3000" dirty="0">
              <a:latin typeface="Arial" panose="020B0604020202020204" pitchFamily="34" charset="0"/>
              <a:cs typeface="Arial" panose="020B0604020202020204" pitchFamily="34" charset="0"/>
            </a:endParaRPr>
          </a:p>
          <a:p>
            <a:pPr>
              <a:lnSpc>
                <a:spcPct val="150000"/>
              </a:lnSpc>
            </a:pPr>
            <a:endParaRPr lang="en-US" dirty="0">
              <a:latin typeface="Arial" panose="020B0604020202020204" pitchFamily="34" charset="0"/>
              <a:cs typeface="Arial" panose="020B0604020202020204" pitchFamily="34" charset="0"/>
            </a:endParaRPr>
          </a:p>
          <a:p>
            <a:pPr>
              <a:lnSpc>
                <a:spcPct val="150000"/>
              </a:lnSpc>
            </a:pPr>
            <a:endParaRPr lang="en-US" dirty="0">
              <a:latin typeface="Arial" panose="020B0604020202020204" pitchFamily="34" charset="0"/>
              <a:cs typeface="Arial" panose="020B0604020202020204" pitchFamily="34" charset="0"/>
            </a:endParaRPr>
          </a:p>
          <a:p>
            <a:pPr>
              <a:lnSpc>
                <a:spcPct val="150000"/>
              </a:lnSpc>
              <a:buFont typeface="Wingdings" panose="05000000000000000000" pitchFamily="2" charset="2"/>
              <a:buChar char="q"/>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5836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A59625-31E9-9341-B1C4-D56D84704E6F}"/>
              </a:ext>
            </a:extLst>
          </p:cNvPr>
          <p:cNvSpPr>
            <a:spLocks noGrp="1"/>
          </p:cNvSpPr>
          <p:nvPr>
            <p:ph idx="1"/>
          </p:nvPr>
        </p:nvSpPr>
        <p:spPr>
          <a:xfrm>
            <a:off x="290945" y="249382"/>
            <a:ext cx="11776364" cy="6608618"/>
          </a:xfrm>
        </p:spPr>
        <p:txBody>
          <a:bodyPr>
            <a:normAutofit fontScale="92500" lnSpcReduction="20000"/>
          </a:bodyPr>
          <a:lstStyle/>
          <a:p>
            <a:pPr algn="just">
              <a:lnSpc>
                <a:spcPct val="110000"/>
              </a:lnSpc>
              <a:spcBef>
                <a:spcPts val="0"/>
              </a:spcBef>
              <a:buFont typeface="Wingdings" panose="05000000000000000000" pitchFamily="2" charset="2"/>
              <a:buChar char="q"/>
            </a:pPr>
            <a:r>
              <a:rPr lang="en-US" sz="3200" dirty="0">
                <a:latin typeface="Arial" panose="020B0604020202020204" pitchFamily="34" charset="0"/>
                <a:cs typeface="Arial" panose="020B0604020202020204" pitchFamily="34" charset="0"/>
              </a:rPr>
              <a:t>The evolutions of other systems of Human Rights began with Political rather than developmental agendas:</a:t>
            </a:r>
          </a:p>
          <a:p>
            <a:pPr algn="just">
              <a:lnSpc>
                <a:spcPct val="110000"/>
              </a:lnSpc>
              <a:spcBef>
                <a:spcPts val="0"/>
              </a:spcBef>
              <a:buFont typeface="Wingdings" panose="05000000000000000000" pitchFamily="2" charset="2"/>
              <a:buChar char="q"/>
            </a:pPr>
            <a:endParaRPr lang="en-US" sz="3200" dirty="0">
              <a:latin typeface="Arial" panose="020B0604020202020204" pitchFamily="34" charset="0"/>
              <a:cs typeface="Arial" panose="020B0604020202020204" pitchFamily="34" charset="0"/>
            </a:endParaRPr>
          </a:p>
          <a:p>
            <a:pPr marL="914400" lvl="2" indent="-457200" algn="just">
              <a:lnSpc>
                <a:spcPct val="110000"/>
              </a:lnSpc>
              <a:spcBef>
                <a:spcPts val="0"/>
              </a:spcBef>
              <a:buFont typeface="Wingdings" pitchFamily="2" charset="2"/>
              <a:buChar char="v"/>
            </a:pPr>
            <a:r>
              <a:rPr lang="en-US" sz="3300" dirty="0">
                <a:latin typeface="Arial" panose="020B0604020202020204" pitchFamily="34" charset="0"/>
                <a:cs typeface="Arial" panose="020B0604020202020204" pitchFamily="34" charset="0"/>
              </a:rPr>
              <a:t>The ICRC, the League of Nations and even the United Nations, for instance, set their focus initially on Conventions on War! and then ICCPR</a:t>
            </a:r>
          </a:p>
          <a:p>
            <a:pPr marL="914400" lvl="2" indent="-457200" algn="just">
              <a:lnSpc>
                <a:spcPct val="110000"/>
              </a:lnSpc>
              <a:spcBef>
                <a:spcPts val="0"/>
              </a:spcBef>
              <a:buFont typeface="Wingdings" pitchFamily="2" charset="2"/>
              <a:buChar char="v"/>
            </a:pPr>
            <a:endParaRPr lang="en-US" sz="3300" dirty="0">
              <a:latin typeface="Arial" panose="020B0604020202020204" pitchFamily="34" charset="0"/>
              <a:cs typeface="Arial" panose="020B0604020202020204" pitchFamily="34" charset="0"/>
            </a:endParaRPr>
          </a:p>
          <a:p>
            <a:pPr algn="just">
              <a:lnSpc>
                <a:spcPct val="120000"/>
              </a:lnSpc>
              <a:buFont typeface="Wingdings" pitchFamily="2" charset="2"/>
              <a:buChar char="q"/>
            </a:pPr>
            <a:r>
              <a:rPr lang="en-US" sz="3200" dirty="0">
                <a:latin typeface="Arial" panose="020B0604020202020204" pitchFamily="34" charset="0"/>
                <a:cs typeface="Arial" panose="020B0604020202020204" pitchFamily="34" charset="0"/>
              </a:rPr>
              <a:t>In 1946! and (forty years later!) in 1986, the United Nations General Assembly passed the Declaration of Human Rights and the Declaration of the Right to Development respectively. </a:t>
            </a:r>
          </a:p>
          <a:p>
            <a:pPr algn="just">
              <a:lnSpc>
                <a:spcPct val="120000"/>
              </a:lnSpc>
              <a:buFont typeface="Wingdings" pitchFamily="2" charset="2"/>
              <a:buChar char="q"/>
            </a:pPr>
            <a:endParaRPr lang="en-US" sz="3200" dirty="0">
              <a:latin typeface="Arial" panose="020B0604020202020204" pitchFamily="34" charset="0"/>
              <a:cs typeface="Arial" panose="020B0604020202020204" pitchFamily="34" charset="0"/>
            </a:endParaRPr>
          </a:p>
          <a:p>
            <a:pPr algn="just">
              <a:lnSpc>
                <a:spcPct val="120000"/>
              </a:lnSpc>
              <a:buFont typeface="Wingdings" pitchFamily="2" charset="2"/>
              <a:buChar char="q"/>
            </a:pPr>
            <a:r>
              <a:rPr lang="en-US" sz="3200" dirty="0">
                <a:latin typeface="Arial" panose="020B0604020202020204" pitchFamily="34" charset="0"/>
                <a:cs typeface="Arial" panose="020B0604020202020204" pitchFamily="34" charset="0"/>
              </a:rPr>
              <a:t>Both documents being Declarations, and not Conventions, are – strictly speaking – not legally binding.</a:t>
            </a:r>
          </a:p>
          <a:p>
            <a:endParaRPr lang="en-US" dirty="0"/>
          </a:p>
        </p:txBody>
      </p:sp>
    </p:spTree>
    <p:extLst>
      <p:ext uri="{BB962C8B-B14F-4D97-AF65-F5344CB8AC3E}">
        <p14:creationId xmlns:p14="http://schemas.microsoft.com/office/powerpoint/2010/main" val="1173617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25745" cy="6487885"/>
          </a:xfrm>
        </p:spPr>
        <p:txBody>
          <a:bodyPr>
            <a:noAutofit/>
          </a:bodyPr>
          <a:lstStyle/>
          <a:p>
            <a:pPr algn="just">
              <a:lnSpc>
                <a:spcPct val="100000"/>
              </a:lnSpc>
              <a:buFont typeface="Wingdings" pitchFamily="2" charset="2"/>
              <a:buChar char="q"/>
            </a:pPr>
            <a:r>
              <a:rPr lang="en-US" sz="3200" dirty="0">
                <a:latin typeface="Arial" panose="020B0604020202020204" pitchFamily="34" charset="0"/>
                <a:cs typeface="Arial" panose="020B0604020202020204" pitchFamily="34" charset="0"/>
              </a:rPr>
              <a:t>It would be over 20 years after the creation of the United Nations before there would be significant advances into development issues in the form of: </a:t>
            </a:r>
          </a:p>
          <a:p>
            <a:pPr lvl="1" algn="just">
              <a:lnSpc>
                <a:spcPct val="100000"/>
              </a:lnSpc>
              <a:spcBef>
                <a:spcPts val="0"/>
              </a:spcBef>
              <a:buFont typeface="Wingdings" pitchFamily="2" charset="2"/>
              <a:buChar char="v"/>
            </a:pPr>
            <a:r>
              <a:rPr lang="en-US" sz="2800" dirty="0">
                <a:latin typeface="Arial" panose="020B0604020202020204" pitchFamily="34" charset="0"/>
                <a:cs typeface="Arial" panose="020B0604020202020204" pitchFamily="34" charset="0"/>
              </a:rPr>
              <a:t>International Covenant on Economic, Social and Cultural Rights – adopted 1966</a:t>
            </a:r>
          </a:p>
          <a:p>
            <a:pPr lvl="1" algn="just">
              <a:lnSpc>
                <a:spcPct val="100000"/>
              </a:lnSpc>
              <a:spcBef>
                <a:spcPts val="0"/>
              </a:spcBef>
              <a:buFont typeface="Wingdings"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v"/>
            </a:pPr>
            <a:r>
              <a:rPr lang="en-US" sz="2800" dirty="0">
                <a:latin typeface="Arial" panose="020B0604020202020204" pitchFamily="34" charset="0"/>
                <a:cs typeface="Arial" panose="020B0604020202020204" pitchFamily="34" charset="0"/>
              </a:rPr>
              <a:t>Convention on the Elimination of all forms of Discrimination Against Women – adopted 1979</a:t>
            </a:r>
          </a:p>
          <a:p>
            <a:pPr lvl="1" algn="just">
              <a:lnSpc>
                <a:spcPct val="100000"/>
              </a:lnSpc>
              <a:spcBef>
                <a:spcPts val="0"/>
              </a:spcBef>
              <a:buFont typeface="Wingdings"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v"/>
            </a:pPr>
            <a:r>
              <a:rPr lang="en-US" sz="2800" dirty="0">
                <a:latin typeface="Arial" panose="020B0604020202020204" pitchFamily="34" charset="0"/>
                <a:cs typeface="Arial" panose="020B0604020202020204" pitchFamily="34" charset="0"/>
              </a:rPr>
              <a:t>Convention on the Rights of the Child – adopted 1989</a:t>
            </a:r>
          </a:p>
          <a:p>
            <a:pPr lvl="1" algn="just">
              <a:lnSpc>
                <a:spcPct val="100000"/>
              </a:lnSpc>
              <a:spcBef>
                <a:spcPts val="0"/>
              </a:spcBef>
              <a:buFont typeface="Wingdings"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v"/>
            </a:pPr>
            <a:r>
              <a:rPr lang="en-US" sz="2800" dirty="0">
                <a:latin typeface="Arial" panose="020B0604020202020204" pitchFamily="34" charset="0"/>
                <a:cs typeface="Arial" panose="020B0604020202020204" pitchFamily="34" charset="0"/>
              </a:rPr>
              <a:t>International Convention on the Protection of the Rights of All Migrant Workers and Members of Their Families – adopted 1990</a:t>
            </a:r>
          </a:p>
          <a:p>
            <a:pPr lvl="1" algn="just">
              <a:lnSpc>
                <a:spcPct val="100000"/>
              </a:lnSpc>
              <a:spcBef>
                <a:spcPts val="0"/>
              </a:spcBef>
              <a:buFont typeface="Wingdings" pitchFamily="2" charset="2"/>
              <a:buChar char="v"/>
            </a:pPr>
            <a:endParaRPr lang="en-US" sz="2800" dirty="0">
              <a:latin typeface="Arial" panose="020B0604020202020204" pitchFamily="34" charset="0"/>
              <a:cs typeface="Arial" panose="020B0604020202020204" pitchFamily="34" charset="0"/>
            </a:endParaRPr>
          </a:p>
          <a:p>
            <a:pPr lvl="1" algn="just">
              <a:lnSpc>
                <a:spcPct val="100000"/>
              </a:lnSpc>
              <a:spcBef>
                <a:spcPts val="0"/>
              </a:spcBef>
              <a:buFont typeface="Wingdings" pitchFamily="2" charset="2"/>
              <a:buChar char="v"/>
            </a:pPr>
            <a:r>
              <a:rPr lang="en-US" sz="2800" dirty="0">
                <a:latin typeface="Arial" panose="020B0604020202020204" pitchFamily="34" charset="0"/>
                <a:cs typeface="Arial" panose="020B0604020202020204" pitchFamily="34" charset="0"/>
              </a:rPr>
              <a:t>The Convention on the Rights of </a:t>
            </a:r>
            <a:r>
              <a:rPr lang="en-US" sz="3200" dirty="0">
                <a:latin typeface="Arial" panose="020B0604020202020204" pitchFamily="34" charset="0"/>
                <a:cs typeface="Arial" panose="020B0604020202020204" pitchFamily="34" charset="0"/>
              </a:rPr>
              <a:t>Persons</a:t>
            </a:r>
            <a:r>
              <a:rPr lang="en-US" sz="2800" dirty="0">
                <a:latin typeface="Arial" panose="020B0604020202020204" pitchFamily="34" charset="0"/>
                <a:cs typeface="Arial" panose="020B0604020202020204" pitchFamily="34" charset="0"/>
              </a:rPr>
              <a:t> with Disabilities-2007!!!</a:t>
            </a:r>
          </a:p>
          <a:p>
            <a:pPr>
              <a:lnSpc>
                <a:spcPct val="160000"/>
              </a:lnSpc>
              <a:spcBef>
                <a:spcPts val="0"/>
              </a:spcBef>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9348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655" y="193964"/>
            <a:ext cx="11554690" cy="6664036"/>
          </a:xfrm>
        </p:spPr>
        <p:txBody>
          <a:bodyPr>
            <a:normAutofit fontScale="92500"/>
          </a:bodyPr>
          <a:lstStyle/>
          <a:p>
            <a:pPr algn="just">
              <a:lnSpc>
                <a:spcPct val="110000"/>
              </a:lnSpc>
              <a:buFont typeface="Wingdings" pitchFamily="2" charset="2"/>
              <a:buChar char="q"/>
            </a:pPr>
            <a:r>
              <a:rPr lang="en-US" sz="3500" dirty="0">
                <a:latin typeface="Arial" panose="020B0604020202020204" pitchFamily="34" charset="0"/>
                <a:cs typeface="Arial" panose="020B0604020202020204" pitchFamily="34" charset="0"/>
              </a:rPr>
              <a:t>It is not only in 1235 that Africans had a </a:t>
            </a:r>
            <a:r>
              <a:rPr lang="en-US" sz="3500" dirty="0" err="1">
                <a:latin typeface="Arial" panose="020B0604020202020204" pitchFamily="34" charset="0"/>
                <a:cs typeface="Arial" panose="020B0604020202020204" pitchFamily="34" charset="0"/>
              </a:rPr>
              <a:t>developmentalist</a:t>
            </a:r>
            <a:r>
              <a:rPr lang="en-US" sz="3500" dirty="0">
                <a:latin typeface="Arial" panose="020B0604020202020204" pitchFamily="34" charset="0"/>
                <a:cs typeface="Arial" panose="020B0604020202020204" pitchFamily="34" charset="0"/>
              </a:rPr>
              <a:t> orientation to Human Rights.</a:t>
            </a:r>
          </a:p>
          <a:p>
            <a:pPr algn="just">
              <a:lnSpc>
                <a:spcPct val="110000"/>
              </a:lnSpc>
              <a:buFont typeface="Wingdings" pitchFamily="2" charset="2"/>
              <a:buChar char="q"/>
            </a:pPr>
            <a:endParaRPr lang="en-US" sz="3200" dirty="0">
              <a:latin typeface="Arial" panose="020B0604020202020204" pitchFamily="34" charset="0"/>
              <a:cs typeface="Arial" panose="020B0604020202020204" pitchFamily="34" charset="0"/>
            </a:endParaRPr>
          </a:p>
          <a:p>
            <a:pPr lvl="1" algn="just">
              <a:lnSpc>
                <a:spcPct val="110000"/>
              </a:lnSpc>
              <a:buFont typeface="Wingdings" pitchFamily="2" charset="2"/>
              <a:buChar char="v"/>
            </a:pPr>
            <a:r>
              <a:rPr lang="en-US" sz="3200" dirty="0">
                <a:latin typeface="Arial" panose="020B0604020202020204" pitchFamily="34" charset="0"/>
                <a:cs typeface="Arial" panose="020B0604020202020204" pitchFamily="34" charset="0"/>
              </a:rPr>
              <a:t>The African Charter on Human and</a:t>
            </a:r>
            <a:r>
              <a:rPr lang="en-US" sz="3200" dirty="0">
                <a:solidFill>
                  <a:srgbClr val="FF0000"/>
                </a:solidFill>
                <a:latin typeface="Arial" panose="020B0604020202020204" pitchFamily="34" charset="0"/>
                <a:cs typeface="Arial" panose="020B0604020202020204" pitchFamily="34" charset="0"/>
              </a:rPr>
              <a:t> Peoples’ Rights, </a:t>
            </a:r>
            <a:r>
              <a:rPr lang="en-US" sz="3200" dirty="0">
                <a:latin typeface="Arial" panose="020B0604020202020204" pitchFamily="34" charset="0"/>
                <a:cs typeface="Arial" panose="020B0604020202020204" pitchFamily="34" charset="0"/>
              </a:rPr>
              <a:t>unlike others, has had a focus on development from its very inception.</a:t>
            </a:r>
          </a:p>
          <a:p>
            <a:pPr lvl="1" algn="just">
              <a:lnSpc>
                <a:spcPct val="110000"/>
              </a:lnSpc>
              <a:buFont typeface="Wingdings" pitchFamily="2" charset="2"/>
              <a:buChar char="v"/>
            </a:pPr>
            <a:endParaRPr lang="en-US" sz="3200" dirty="0">
              <a:solidFill>
                <a:srgbClr val="FF0000"/>
              </a:solidFill>
              <a:latin typeface="Arial" panose="020B0604020202020204" pitchFamily="34" charset="0"/>
              <a:cs typeface="Arial" panose="020B0604020202020204" pitchFamily="34" charset="0"/>
            </a:endParaRPr>
          </a:p>
          <a:p>
            <a:pPr lvl="1" algn="just">
              <a:lnSpc>
                <a:spcPct val="110000"/>
              </a:lnSpc>
              <a:buFont typeface="Wingdings" pitchFamily="2" charset="2"/>
              <a:buChar char="v"/>
            </a:pPr>
            <a:r>
              <a:rPr lang="en-US" sz="3200" dirty="0">
                <a:latin typeface="Arial" panose="020B0604020202020204" pitchFamily="34" charset="0"/>
                <a:cs typeface="Arial" panose="020B0604020202020204" pitchFamily="34" charset="0"/>
              </a:rPr>
              <a:t>It was adopted in Nairobi June 27, 1981 – five years before the United Nations Declaration on the Right to Development.</a:t>
            </a:r>
          </a:p>
          <a:p>
            <a:pPr lvl="1" algn="just">
              <a:lnSpc>
                <a:spcPct val="110000"/>
              </a:lnSpc>
              <a:buFont typeface="Wingdings" pitchFamily="2" charset="2"/>
              <a:buChar char="v"/>
            </a:pPr>
            <a:endParaRPr lang="en-US" sz="3200" dirty="0">
              <a:latin typeface="Arial" panose="020B0604020202020204" pitchFamily="34" charset="0"/>
              <a:cs typeface="Arial" panose="020B0604020202020204" pitchFamily="34" charset="0"/>
            </a:endParaRPr>
          </a:p>
          <a:p>
            <a:pPr lvl="1" algn="just">
              <a:lnSpc>
                <a:spcPct val="110000"/>
              </a:lnSpc>
              <a:buFont typeface="Wingdings" pitchFamily="2" charset="2"/>
              <a:buChar char="v"/>
            </a:pPr>
            <a:r>
              <a:rPr lang="en-US" sz="3200" dirty="0">
                <a:latin typeface="Arial" panose="020B0604020202020204" pitchFamily="34" charset="0"/>
                <a:cs typeface="Arial" panose="020B0604020202020204" pitchFamily="34" charset="0"/>
              </a:rPr>
              <a:t>The very acknowledgement of Peoples’ Rights was a forward looking addition that indicates the </a:t>
            </a:r>
            <a:r>
              <a:rPr lang="en-US" sz="3200" dirty="0" err="1">
                <a:latin typeface="Arial" panose="020B0604020202020204" pitchFamily="34" charset="0"/>
                <a:cs typeface="Arial" panose="020B0604020202020204" pitchFamily="34" charset="0"/>
              </a:rPr>
              <a:t>developmentalist</a:t>
            </a:r>
            <a:r>
              <a:rPr lang="en-US" sz="3200" dirty="0">
                <a:latin typeface="Arial" panose="020B0604020202020204" pitchFamily="34" charset="0"/>
                <a:cs typeface="Arial" panose="020B0604020202020204" pitchFamily="34" charset="0"/>
              </a:rPr>
              <a:t> focus of the document. </a:t>
            </a:r>
          </a:p>
          <a:p>
            <a:pPr>
              <a:lnSpc>
                <a:spcPct val="110000"/>
              </a:lnSpc>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a:lnSpc>
                <a:spcPct val="150000"/>
              </a:lnSpc>
              <a:buFont typeface="Wingdings" panose="05000000000000000000" pitchFamily="2" charset="2"/>
              <a:buChar char="v"/>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825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109" y="-96982"/>
            <a:ext cx="11901055" cy="6410696"/>
          </a:xfrm>
        </p:spPr>
        <p:txBody>
          <a:bodyPr>
            <a:noAutofit/>
          </a:bodyPr>
          <a:lstStyle/>
          <a:p>
            <a:pPr algn="just">
              <a:lnSpc>
                <a:spcPct val="100000"/>
              </a:lnSpc>
              <a:spcBef>
                <a:spcPts val="0"/>
              </a:spcBef>
              <a:buFont typeface="Wingdings" panose="05000000000000000000" pitchFamily="2" charset="2"/>
              <a:buChar char="v"/>
            </a:pPr>
            <a:r>
              <a:rPr lang="en-US" sz="3200" dirty="0">
                <a:latin typeface="Arial" panose="020B0604020202020204" pitchFamily="34" charset="0"/>
                <a:cs typeface="Arial" panose="020B0604020202020204" pitchFamily="34" charset="0"/>
              </a:rPr>
              <a:t>In the Preamble, the framers are explicit in their conviction that  “</a:t>
            </a:r>
            <a:r>
              <a:rPr lang="en-US" sz="3200" dirty="0">
                <a:solidFill>
                  <a:srgbClr val="FF0000"/>
                </a:solidFill>
                <a:latin typeface="Arial" panose="020B0604020202020204" pitchFamily="34" charset="0"/>
                <a:cs typeface="Arial" panose="020B0604020202020204" pitchFamily="34" charset="0"/>
              </a:rPr>
              <a:t>it is henceforth essential to pay a particular attention to the right to development </a:t>
            </a:r>
            <a:r>
              <a:rPr lang="en-US" sz="3200" dirty="0">
                <a:latin typeface="Arial" panose="020B0604020202020204" pitchFamily="34" charset="0"/>
                <a:cs typeface="Arial" panose="020B0604020202020204" pitchFamily="34" charset="0"/>
              </a:rPr>
              <a:t>and that civil and political rights cannot be dissociated from economic, social and cultural rights in their conception as well as universality and that the satisfaction of economic, social and cultural rights is a guarantee for the enjoyment of civil and political rights”.</a:t>
            </a:r>
          </a:p>
          <a:p>
            <a:pPr algn="just">
              <a:lnSpc>
                <a:spcPct val="100000"/>
              </a:lnSpc>
              <a:spcBef>
                <a:spcPts val="0"/>
              </a:spcBef>
              <a:buFont typeface="Wingdings" panose="05000000000000000000" pitchFamily="2" charset="2"/>
              <a:buChar char="v"/>
            </a:pPr>
            <a:endParaRPr lang="en-US" sz="32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v"/>
            </a:pPr>
            <a:r>
              <a:rPr lang="en-US" dirty="0">
                <a:latin typeface="Arial" panose="020B0604020202020204" pitchFamily="34" charset="0"/>
                <a:cs typeface="Arial" panose="020B0604020202020204" pitchFamily="34" charset="0"/>
              </a:rPr>
              <a:t>Article 22 (1) states boldly that “All peoples shall have </a:t>
            </a:r>
            <a:r>
              <a:rPr lang="en-US" dirty="0">
                <a:solidFill>
                  <a:srgbClr val="FF0000"/>
                </a:solidFill>
                <a:latin typeface="Arial" panose="020B0604020202020204" pitchFamily="34" charset="0"/>
                <a:cs typeface="Arial" panose="020B0604020202020204" pitchFamily="34" charset="0"/>
              </a:rPr>
              <a:t>the right to their economic, social and cultural development </a:t>
            </a:r>
            <a:r>
              <a:rPr lang="en-US" dirty="0">
                <a:latin typeface="Arial" panose="020B0604020202020204" pitchFamily="34" charset="0"/>
                <a:cs typeface="Arial" panose="020B0604020202020204" pitchFamily="34" charset="0"/>
              </a:rPr>
              <a:t>with due regard to their freedom and identity and in the equal enjoyment of the common heritage of mankind.”</a:t>
            </a:r>
          </a:p>
          <a:p>
            <a:pPr algn="just">
              <a:lnSpc>
                <a:spcPct val="100000"/>
              </a:lnSpc>
              <a:spcBef>
                <a:spcPts val="0"/>
              </a:spcBef>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v"/>
            </a:pPr>
            <a:r>
              <a:rPr lang="en-US" dirty="0">
                <a:latin typeface="Arial" panose="020B0604020202020204" pitchFamily="34" charset="0"/>
                <a:cs typeface="Arial" panose="020B0604020202020204" pitchFamily="34" charset="0"/>
              </a:rPr>
              <a:t>Article 24 -  “All peoples shall have the right to a general satisfactory environment </a:t>
            </a:r>
            <a:r>
              <a:rPr lang="en-US" dirty="0" err="1">
                <a:latin typeface="Arial" panose="020B0604020202020204" pitchFamily="34" charset="0"/>
                <a:cs typeface="Arial" panose="020B0604020202020204" pitchFamily="34" charset="0"/>
              </a:rPr>
              <a:t>favourable</a:t>
            </a:r>
            <a:r>
              <a:rPr lang="en-US" dirty="0">
                <a:latin typeface="Arial" panose="020B0604020202020204" pitchFamily="34" charset="0"/>
                <a:cs typeface="Arial" panose="020B0604020202020204" pitchFamily="34" charset="0"/>
              </a:rPr>
              <a:t> to their development”.</a:t>
            </a:r>
          </a:p>
          <a:p>
            <a:pPr algn="just">
              <a:lnSpc>
                <a:spcPct val="100000"/>
              </a:lnSpc>
              <a:buFont typeface="Wingdings" panose="05000000000000000000" pitchFamily="2" charset="2"/>
              <a:buChar char="v"/>
            </a:pP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8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33054"/>
          </a:xfrm>
        </p:spPr>
        <p:txBody>
          <a:bodyPr>
            <a:normAutofit fontScale="90000"/>
          </a:bodyPr>
          <a:lstStyle/>
          <a:p>
            <a:pPr algn="ctr"/>
            <a:r>
              <a:rPr lang="en-US" b="1" dirty="0">
                <a:solidFill>
                  <a:schemeClr val="accent6">
                    <a:lumMod val="50000"/>
                  </a:schemeClr>
                </a:solidFill>
                <a:latin typeface="Arial" panose="020B0604020202020204" pitchFamily="34" charset="0"/>
                <a:cs typeface="Arial" panose="020B0604020202020204" pitchFamily="34" charset="0"/>
              </a:rPr>
              <a:t>The Practice of Human Rights in Africa has also always been about development</a:t>
            </a:r>
            <a:endParaRPr lang="en-GB" b="1" dirty="0">
              <a:solidFill>
                <a:schemeClr val="accent6">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7818" y="1385455"/>
            <a:ext cx="11790218" cy="5347854"/>
          </a:xfrm>
        </p:spPr>
        <p:txBody>
          <a:bodyPr>
            <a:normAutofit/>
          </a:bodyPr>
          <a:lstStyle/>
          <a:p>
            <a:pPr algn="just">
              <a:lnSpc>
                <a:spcPct val="100000"/>
              </a:lnSpc>
              <a:spcBef>
                <a:spcPts val="0"/>
              </a:spcBef>
              <a:buFont typeface="Wingdings" panose="05000000000000000000" pitchFamily="2" charset="2"/>
              <a:buChar char="q"/>
            </a:pPr>
            <a:r>
              <a:rPr lang="en-US" sz="3600" dirty="0">
                <a:latin typeface="Arial" panose="020B0604020202020204" pitchFamily="34" charset="0"/>
                <a:cs typeface="Arial" panose="020B0604020202020204" pitchFamily="34" charset="0"/>
              </a:rPr>
              <a:t>“I call on gold, it does not answer…it is (wo)man that matters”</a:t>
            </a:r>
          </a:p>
          <a:p>
            <a:pPr lvl="1" algn="just">
              <a:lnSpc>
                <a:spcPct val="100000"/>
              </a:lnSpc>
              <a:spcBef>
                <a:spcPts val="0"/>
              </a:spcBef>
              <a:buFont typeface="Wingdings" pitchFamily="2" charset="2"/>
              <a:buChar char="v"/>
            </a:pPr>
            <a:r>
              <a:rPr lang="en-US" sz="3200" dirty="0">
                <a:latin typeface="Arial" panose="020B0604020202020204" pitchFamily="34" charset="0"/>
                <a:cs typeface="Arial" panose="020B0604020202020204" pitchFamily="34" charset="0"/>
              </a:rPr>
              <a:t>Akan wise saying. </a:t>
            </a:r>
          </a:p>
          <a:p>
            <a:pPr algn="just">
              <a:lnSpc>
                <a:spcPct val="100000"/>
              </a:lnSpc>
              <a:spcBef>
                <a:spcPts val="0"/>
              </a:spcBef>
              <a:buFont typeface="Wingdings" panose="05000000000000000000" pitchFamily="2" charset="2"/>
              <a:buChar char="q"/>
            </a:pPr>
            <a:endParaRPr lang="en-US" sz="36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q"/>
            </a:pPr>
            <a:endParaRPr lang="en-US" sz="3600" dirty="0">
              <a:latin typeface="Arial" panose="020B0604020202020204" pitchFamily="34" charset="0"/>
              <a:cs typeface="Arial" panose="020B0604020202020204" pitchFamily="34" charset="0"/>
            </a:endParaRPr>
          </a:p>
          <a:p>
            <a:pPr algn="just">
              <a:lnSpc>
                <a:spcPct val="100000"/>
              </a:lnSpc>
              <a:spcBef>
                <a:spcPts val="0"/>
              </a:spcBef>
              <a:buFont typeface="Wingdings" panose="05000000000000000000" pitchFamily="2" charset="2"/>
              <a:buChar char="q"/>
            </a:pPr>
            <a:r>
              <a:rPr lang="en-US" sz="3600" dirty="0">
                <a:latin typeface="Arial" panose="020B0604020202020204" pitchFamily="34" charset="0"/>
                <a:cs typeface="Arial" panose="020B0604020202020204" pitchFamily="34" charset="0"/>
              </a:rPr>
              <a:t>Ubuntu:</a:t>
            </a:r>
          </a:p>
          <a:p>
            <a:pPr lvl="1" algn="just">
              <a:lnSpc>
                <a:spcPct val="100000"/>
              </a:lnSpc>
              <a:spcBef>
                <a:spcPts val="0"/>
              </a:spcBef>
              <a:buFont typeface="Wingdings" pitchFamily="2" charset="2"/>
              <a:buChar char="v"/>
            </a:pPr>
            <a:r>
              <a:rPr lang="en-US" sz="3600" dirty="0"/>
              <a:t>“Archbishop Desmond Tutu famously described </a:t>
            </a:r>
            <a:r>
              <a:rPr lang="en-US" sz="3600" b="1" dirty="0" err="1"/>
              <a:t>ubuntu</a:t>
            </a:r>
            <a:r>
              <a:rPr lang="en-US" sz="3600" dirty="0"/>
              <a:t> as </a:t>
            </a:r>
            <a:r>
              <a:rPr lang="en-US" sz="3600" b="1" dirty="0"/>
              <a:t>meaning</a:t>
            </a:r>
            <a:r>
              <a:rPr lang="en-US" sz="3600" dirty="0"/>
              <a:t> 'My humanity is caught up, is inextricably bound up, in what is yours’”.</a:t>
            </a:r>
            <a:endParaRPr lang="en-US" sz="4000" dirty="0">
              <a:latin typeface="Arial" panose="020B0604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q"/>
            </a:pPr>
            <a:endParaRPr lang="en-US" sz="3200" dirty="0">
              <a:latin typeface="Arial" panose="020B0604020202020204" pitchFamily="34" charset="0"/>
              <a:cs typeface="Arial" panose="020B0604020202020204" pitchFamily="34" charset="0"/>
            </a:endParaRPr>
          </a:p>
          <a:p>
            <a:pPr>
              <a:lnSpc>
                <a:spcPct val="150000"/>
              </a:lnSpc>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9909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BE88C8-4E9C-5742-95FB-FC92A0FEFA8B}"/>
              </a:ext>
            </a:extLst>
          </p:cNvPr>
          <p:cNvSpPr>
            <a:spLocks noGrp="1"/>
          </p:cNvSpPr>
          <p:nvPr>
            <p:ph idx="1"/>
          </p:nvPr>
        </p:nvSpPr>
        <p:spPr>
          <a:xfrm>
            <a:off x="297873" y="180108"/>
            <a:ext cx="11575472" cy="6677891"/>
          </a:xfrm>
        </p:spPr>
        <p:txBody>
          <a:bodyPr>
            <a:normAutofit/>
          </a:bodyPr>
          <a:lstStyle/>
          <a:p>
            <a:pPr algn="just">
              <a:lnSpc>
                <a:spcPct val="100000"/>
              </a:lnSpc>
              <a:spcBef>
                <a:spcPts val="0"/>
              </a:spcBef>
              <a:buFont typeface="Wingdings" panose="05000000000000000000" pitchFamily="2" charset="2"/>
              <a:buChar char="q"/>
            </a:pPr>
            <a:r>
              <a:rPr lang="en-US" sz="3200" dirty="0">
                <a:latin typeface="Arial" panose="020B0604020202020204" pitchFamily="34" charset="0"/>
                <a:cs typeface="Arial" panose="020B0604020202020204" pitchFamily="34" charset="0"/>
              </a:rPr>
              <a:t>Fast forward to today, decisions of the African Commission and the African Court contain a lot on </a:t>
            </a:r>
            <a:r>
              <a:rPr lang="en-US" sz="3200" dirty="0" err="1">
                <a:latin typeface="Arial" panose="020B0604020202020204" pitchFamily="34" charset="0"/>
                <a:cs typeface="Arial" panose="020B0604020202020204" pitchFamily="34" charset="0"/>
              </a:rPr>
              <a:t>developmentalist</a:t>
            </a:r>
            <a:r>
              <a:rPr lang="en-US" sz="3200" dirty="0">
                <a:latin typeface="Arial" panose="020B0604020202020204" pitchFamily="34" charset="0"/>
                <a:cs typeface="Arial" panose="020B0604020202020204" pitchFamily="34" charset="0"/>
              </a:rPr>
              <a:t> Human Rights:</a:t>
            </a:r>
          </a:p>
          <a:p>
            <a:pPr lvl="1" algn="just">
              <a:lnSpc>
                <a:spcPct val="100000"/>
              </a:lnSpc>
              <a:spcBef>
                <a:spcPts val="0"/>
              </a:spcBef>
              <a:buFont typeface="Wingdings" panose="05000000000000000000" pitchFamily="2" charset="2"/>
              <a:buChar char="v"/>
            </a:pPr>
            <a:endParaRPr lang="en-US" sz="3600" dirty="0">
              <a:latin typeface="Arial" panose="020B0604020202020204" pitchFamily="34" charset="0"/>
              <a:cs typeface="Arial" panose="020B0604020202020204" pitchFamily="34" charset="0"/>
            </a:endParaRPr>
          </a:p>
          <a:p>
            <a:pPr lvl="1" algn="just">
              <a:lnSpc>
                <a:spcPct val="100000"/>
              </a:lnSpc>
              <a:spcBef>
                <a:spcPts val="0"/>
              </a:spcBef>
              <a:buFont typeface="Wingdings" panose="05000000000000000000" pitchFamily="2" charset="2"/>
              <a:buChar char="v"/>
            </a:pPr>
            <a:r>
              <a:rPr lang="en-US" sz="3000" b="1" dirty="0">
                <a:latin typeface="Arial" panose="020B0604020202020204" pitchFamily="34" charset="0"/>
                <a:cs typeface="Arial" panose="020B0604020202020204" pitchFamily="34" charset="0"/>
              </a:rPr>
              <a:t>Social and Economic Rights Action Centre (SERAC) and Another v Nigeria (2001) AHRLR 60 (ACHPR 2001)</a:t>
            </a:r>
          </a:p>
          <a:p>
            <a:pPr lvl="1" algn="just">
              <a:lnSpc>
                <a:spcPct val="100000"/>
              </a:lnSpc>
              <a:spcBef>
                <a:spcPts val="0"/>
              </a:spcBef>
              <a:buFont typeface="Wingdings" panose="05000000000000000000" pitchFamily="2" charset="2"/>
              <a:buChar char="v"/>
            </a:pPr>
            <a:endParaRPr lang="en-US" sz="3000" dirty="0">
              <a:latin typeface="Arial" panose="020B0604020202020204" pitchFamily="34" charset="0"/>
              <a:cs typeface="Arial" panose="020B0604020202020204" pitchFamily="34" charset="0"/>
            </a:endParaRPr>
          </a:p>
          <a:p>
            <a:pPr lvl="2" algn="just">
              <a:lnSpc>
                <a:spcPct val="100000"/>
              </a:lnSpc>
              <a:spcBef>
                <a:spcPts val="0"/>
              </a:spcBef>
              <a:buFont typeface="Wingdings" pitchFamily="2" charset="2"/>
              <a:buChar char="Ø"/>
            </a:pPr>
            <a:r>
              <a:rPr lang="en-US" sz="3000" dirty="0">
                <a:latin typeface="Arial" panose="020B0604020202020204" pitchFamily="34" charset="0"/>
                <a:cs typeface="Arial" panose="020B0604020202020204" pitchFamily="34" charset="0"/>
              </a:rPr>
              <a:t>Allegations that the military government of Nigeria had been directly involved in oil production through the state oil company, and that the operations caused </a:t>
            </a:r>
            <a:r>
              <a:rPr lang="en-US" sz="3000" b="1" dirty="0">
                <a:solidFill>
                  <a:srgbClr val="C00000"/>
                </a:solidFill>
                <a:latin typeface="Arial" panose="020B0604020202020204" pitchFamily="34" charset="0"/>
                <a:cs typeface="Arial" panose="020B0604020202020204" pitchFamily="34" charset="0"/>
              </a:rPr>
              <a:t>environmental degradation and health problems </a:t>
            </a:r>
            <a:r>
              <a:rPr lang="en-US" sz="3000" dirty="0">
                <a:latin typeface="Arial" panose="020B0604020202020204" pitchFamily="34" charset="0"/>
                <a:cs typeface="Arial" panose="020B0604020202020204" pitchFamily="34" charset="0"/>
              </a:rPr>
              <a:t>resulting from the contamination of the environment among the Ogoni people.</a:t>
            </a:r>
          </a:p>
          <a:p>
            <a:endParaRPr lang="en-US" dirty="0"/>
          </a:p>
        </p:txBody>
      </p:sp>
    </p:spTree>
    <p:extLst>
      <p:ext uri="{BB962C8B-B14F-4D97-AF65-F5344CB8AC3E}">
        <p14:creationId xmlns:p14="http://schemas.microsoft.com/office/powerpoint/2010/main" val="3936659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1045426-5ADE-44B0-A172-2117A4D353AE}"/>
</file>

<file path=customXml/itemProps2.xml><?xml version="1.0" encoding="utf-8"?>
<ds:datastoreItem xmlns:ds="http://schemas.openxmlformats.org/officeDocument/2006/customXml" ds:itemID="{5FCCE5A0-95C2-49A7-B2E5-553BA06B6FD5}"/>
</file>

<file path=customXml/itemProps3.xml><?xml version="1.0" encoding="utf-8"?>
<ds:datastoreItem xmlns:ds="http://schemas.openxmlformats.org/officeDocument/2006/customXml" ds:itemID="{C3A142CE-8CBE-4BA6-9C82-9DEDE6FEA548}"/>
</file>

<file path=docProps/app.xml><?xml version="1.0" encoding="utf-8"?>
<Properties xmlns="http://schemas.openxmlformats.org/officeDocument/2006/extended-properties" xmlns:vt="http://schemas.openxmlformats.org/officeDocument/2006/docPropsVTypes">
  <TotalTime>979</TotalTime>
  <Words>2679</Words>
  <Application>Microsoft Office PowerPoint</Application>
  <PresentationFormat>Widescreen</PresentationFormat>
  <Paragraphs>236</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Arial Rounded MT Bold</vt:lpstr>
      <vt:lpstr>Calibri</vt:lpstr>
      <vt:lpstr>Calibri Light</vt:lpstr>
      <vt:lpstr>Wingdings</vt:lpstr>
      <vt:lpstr>Office Theme</vt:lpstr>
      <vt:lpstr>Africa and the Right to Development </vt:lpstr>
      <vt:lpstr>Roadmap</vt:lpstr>
      <vt:lpstr>The Conceptualisation of Human Rights  in Africa has always been about development </vt:lpstr>
      <vt:lpstr>PowerPoint Presentation</vt:lpstr>
      <vt:lpstr>PowerPoint Presentation</vt:lpstr>
      <vt:lpstr>PowerPoint Presentation</vt:lpstr>
      <vt:lpstr>PowerPoint Presentation</vt:lpstr>
      <vt:lpstr>The Practice of Human Rights in Africa has also always been about development</vt:lpstr>
      <vt:lpstr>PowerPoint Presentation</vt:lpstr>
      <vt:lpstr>PowerPoint Presentation</vt:lpstr>
      <vt:lpstr>PowerPoint Presentation</vt:lpstr>
      <vt:lpstr>Africa has no choice other than have a developmentalist approach to Human Rights</vt:lpstr>
      <vt:lpstr>PowerPoint Presentation</vt:lpstr>
      <vt:lpstr>PowerPoint Presentation</vt:lpstr>
      <vt:lpstr>Some good things Africa is doing  relating to the Right to Development</vt:lpstr>
      <vt:lpstr>PowerPoint Presentation</vt:lpstr>
      <vt:lpstr>Some not so good things Africa is doing relating to the Right to Development</vt:lpstr>
      <vt:lpstr>PowerPoint Presentation</vt:lpstr>
      <vt:lpstr>PowerPoint Presentation</vt:lpstr>
      <vt:lpstr>PowerPoint Presentation</vt:lpstr>
      <vt:lpstr>PowerPoint Presentation</vt:lpstr>
      <vt:lpstr>What must Africa do to Realise the Right to Development</vt:lpstr>
      <vt:lpstr>CONSTITUTIONALISM  CAN DIRECTLY PROMOTE DEVELOPMENT- MY SUGGESTIONS </vt:lpstr>
      <vt:lpstr>PowerPoint Presentation</vt:lpstr>
      <vt:lpstr>FOR THOSE IN DOUBT SEE… </vt:lpstr>
      <vt:lpstr>PowerPoint Presentation</vt:lpstr>
      <vt:lpstr>PowerPoint Presentation</vt:lpstr>
      <vt:lpstr>WHAT WILL HAPPEN WHEN WE TAKE CONTROL OF OUR POLICY SPACES IN AFRICA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 and the Right to Development</dc:title>
  <dc:creator>agyenim agyei-boateng</dc:creator>
  <cp:lastModifiedBy>Yaye Ba</cp:lastModifiedBy>
  <cp:revision>56</cp:revision>
  <dcterms:created xsi:type="dcterms:W3CDTF">2018-03-26T12:31:56Z</dcterms:created>
  <dcterms:modified xsi:type="dcterms:W3CDTF">2018-05-22T10:57:27Z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