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8"/>
  </p:notesMasterIdLst>
  <p:handoutMasterIdLst>
    <p:handoutMasterId r:id="rId19"/>
  </p:handoutMasterIdLst>
  <p:sldIdLst>
    <p:sldId id="256" r:id="rId6"/>
    <p:sldId id="259" r:id="rId7"/>
    <p:sldId id="317" r:id="rId8"/>
    <p:sldId id="314" r:id="rId9"/>
    <p:sldId id="313" r:id="rId10"/>
    <p:sldId id="310" r:id="rId11"/>
    <p:sldId id="315" r:id="rId12"/>
    <p:sldId id="298" r:id="rId13"/>
    <p:sldId id="320" r:id="rId14"/>
    <p:sldId id="277" r:id="rId15"/>
    <p:sldId id="318" r:id="rId16"/>
    <p:sldId id="273" r:id="rId17"/>
  </p:sldIdLst>
  <p:sldSz cx="9144000" cy="6858000" type="screen4x3"/>
  <p:notesSz cx="6797675" cy="9926638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aroline Lambein" initials="CL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B7"/>
    <a:srgbClr val="0076C0"/>
    <a:srgbClr val="00589A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2088" autoAdjust="0"/>
    <p:restoredTop sz="84874" autoAdjust="0"/>
  </p:normalViewPr>
  <p:slideViewPr>
    <p:cSldViewPr snapToGrid="0" snapToObjects="1">
      <p:cViewPr>
        <p:scale>
          <a:sx n="100" d="100"/>
          <a:sy n="100" d="100"/>
        </p:scale>
        <p:origin x="-72" y="1056"/>
      </p:cViewPr>
      <p:guideLst>
        <p:guide orient="horz" pos="4196"/>
        <p:guide pos="398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83" d="100"/>
          <a:sy n="83" d="100"/>
        </p:scale>
        <p:origin x="-1992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81FEF8-F023-43C5-9778-5792532CA27C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298A829-52BB-452C-8D6C-5C67A08BF862}">
      <dgm:prSet phldrT="[Text]"/>
      <dgm:spPr>
        <a:solidFill>
          <a:srgbClr val="00B0F0"/>
        </a:solidFill>
      </dgm:spPr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Some facts about the communications procedure</a:t>
          </a:r>
          <a:endParaRPr lang="en-GB" dirty="0"/>
        </a:p>
      </dgm:t>
    </dgm:pt>
    <dgm:pt modelId="{D9DC8A58-52BC-4CB8-8F6D-32251CF61426}" type="parTrans" cxnId="{49EA4678-FEED-49B5-8154-27AED6E5A5FB}">
      <dgm:prSet/>
      <dgm:spPr/>
      <dgm:t>
        <a:bodyPr/>
        <a:lstStyle/>
        <a:p>
          <a:endParaRPr lang="en-GB"/>
        </a:p>
      </dgm:t>
    </dgm:pt>
    <dgm:pt modelId="{B10A92BF-47BD-44C5-8F03-C8B0B8F6E8C1}" type="sibTrans" cxnId="{49EA4678-FEED-49B5-8154-27AED6E5A5FB}">
      <dgm:prSet/>
      <dgm:spPr/>
      <dgm:t>
        <a:bodyPr/>
        <a:lstStyle/>
        <a:p>
          <a:endParaRPr lang="en-GB"/>
        </a:p>
      </dgm:t>
    </dgm:pt>
    <dgm:pt modelId="{76F9AD21-1946-4C68-88C1-3AB370BA32BA}">
      <dgm:prSet phldrT="[Text]"/>
      <dgm:spPr/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A quasi-judicial procedure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5CA59D7E-C441-483E-82DF-16A8D4702B49}" type="parTrans" cxnId="{87AE630D-0B07-4C6B-9E38-FC8A464EBC57}">
      <dgm:prSet/>
      <dgm:spPr/>
      <dgm:t>
        <a:bodyPr/>
        <a:lstStyle/>
        <a:p>
          <a:endParaRPr lang="en-GB"/>
        </a:p>
      </dgm:t>
    </dgm:pt>
    <dgm:pt modelId="{727C7D44-3E81-4AEC-9D21-DA81F2A5BA48}" type="sibTrans" cxnId="{87AE630D-0B07-4C6B-9E38-FC8A464EBC57}">
      <dgm:prSet/>
      <dgm:spPr/>
      <dgm:t>
        <a:bodyPr/>
        <a:lstStyle/>
        <a:p>
          <a:endParaRPr lang="en-GB"/>
        </a:p>
      </dgm:t>
    </dgm:pt>
    <dgm:pt modelId="{AFC59E8D-826A-4734-A8B2-4631123AAC88}">
      <dgm:prSet phldrT="[Text]"/>
      <dgm:spPr>
        <a:solidFill>
          <a:srgbClr val="00B0F0"/>
        </a:solidFill>
      </dgm:spPr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What the communications procedure is not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9CEBC21F-EB3D-4A3B-BEAD-08CBCC0C1100}" type="parTrans" cxnId="{1EC23B8E-7BD6-4812-8999-C3FBC60E5D08}">
      <dgm:prSet/>
      <dgm:spPr/>
      <dgm:t>
        <a:bodyPr/>
        <a:lstStyle/>
        <a:p>
          <a:endParaRPr lang="en-GB"/>
        </a:p>
      </dgm:t>
    </dgm:pt>
    <dgm:pt modelId="{A4CE944A-BD63-4614-A8F9-70F9DA052AB4}" type="sibTrans" cxnId="{1EC23B8E-7BD6-4812-8999-C3FBC60E5D08}">
      <dgm:prSet/>
      <dgm:spPr/>
      <dgm:t>
        <a:bodyPr/>
        <a:lstStyle/>
        <a:p>
          <a:endParaRPr lang="en-GB"/>
        </a:p>
      </dgm:t>
    </dgm:pt>
    <dgm:pt modelId="{F8D488C7-0117-4796-B059-91F1E118FD6F}">
      <dgm:prSet phldrT="[Text]"/>
      <dgm:spPr/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The Committee is not a court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8F46D01E-1E37-4DE4-B67D-E3CC2A38EE46}" type="parTrans" cxnId="{D469B022-1352-4285-9A5F-2E7B44707006}">
      <dgm:prSet/>
      <dgm:spPr/>
      <dgm:t>
        <a:bodyPr/>
        <a:lstStyle/>
        <a:p>
          <a:endParaRPr lang="en-GB"/>
        </a:p>
      </dgm:t>
    </dgm:pt>
    <dgm:pt modelId="{BB47727D-487B-493C-BE58-A93DB0C93EBE}" type="sibTrans" cxnId="{D469B022-1352-4285-9A5F-2E7B44707006}">
      <dgm:prSet/>
      <dgm:spPr/>
      <dgm:t>
        <a:bodyPr/>
        <a:lstStyle/>
        <a:p>
          <a:endParaRPr lang="en-GB"/>
        </a:p>
      </dgm:t>
    </dgm:pt>
    <dgm:pt modelId="{6DB2212E-70DB-4D9B-AA90-3EDF668D85A6}">
      <dgm:prSet phldrT="[Text]"/>
      <dgm:spPr/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A written procedure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7821F46B-7733-4F61-A309-24A049B31386}" type="parTrans" cxnId="{4EF5C303-436E-4599-B574-9F4CBE3C20B3}">
      <dgm:prSet/>
      <dgm:spPr/>
      <dgm:t>
        <a:bodyPr/>
        <a:lstStyle/>
        <a:p>
          <a:endParaRPr lang="en-GB"/>
        </a:p>
      </dgm:t>
    </dgm:pt>
    <dgm:pt modelId="{37286118-825D-48E0-9433-12A2AE9DF331}" type="sibTrans" cxnId="{4EF5C303-436E-4599-B574-9F4CBE3C20B3}">
      <dgm:prSet/>
      <dgm:spPr/>
      <dgm:t>
        <a:bodyPr/>
        <a:lstStyle/>
        <a:p>
          <a:endParaRPr lang="en-GB"/>
        </a:p>
      </dgm:t>
    </dgm:pt>
    <dgm:pt modelId="{1268436A-8A84-4E91-929A-5F985E36F34D}">
      <dgm:prSet phldrT="[Text]"/>
      <dgm:spPr/>
      <dgm:t>
        <a:bodyPr/>
        <a:lstStyle/>
        <a:p>
          <a:endParaRPr lang="en-GB" dirty="0"/>
        </a:p>
      </dgm:t>
    </dgm:pt>
    <dgm:pt modelId="{F7322FE6-0904-43A2-8A68-A2CAEF169C7A}" type="parTrans" cxnId="{FAC9124A-A475-4B4C-864B-5407D79FDEEC}">
      <dgm:prSet/>
      <dgm:spPr/>
      <dgm:t>
        <a:bodyPr/>
        <a:lstStyle/>
        <a:p>
          <a:endParaRPr lang="en-GB"/>
        </a:p>
      </dgm:t>
    </dgm:pt>
    <dgm:pt modelId="{512E167E-E69C-4009-9B02-C2DBE87B5B13}" type="sibTrans" cxnId="{FAC9124A-A475-4B4C-864B-5407D79FDEEC}">
      <dgm:prSet/>
      <dgm:spPr/>
      <dgm:t>
        <a:bodyPr/>
        <a:lstStyle/>
        <a:p>
          <a:endParaRPr lang="en-GB"/>
        </a:p>
      </dgm:t>
    </dgm:pt>
    <dgm:pt modelId="{D264ED63-8A4D-498F-984E-15E35973E5A7}">
      <dgm:prSet phldrT="[Text]"/>
      <dgm:spPr/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Most communications do not satisfy the preliminary criteria for registration by the Committee (pre-admissibility stage)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A1321F1B-1938-4A44-997F-08751C009689}" type="parTrans" cxnId="{FC83E238-4CF0-4BF4-8892-EE1733FFC1BB}">
      <dgm:prSet/>
      <dgm:spPr/>
      <dgm:t>
        <a:bodyPr/>
        <a:lstStyle/>
        <a:p>
          <a:endParaRPr lang="en-GB"/>
        </a:p>
      </dgm:t>
    </dgm:pt>
    <dgm:pt modelId="{04F1DAD4-BD78-44DB-8D91-AA1053B79758}" type="sibTrans" cxnId="{FC83E238-4CF0-4BF4-8892-EE1733FFC1BB}">
      <dgm:prSet/>
      <dgm:spPr/>
      <dgm:t>
        <a:bodyPr/>
        <a:lstStyle/>
        <a:p>
          <a:endParaRPr lang="en-GB"/>
        </a:p>
      </dgm:t>
    </dgm:pt>
    <dgm:pt modelId="{A9BFE880-59D7-4F19-A606-2AF6C818C019}">
      <dgm:prSet phldrT="[Text]"/>
      <dgm:spPr/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There is no oral hearing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EA8140C2-E8C5-4F9A-B102-8A23B97844B7}" type="parTrans" cxnId="{CAF826BA-535E-4F22-8FA0-D76355858134}">
      <dgm:prSet/>
      <dgm:spPr/>
      <dgm:t>
        <a:bodyPr/>
        <a:lstStyle/>
        <a:p>
          <a:endParaRPr lang="en-GB"/>
        </a:p>
      </dgm:t>
    </dgm:pt>
    <dgm:pt modelId="{28D5B57B-EEA5-410F-890C-3E4672A33B91}" type="sibTrans" cxnId="{CAF826BA-535E-4F22-8FA0-D76355858134}">
      <dgm:prSet/>
      <dgm:spPr/>
      <dgm:t>
        <a:bodyPr/>
        <a:lstStyle/>
        <a:p>
          <a:endParaRPr lang="en-GB"/>
        </a:p>
      </dgm:t>
    </dgm:pt>
    <dgm:pt modelId="{E8BD4BD2-C42A-4FD3-A44A-C1ECB0039BF7}">
      <dgm:prSet phldrT="[Text]"/>
      <dgm:spPr/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There are no lawyers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AEA6CA45-C889-40F3-85C3-76D20DDA2DE2}" type="parTrans" cxnId="{2F96B2EA-062D-42CD-BD09-73718B6866D2}">
      <dgm:prSet/>
      <dgm:spPr/>
      <dgm:t>
        <a:bodyPr/>
        <a:lstStyle/>
        <a:p>
          <a:endParaRPr lang="en-GB"/>
        </a:p>
      </dgm:t>
    </dgm:pt>
    <dgm:pt modelId="{D7CFDEBC-F022-4B5B-A780-32CECCB25199}" type="sibTrans" cxnId="{2F96B2EA-062D-42CD-BD09-73718B6866D2}">
      <dgm:prSet/>
      <dgm:spPr/>
      <dgm:t>
        <a:bodyPr/>
        <a:lstStyle/>
        <a:p>
          <a:endParaRPr lang="en-GB"/>
        </a:p>
      </dgm:t>
    </dgm:pt>
    <dgm:pt modelId="{5DB42CA4-9C8A-4E11-9D22-425437471431}">
      <dgm:prSet phldrT="[Text]"/>
      <dgm:spPr/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The result is not legally enforceable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1C4E3543-C6C5-4024-9600-BC4302E8F2E1}" type="parTrans" cxnId="{E5DF2ECD-40A2-4160-9120-8DA66CF9175B}">
      <dgm:prSet/>
      <dgm:spPr/>
      <dgm:t>
        <a:bodyPr/>
        <a:lstStyle/>
        <a:p>
          <a:endParaRPr lang="en-GB"/>
        </a:p>
      </dgm:t>
    </dgm:pt>
    <dgm:pt modelId="{C79A27DC-EA61-477C-9D79-5CAC3641EED7}" type="sibTrans" cxnId="{E5DF2ECD-40A2-4160-9120-8DA66CF9175B}">
      <dgm:prSet/>
      <dgm:spPr/>
      <dgm:t>
        <a:bodyPr/>
        <a:lstStyle/>
        <a:p>
          <a:endParaRPr lang="en-GB"/>
        </a:p>
      </dgm:t>
    </dgm:pt>
    <dgm:pt modelId="{051F6471-D52B-4A39-98FE-A571B4523DA4}">
      <dgm:prSet phldrT="[Text]"/>
      <dgm:spPr/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Remedies rely on the political will of the State party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59223A99-F251-49D5-A6DC-D937B402404F}" type="parTrans" cxnId="{F029029C-DC78-40FF-BD11-BB6AB0B774F2}">
      <dgm:prSet/>
      <dgm:spPr/>
      <dgm:t>
        <a:bodyPr/>
        <a:lstStyle/>
        <a:p>
          <a:endParaRPr lang="en-GB"/>
        </a:p>
      </dgm:t>
    </dgm:pt>
    <dgm:pt modelId="{1C773CB8-DB33-4D91-BA4B-9234B3D9A2AB}" type="sibTrans" cxnId="{F029029C-DC78-40FF-BD11-BB6AB0B774F2}">
      <dgm:prSet/>
      <dgm:spPr/>
      <dgm:t>
        <a:bodyPr/>
        <a:lstStyle/>
        <a:p>
          <a:endParaRPr lang="en-GB"/>
        </a:p>
      </dgm:t>
    </dgm:pt>
    <dgm:pt modelId="{92B9BBBB-B9F2-46C3-B85B-CBCF0F73545B}">
      <dgm:prSet phldrT="[Text]"/>
      <dgm:spPr/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Views are authoritative statements about the Convention’s provisions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800C361D-48B2-4159-9125-306A191D4057}" type="parTrans" cxnId="{0C748F8F-2347-43EF-8A1E-384FF07F248E}">
      <dgm:prSet/>
      <dgm:spPr/>
      <dgm:t>
        <a:bodyPr/>
        <a:lstStyle/>
        <a:p>
          <a:endParaRPr lang="en-GB"/>
        </a:p>
      </dgm:t>
    </dgm:pt>
    <dgm:pt modelId="{7E6A2DC6-A4BE-4CAA-AB0B-DA1244B3E11B}" type="sibTrans" cxnId="{0C748F8F-2347-43EF-8A1E-384FF07F248E}">
      <dgm:prSet/>
      <dgm:spPr/>
      <dgm:t>
        <a:bodyPr/>
        <a:lstStyle/>
        <a:p>
          <a:endParaRPr lang="en-GB"/>
        </a:p>
      </dgm:t>
    </dgm:pt>
    <dgm:pt modelId="{95988758-64DC-4BC1-87EE-1571EC7CCB17}">
      <dgm:prSet phldrT="[Text]"/>
      <dgm:spPr/>
      <dgm:t>
        <a:bodyPr/>
        <a:lstStyle/>
        <a:p>
          <a:r>
            <a:rPr lang="en-GB" dirty="0" smtClean="0">
              <a:latin typeface="Arial" pitchFamily="34" charset="0"/>
              <a:cs typeface="Arial" pitchFamily="34" charset="0"/>
            </a:rPr>
            <a:t>The Committee provides its views and recommendations</a:t>
          </a:r>
          <a:endParaRPr lang="en-GB" dirty="0">
            <a:latin typeface="Arial" pitchFamily="34" charset="0"/>
            <a:cs typeface="Arial" pitchFamily="34" charset="0"/>
          </a:endParaRPr>
        </a:p>
      </dgm:t>
    </dgm:pt>
    <dgm:pt modelId="{4169DC72-DCBB-45B1-9A70-8B079126A98F}" type="sibTrans" cxnId="{FEDEF9DB-46B4-46F3-9AC6-7426135D0B31}">
      <dgm:prSet/>
      <dgm:spPr/>
      <dgm:t>
        <a:bodyPr/>
        <a:lstStyle/>
        <a:p>
          <a:endParaRPr lang="en-GB"/>
        </a:p>
      </dgm:t>
    </dgm:pt>
    <dgm:pt modelId="{CA23D4E9-7A8B-4489-BF3A-F42FB8FFE377}" type="parTrans" cxnId="{FEDEF9DB-46B4-46F3-9AC6-7426135D0B31}">
      <dgm:prSet/>
      <dgm:spPr/>
      <dgm:t>
        <a:bodyPr/>
        <a:lstStyle/>
        <a:p>
          <a:endParaRPr lang="en-GB"/>
        </a:p>
      </dgm:t>
    </dgm:pt>
    <dgm:pt modelId="{C10590B0-2462-49CE-8BE8-C9C1E4EEA910}" type="pres">
      <dgm:prSet presAssocID="{E781FEF8-F023-43C5-9778-5792532CA27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FB75FAAE-294A-4A24-8295-51546AA2DAB0}" type="pres">
      <dgm:prSet presAssocID="{5298A829-52BB-452C-8D6C-5C67A08BF86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587E046-9EC7-40E0-9BEF-6B5B1FAD349B}" type="pres">
      <dgm:prSet presAssocID="{5298A829-52BB-452C-8D6C-5C67A08BF86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7D283F5-2550-4985-B172-DBB4498D2693}" type="pres">
      <dgm:prSet presAssocID="{AFC59E8D-826A-4734-A8B2-4631123AAC88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C080327-5F35-44B9-9CB4-E399AAC45820}" type="pres">
      <dgm:prSet presAssocID="{AFC59E8D-826A-4734-A8B2-4631123AAC88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1FCD796-FB37-438E-A597-274856393F15}" type="presOf" srcId="{76F9AD21-1946-4C68-88C1-3AB370BA32BA}" destId="{2587E046-9EC7-40E0-9BEF-6B5B1FAD349B}" srcOrd="0" destOrd="0" presId="urn:microsoft.com/office/officeart/2005/8/layout/vList2"/>
    <dgm:cxn modelId="{1EC23B8E-7BD6-4812-8999-C3FBC60E5D08}" srcId="{E781FEF8-F023-43C5-9778-5792532CA27C}" destId="{AFC59E8D-826A-4734-A8B2-4631123AAC88}" srcOrd="1" destOrd="0" parTransId="{9CEBC21F-EB3D-4A3B-BEAD-08CBCC0C1100}" sibTransId="{A4CE944A-BD63-4614-A8F9-70F9DA052AB4}"/>
    <dgm:cxn modelId="{CAF826BA-535E-4F22-8FA0-D76355858134}" srcId="{AFC59E8D-826A-4734-A8B2-4631123AAC88}" destId="{A9BFE880-59D7-4F19-A606-2AF6C818C019}" srcOrd="1" destOrd="0" parTransId="{EA8140C2-E8C5-4F9A-B102-8A23B97844B7}" sibTransId="{28D5B57B-EEA5-410F-890C-3E4672A33B91}"/>
    <dgm:cxn modelId="{FAC9124A-A475-4B4C-864B-5407D79FDEEC}" srcId="{5298A829-52BB-452C-8D6C-5C67A08BF862}" destId="{1268436A-8A84-4E91-929A-5F985E36F34D}" srcOrd="6" destOrd="0" parTransId="{F7322FE6-0904-43A2-8A68-A2CAEF169C7A}" sibTransId="{512E167E-E69C-4009-9B02-C2DBE87B5B13}"/>
    <dgm:cxn modelId="{FC83E238-4CF0-4BF4-8892-EE1733FFC1BB}" srcId="{5298A829-52BB-452C-8D6C-5C67A08BF862}" destId="{D264ED63-8A4D-498F-984E-15E35973E5A7}" srcOrd="2" destOrd="0" parTransId="{A1321F1B-1938-4A44-997F-08751C009689}" sibTransId="{04F1DAD4-BD78-44DB-8D91-AA1053B79758}"/>
    <dgm:cxn modelId="{CAD8A205-4ACA-47AB-861B-73E162DAB1B2}" type="presOf" srcId="{051F6471-D52B-4A39-98FE-A571B4523DA4}" destId="{2587E046-9EC7-40E0-9BEF-6B5B1FAD349B}" srcOrd="0" destOrd="5" presId="urn:microsoft.com/office/officeart/2005/8/layout/vList2"/>
    <dgm:cxn modelId="{AB0F7A34-0949-4720-8F8D-DE7BDCFEC1A5}" type="presOf" srcId="{5DB42CA4-9C8A-4E11-9D22-425437471431}" destId="{DC080327-5F35-44B9-9CB4-E399AAC45820}" srcOrd="0" destOrd="3" presId="urn:microsoft.com/office/officeart/2005/8/layout/vList2"/>
    <dgm:cxn modelId="{37070CB9-9CFA-468B-BE4D-EACD781665CA}" type="presOf" srcId="{F8D488C7-0117-4796-B059-91F1E118FD6F}" destId="{DC080327-5F35-44B9-9CB4-E399AAC45820}" srcOrd="0" destOrd="0" presId="urn:microsoft.com/office/officeart/2005/8/layout/vList2"/>
    <dgm:cxn modelId="{D74207E6-A2DD-4F7D-B442-D7DB07C24E89}" type="presOf" srcId="{5298A829-52BB-452C-8D6C-5C67A08BF862}" destId="{FB75FAAE-294A-4A24-8295-51546AA2DAB0}" srcOrd="0" destOrd="0" presId="urn:microsoft.com/office/officeart/2005/8/layout/vList2"/>
    <dgm:cxn modelId="{0C748F8F-2347-43EF-8A1E-384FF07F248E}" srcId="{5298A829-52BB-452C-8D6C-5C67A08BF862}" destId="{92B9BBBB-B9F2-46C3-B85B-CBCF0F73545B}" srcOrd="4" destOrd="0" parTransId="{800C361D-48B2-4159-9125-306A191D4057}" sibTransId="{7E6A2DC6-A4BE-4CAA-AB0B-DA1244B3E11B}"/>
    <dgm:cxn modelId="{4EF5C303-436E-4599-B574-9F4CBE3C20B3}" srcId="{5298A829-52BB-452C-8D6C-5C67A08BF862}" destId="{6DB2212E-70DB-4D9B-AA90-3EDF668D85A6}" srcOrd="1" destOrd="0" parTransId="{7821F46B-7733-4F61-A309-24A049B31386}" sibTransId="{37286118-825D-48E0-9433-12A2AE9DF331}"/>
    <dgm:cxn modelId="{E06AF874-8331-48D9-9FF4-D5C88B31A3FB}" type="presOf" srcId="{E8BD4BD2-C42A-4FD3-A44A-C1ECB0039BF7}" destId="{DC080327-5F35-44B9-9CB4-E399AAC45820}" srcOrd="0" destOrd="2" presId="urn:microsoft.com/office/officeart/2005/8/layout/vList2"/>
    <dgm:cxn modelId="{2F96B2EA-062D-42CD-BD09-73718B6866D2}" srcId="{AFC59E8D-826A-4734-A8B2-4631123AAC88}" destId="{E8BD4BD2-C42A-4FD3-A44A-C1ECB0039BF7}" srcOrd="2" destOrd="0" parTransId="{AEA6CA45-C889-40F3-85C3-76D20DDA2DE2}" sibTransId="{D7CFDEBC-F022-4B5B-A780-32CECCB25199}"/>
    <dgm:cxn modelId="{17EFA9BC-0ABE-401F-92FF-181188BB0BC7}" type="presOf" srcId="{1268436A-8A84-4E91-929A-5F985E36F34D}" destId="{2587E046-9EC7-40E0-9BEF-6B5B1FAD349B}" srcOrd="0" destOrd="6" presId="urn:microsoft.com/office/officeart/2005/8/layout/vList2"/>
    <dgm:cxn modelId="{7CFE39C4-F8F4-46EB-A1DB-675ECA3E43E6}" type="presOf" srcId="{E781FEF8-F023-43C5-9778-5792532CA27C}" destId="{C10590B0-2462-49CE-8BE8-C9C1E4EEA910}" srcOrd="0" destOrd="0" presId="urn:microsoft.com/office/officeart/2005/8/layout/vList2"/>
    <dgm:cxn modelId="{12A795E0-BAE3-4226-B2FC-45F1B1D18109}" type="presOf" srcId="{AFC59E8D-826A-4734-A8B2-4631123AAC88}" destId="{E7D283F5-2550-4985-B172-DBB4498D2693}" srcOrd="0" destOrd="0" presId="urn:microsoft.com/office/officeart/2005/8/layout/vList2"/>
    <dgm:cxn modelId="{F2255E69-7059-4D1C-A421-E82C1B5BAE66}" type="presOf" srcId="{6DB2212E-70DB-4D9B-AA90-3EDF668D85A6}" destId="{2587E046-9EC7-40E0-9BEF-6B5B1FAD349B}" srcOrd="0" destOrd="1" presId="urn:microsoft.com/office/officeart/2005/8/layout/vList2"/>
    <dgm:cxn modelId="{D40AE5F5-D71D-445B-A28E-FBED244868C9}" type="presOf" srcId="{95988758-64DC-4BC1-87EE-1571EC7CCB17}" destId="{2587E046-9EC7-40E0-9BEF-6B5B1FAD349B}" srcOrd="0" destOrd="3" presId="urn:microsoft.com/office/officeart/2005/8/layout/vList2"/>
    <dgm:cxn modelId="{F029029C-DC78-40FF-BD11-BB6AB0B774F2}" srcId="{5298A829-52BB-452C-8D6C-5C67A08BF862}" destId="{051F6471-D52B-4A39-98FE-A571B4523DA4}" srcOrd="5" destOrd="0" parTransId="{59223A99-F251-49D5-A6DC-D937B402404F}" sibTransId="{1C773CB8-DB33-4D91-BA4B-9234B3D9A2AB}"/>
    <dgm:cxn modelId="{49EA4678-FEED-49B5-8154-27AED6E5A5FB}" srcId="{E781FEF8-F023-43C5-9778-5792532CA27C}" destId="{5298A829-52BB-452C-8D6C-5C67A08BF862}" srcOrd="0" destOrd="0" parTransId="{D9DC8A58-52BC-4CB8-8F6D-32251CF61426}" sibTransId="{B10A92BF-47BD-44C5-8F03-C8B0B8F6E8C1}"/>
    <dgm:cxn modelId="{E5DF2ECD-40A2-4160-9120-8DA66CF9175B}" srcId="{AFC59E8D-826A-4734-A8B2-4631123AAC88}" destId="{5DB42CA4-9C8A-4E11-9D22-425437471431}" srcOrd="3" destOrd="0" parTransId="{1C4E3543-C6C5-4024-9600-BC4302E8F2E1}" sibTransId="{C79A27DC-EA61-477C-9D79-5CAC3641EED7}"/>
    <dgm:cxn modelId="{87AE630D-0B07-4C6B-9E38-FC8A464EBC57}" srcId="{5298A829-52BB-452C-8D6C-5C67A08BF862}" destId="{76F9AD21-1946-4C68-88C1-3AB370BA32BA}" srcOrd="0" destOrd="0" parTransId="{5CA59D7E-C441-483E-82DF-16A8D4702B49}" sibTransId="{727C7D44-3E81-4AEC-9D21-DA81F2A5BA48}"/>
    <dgm:cxn modelId="{6C04A3DC-D253-4EA1-AB10-15438D212DDF}" type="presOf" srcId="{A9BFE880-59D7-4F19-A606-2AF6C818C019}" destId="{DC080327-5F35-44B9-9CB4-E399AAC45820}" srcOrd="0" destOrd="1" presId="urn:microsoft.com/office/officeart/2005/8/layout/vList2"/>
    <dgm:cxn modelId="{FEDEF9DB-46B4-46F3-9AC6-7426135D0B31}" srcId="{5298A829-52BB-452C-8D6C-5C67A08BF862}" destId="{95988758-64DC-4BC1-87EE-1571EC7CCB17}" srcOrd="3" destOrd="0" parTransId="{CA23D4E9-7A8B-4489-BF3A-F42FB8FFE377}" sibTransId="{4169DC72-DCBB-45B1-9A70-8B079126A98F}"/>
    <dgm:cxn modelId="{D469B022-1352-4285-9A5F-2E7B44707006}" srcId="{AFC59E8D-826A-4734-A8B2-4631123AAC88}" destId="{F8D488C7-0117-4796-B059-91F1E118FD6F}" srcOrd="0" destOrd="0" parTransId="{8F46D01E-1E37-4DE4-B67D-E3CC2A38EE46}" sibTransId="{BB47727D-487B-493C-BE58-A93DB0C93EBE}"/>
    <dgm:cxn modelId="{2085FA31-32D9-45CB-B990-1D227EF6C652}" type="presOf" srcId="{D264ED63-8A4D-498F-984E-15E35973E5A7}" destId="{2587E046-9EC7-40E0-9BEF-6B5B1FAD349B}" srcOrd="0" destOrd="2" presId="urn:microsoft.com/office/officeart/2005/8/layout/vList2"/>
    <dgm:cxn modelId="{6ECCDFD0-B2F1-49DD-B4E3-C4FBA460733C}" type="presOf" srcId="{92B9BBBB-B9F2-46C3-B85B-CBCF0F73545B}" destId="{2587E046-9EC7-40E0-9BEF-6B5B1FAD349B}" srcOrd="0" destOrd="4" presId="urn:microsoft.com/office/officeart/2005/8/layout/vList2"/>
    <dgm:cxn modelId="{591FEDAA-F44C-4B9F-B71E-1291646E9106}" type="presParOf" srcId="{C10590B0-2462-49CE-8BE8-C9C1E4EEA910}" destId="{FB75FAAE-294A-4A24-8295-51546AA2DAB0}" srcOrd="0" destOrd="0" presId="urn:microsoft.com/office/officeart/2005/8/layout/vList2"/>
    <dgm:cxn modelId="{DCFBAF1F-6FF5-45EA-AC99-51FE209B8952}" type="presParOf" srcId="{C10590B0-2462-49CE-8BE8-C9C1E4EEA910}" destId="{2587E046-9EC7-40E0-9BEF-6B5B1FAD349B}" srcOrd="1" destOrd="0" presId="urn:microsoft.com/office/officeart/2005/8/layout/vList2"/>
    <dgm:cxn modelId="{C5520EF5-1CBF-46CA-9642-E76FED76F691}" type="presParOf" srcId="{C10590B0-2462-49CE-8BE8-C9C1E4EEA910}" destId="{E7D283F5-2550-4985-B172-DBB4498D2693}" srcOrd="2" destOrd="0" presId="urn:microsoft.com/office/officeart/2005/8/layout/vList2"/>
    <dgm:cxn modelId="{D2EAF2E7-C77C-426E-BE47-A49E3952C1EB}" type="presParOf" srcId="{C10590B0-2462-49CE-8BE8-C9C1E4EEA910}" destId="{DC080327-5F35-44B9-9CB4-E399AAC45820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2132689-DD09-4A29-8F22-3ADA2E3AF8D3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A2E4E74-D0BE-425B-BDF2-B0D43346A077}">
      <dgm:prSet phldrT="[Text]"/>
      <dgm:spPr>
        <a:solidFill>
          <a:srgbClr val="002060"/>
        </a:solidFill>
      </dgm:spPr>
      <dgm:t>
        <a:bodyPr/>
        <a:lstStyle/>
        <a:p>
          <a:r>
            <a:rPr lang="en-GB" b="1" dirty="0" smtClean="0">
              <a:latin typeface="Arial" pitchFamily="34" charset="0"/>
              <a:cs typeface="Arial" pitchFamily="34" charset="0"/>
            </a:rPr>
            <a:t>Views</a:t>
          </a:r>
        </a:p>
        <a:p>
          <a:r>
            <a:rPr lang="en-GB" b="1" dirty="0" smtClean="0">
              <a:latin typeface="Arial" pitchFamily="34" charset="0"/>
              <a:cs typeface="Arial" pitchFamily="34" charset="0"/>
            </a:rPr>
            <a:t>published</a:t>
          </a:r>
          <a:endParaRPr lang="en-GB" b="1" dirty="0">
            <a:latin typeface="Arial" pitchFamily="34" charset="0"/>
            <a:cs typeface="Arial" pitchFamily="34" charset="0"/>
          </a:endParaRPr>
        </a:p>
      </dgm:t>
    </dgm:pt>
    <dgm:pt modelId="{A75D82D9-4376-43BF-98EB-88E429B9D512}" type="parTrans" cxnId="{0B90056C-8C67-4735-A5ED-699B6F5663B6}">
      <dgm:prSet/>
      <dgm:spPr/>
      <dgm:t>
        <a:bodyPr/>
        <a:lstStyle/>
        <a:p>
          <a:endParaRPr lang="en-GB"/>
        </a:p>
      </dgm:t>
    </dgm:pt>
    <dgm:pt modelId="{E646D825-D5B3-486E-8A54-90DCD15270CB}" type="sibTrans" cxnId="{0B90056C-8C67-4735-A5ED-699B6F5663B6}">
      <dgm:prSet/>
      <dgm:spPr/>
      <dgm:t>
        <a:bodyPr/>
        <a:lstStyle/>
        <a:p>
          <a:endParaRPr lang="en-GB"/>
        </a:p>
      </dgm:t>
    </dgm:pt>
    <dgm:pt modelId="{F16EF783-7F87-4D9F-90DB-E9A66AD74D45}">
      <dgm:prSet phldrT="[Text]"/>
      <dgm:spPr>
        <a:solidFill>
          <a:srgbClr val="7030A0"/>
        </a:solidFill>
      </dgm:spPr>
      <dgm:t>
        <a:bodyPr/>
        <a:lstStyle/>
        <a:p>
          <a:r>
            <a:rPr lang="en-GB" b="1" dirty="0" smtClean="0">
              <a:latin typeface="Arial" pitchFamily="34" charset="0"/>
              <a:cs typeface="Arial" pitchFamily="34" charset="0"/>
            </a:rPr>
            <a:t>State had 6 months to report</a:t>
          </a:r>
          <a:endParaRPr lang="en-GB" b="1" dirty="0">
            <a:latin typeface="Arial" pitchFamily="34" charset="0"/>
            <a:cs typeface="Arial" pitchFamily="34" charset="0"/>
          </a:endParaRPr>
        </a:p>
      </dgm:t>
    </dgm:pt>
    <dgm:pt modelId="{ADA97FE4-794A-41E7-A9A8-8A5557C447A0}" type="parTrans" cxnId="{8F8CE1AB-F79E-4554-B970-79B5C44D119B}">
      <dgm:prSet/>
      <dgm:spPr/>
      <dgm:t>
        <a:bodyPr/>
        <a:lstStyle/>
        <a:p>
          <a:endParaRPr lang="en-GB"/>
        </a:p>
      </dgm:t>
    </dgm:pt>
    <dgm:pt modelId="{7784B105-6B6C-452B-ADDD-6A5409A3BBA2}" type="sibTrans" cxnId="{8F8CE1AB-F79E-4554-B970-79B5C44D119B}">
      <dgm:prSet/>
      <dgm:spPr/>
      <dgm:t>
        <a:bodyPr/>
        <a:lstStyle/>
        <a:p>
          <a:endParaRPr lang="en-GB"/>
        </a:p>
      </dgm:t>
    </dgm:pt>
    <dgm:pt modelId="{B2FAA0AD-C2CC-41B9-904E-ACD10C2FA101}">
      <dgm:prSet phldrT="[Text]"/>
      <dgm:spPr>
        <a:solidFill>
          <a:srgbClr val="00B0F0"/>
        </a:solidFill>
      </dgm:spPr>
      <dgm:t>
        <a:bodyPr/>
        <a:lstStyle/>
        <a:p>
          <a:r>
            <a:rPr lang="en-GB" b="1" dirty="0" smtClean="0">
              <a:latin typeface="Arial" pitchFamily="34" charset="0"/>
              <a:cs typeface="Arial" pitchFamily="34" charset="0"/>
            </a:rPr>
            <a:t>Committee may seek further information</a:t>
          </a:r>
          <a:endParaRPr lang="en-GB" b="1" dirty="0">
            <a:latin typeface="Arial" pitchFamily="34" charset="0"/>
            <a:cs typeface="Arial" pitchFamily="34" charset="0"/>
          </a:endParaRPr>
        </a:p>
      </dgm:t>
    </dgm:pt>
    <dgm:pt modelId="{08CB1D31-5482-411D-87DC-AB81D2A032FC}" type="parTrans" cxnId="{4CABFA09-F117-46B9-A2E4-F53DE1D49839}">
      <dgm:prSet/>
      <dgm:spPr/>
      <dgm:t>
        <a:bodyPr/>
        <a:lstStyle/>
        <a:p>
          <a:endParaRPr lang="en-GB"/>
        </a:p>
      </dgm:t>
    </dgm:pt>
    <dgm:pt modelId="{D6F7CC6D-B669-4FF4-9BEC-A8BFF3A82478}" type="sibTrans" cxnId="{4CABFA09-F117-46B9-A2E4-F53DE1D49839}">
      <dgm:prSet/>
      <dgm:spPr/>
      <dgm:t>
        <a:bodyPr/>
        <a:lstStyle/>
        <a:p>
          <a:endParaRPr lang="en-GB"/>
        </a:p>
      </dgm:t>
    </dgm:pt>
    <dgm:pt modelId="{01E4E68C-E503-45BA-8B5C-3AB2D2FBAEBF}">
      <dgm:prSet/>
      <dgm:spPr>
        <a:solidFill>
          <a:srgbClr val="92D050"/>
        </a:solidFill>
      </dgm:spPr>
      <dgm:t>
        <a:bodyPr/>
        <a:lstStyle/>
        <a:p>
          <a:r>
            <a:rPr lang="en-GB" b="1" dirty="0" smtClean="0">
              <a:latin typeface="Arial" pitchFamily="34" charset="0"/>
              <a:cs typeface="Arial" pitchFamily="34" charset="0"/>
            </a:rPr>
            <a:t>State to report in next periodic report</a:t>
          </a:r>
          <a:endParaRPr lang="en-GB" b="1" dirty="0">
            <a:latin typeface="Arial" pitchFamily="34" charset="0"/>
            <a:cs typeface="Arial" pitchFamily="34" charset="0"/>
          </a:endParaRPr>
        </a:p>
      </dgm:t>
    </dgm:pt>
    <dgm:pt modelId="{9B956D51-EC64-4539-BE27-44C9EC3388DE}" type="parTrans" cxnId="{D03F57EE-734A-4E22-903F-F912AD67D4CA}">
      <dgm:prSet/>
      <dgm:spPr/>
      <dgm:t>
        <a:bodyPr/>
        <a:lstStyle/>
        <a:p>
          <a:endParaRPr lang="en-GB"/>
        </a:p>
      </dgm:t>
    </dgm:pt>
    <dgm:pt modelId="{EBAD0D94-785B-442D-98D7-F69E41575616}" type="sibTrans" cxnId="{D03F57EE-734A-4E22-903F-F912AD67D4CA}">
      <dgm:prSet/>
      <dgm:spPr/>
      <dgm:t>
        <a:bodyPr/>
        <a:lstStyle/>
        <a:p>
          <a:endParaRPr lang="en-GB"/>
        </a:p>
      </dgm:t>
    </dgm:pt>
    <dgm:pt modelId="{AB333D6B-2402-4F78-AFE8-B71AC8111AA2}" type="pres">
      <dgm:prSet presAssocID="{22132689-DD09-4A29-8F22-3ADA2E3AF8D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3A1B427-5432-4B42-B4A4-76B36DC1C86B}" type="pres">
      <dgm:prSet presAssocID="{5A2E4E74-D0BE-425B-BDF2-B0D43346A077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2F30FD9-1473-403F-AF4D-B3516BDE1B8E}" type="pres">
      <dgm:prSet presAssocID="{E646D825-D5B3-486E-8A54-90DCD15270CB}" presName="sibTrans" presStyleLbl="sibTrans2D1" presStyleIdx="0" presStyleCnt="3"/>
      <dgm:spPr/>
      <dgm:t>
        <a:bodyPr/>
        <a:lstStyle/>
        <a:p>
          <a:endParaRPr lang="en-GB"/>
        </a:p>
      </dgm:t>
    </dgm:pt>
    <dgm:pt modelId="{3E3F6565-FF3A-483D-88DE-D7AB721057ED}" type="pres">
      <dgm:prSet presAssocID="{E646D825-D5B3-486E-8A54-90DCD15270CB}" presName="connectorText" presStyleLbl="sibTrans2D1" presStyleIdx="0" presStyleCnt="3"/>
      <dgm:spPr/>
      <dgm:t>
        <a:bodyPr/>
        <a:lstStyle/>
        <a:p>
          <a:endParaRPr lang="en-GB"/>
        </a:p>
      </dgm:t>
    </dgm:pt>
    <dgm:pt modelId="{CA1D6F77-0A5D-45E8-B0F2-34422D2906DE}" type="pres">
      <dgm:prSet presAssocID="{F16EF783-7F87-4D9F-90DB-E9A66AD74D45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AC8847A-DC85-4528-96A0-D125BD567220}" type="pres">
      <dgm:prSet presAssocID="{7784B105-6B6C-452B-ADDD-6A5409A3BBA2}" presName="sibTrans" presStyleLbl="sibTrans2D1" presStyleIdx="1" presStyleCnt="3"/>
      <dgm:spPr/>
      <dgm:t>
        <a:bodyPr/>
        <a:lstStyle/>
        <a:p>
          <a:endParaRPr lang="en-GB"/>
        </a:p>
      </dgm:t>
    </dgm:pt>
    <dgm:pt modelId="{9DBC9018-DAF7-48B3-9FD0-2CCE3C07D1DF}" type="pres">
      <dgm:prSet presAssocID="{7784B105-6B6C-452B-ADDD-6A5409A3BBA2}" presName="connectorText" presStyleLbl="sibTrans2D1" presStyleIdx="1" presStyleCnt="3"/>
      <dgm:spPr/>
      <dgm:t>
        <a:bodyPr/>
        <a:lstStyle/>
        <a:p>
          <a:endParaRPr lang="en-GB"/>
        </a:p>
      </dgm:t>
    </dgm:pt>
    <dgm:pt modelId="{8DACFAD4-4AFD-47E7-A616-7FA72EEEE8CC}" type="pres">
      <dgm:prSet presAssocID="{B2FAA0AD-C2CC-41B9-904E-ACD10C2FA10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0177A61-B600-4B92-B054-54E135EB3DEB}" type="pres">
      <dgm:prSet presAssocID="{D6F7CC6D-B669-4FF4-9BEC-A8BFF3A82478}" presName="sibTrans" presStyleLbl="sibTrans2D1" presStyleIdx="2" presStyleCnt="3"/>
      <dgm:spPr/>
      <dgm:t>
        <a:bodyPr/>
        <a:lstStyle/>
        <a:p>
          <a:endParaRPr lang="en-GB"/>
        </a:p>
      </dgm:t>
    </dgm:pt>
    <dgm:pt modelId="{8B11E929-075E-43B3-96E8-C7247092F1FF}" type="pres">
      <dgm:prSet presAssocID="{D6F7CC6D-B669-4FF4-9BEC-A8BFF3A82478}" presName="connectorText" presStyleLbl="sibTrans2D1" presStyleIdx="2" presStyleCnt="3"/>
      <dgm:spPr/>
      <dgm:t>
        <a:bodyPr/>
        <a:lstStyle/>
        <a:p>
          <a:endParaRPr lang="en-GB"/>
        </a:p>
      </dgm:t>
    </dgm:pt>
    <dgm:pt modelId="{09FC54BE-C33B-4C33-8215-82590D9B0E02}" type="pres">
      <dgm:prSet presAssocID="{01E4E68C-E503-45BA-8B5C-3AB2D2FBAEBF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BC8B95DB-C944-4E88-BC09-F3AB9EAFE7C6}" type="presOf" srcId="{E646D825-D5B3-486E-8A54-90DCD15270CB}" destId="{F2F30FD9-1473-403F-AF4D-B3516BDE1B8E}" srcOrd="0" destOrd="0" presId="urn:microsoft.com/office/officeart/2005/8/layout/process1"/>
    <dgm:cxn modelId="{23CA22C0-FF2E-46F2-AF4A-7308871B2A81}" type="presOf" srcId="{E646D825-D5B3-486E-8A54-90DCD15270CB}" destId="{3E3F6565-FF3A-483D-88DE-D7AB721057ED}" srcOrd="1" destOrd="0" presId="urn:microsoft.com/office/officeart/2005/8/layout/process1"/>
    <dgm:cxn modelId="{B588B676-48D5-4BB3-84D3-650FE0452D11}" type="presOf" srcId="{5A2E4E74-D0BE-425B-BDF2-B0D43346A077}" destId="{43A1B427-5432-4B42-B4A4-76B36DC1C86B}" srcOrd="0" destOrd="0" presId="urn:microsoft.com/office/officeart/2005/8/layout/process1"/>
    <dgm:cxn modelId="{4CABFA09-F117-46B9-A2E4-F53DE1D49839}" srcId="{22132689-DD09-4A29-8F22-3ADA2E3AF8D3}" destId="{B2FAA0AD-C2CC-41B9-904E-ACD10C2FA101}" srcOrd="2" destOrd="0" parTransId="{08CB1D31-5482-411D-87DC-AB81D2A032FC}" sibTransId="{D6F7CC6D-B669-4FF4-9BEC-A8BFF3A82478}"/>
    <dgm:cxn modelId="{D787521A-8413-4A54-AA8C-D9391A58C8C2}" type="presOf" srcId="{D6F7CC6D-B669-4FF4-9BEC-A8BFF3A82478}" destId="{8B11E929-075E-43B3-96E8-C7247092F1FF}" srcOrd="1" destOrd="0" presId="urn:microsoft.com/office/officeart/2005/8/layout/process1"/>
    <dgm:cxn modelId="{92C99320-BB24-4A4D-B76C-21F46FB064C8}" type="presOf" srcId="{F16EF783-7F87-4D9F-90DB-E9A66AD74D45}" destId="{CA1D6F77-0A5D-45E8-B0F2-34422D2906DE}" srcOrd="0" destOrd="0" presId="urn:microsoft.com/office/officeart/2005/8/layout/process1"/>
    <dgm:cxn modelId="{6450F024-D798-4E61-9F6A-4B20D0E504EE}" type="presOf" srcId="{D6F7CC6D-B669-4FF4-9BEC-A8BFF3A82478}" destId="{F0177A61-B600-4B92-B054-54E135EB3DEB}" srcOrd="0" destOrd="0" presId="urn:microsoft.com/office/officeart/2005/8/layout/process1"/>
    <dgm:cxn modelId="{BA15922A-DAF0-4642-AFC4-6EBC34001C74}" type="presOf" srcId="{22132689-DD09-4A29-8F22-3ADA2E3AF8D3}" destId="{AB333D6B-2402-4F78-AFE8-B71AC8111AA2}" srcOrd="0" destOrd="0" presId="urn:microsoft.com/office/officeart/2005/8/layout/process1"/>
    <dgm:cxn modelId="{0B90056C-8C67-4735-A5ED-699B6F5663B6}" srcId="{22132689-DD09-4A29-8F22-3ADA2E3AF8D3}" destId="{5A2E4E74-D0BE-425B-BDF2-B0D43346A077}" srcOrd="0" destOrd="0" parTransId="{A75D82D9-4376-43BF-98EB-88E429B9D512}" sibTransId="{E646D825-D5B3-486E-8A54-90DCD15270CB}"/>
    <dgm:cxn modelId="{D03F57EE-734A-4E22-903F-F912AD67D4CA}" srcId="{22132689-DD09-4A29-8F22-3ADA2E3AF8D3}" destId="{01E4E68C-E503-45BA-8B5C-3AB2D2FBAEBF}" srcOrd="3" destOrd="0" parTransId="{9B956D51-EC64-4539-BE27-44C9EC3388DE}" sibTransId="{EBAD0D94-785B-442D-98D7-F69E41575616}"/>
    <dgm:cxn modelId="{780FE50B-F6BD-4604-AE1E-73B74D67A32A}" type="presOf" srcId="{B2FAA0AD-C2CC-41B9-904E-ACD10C2FA101}" destId="{8DACFAD4-4AFD-47E7-A616-7FA72EEEE8CC}" srcOrd="0" destOrd="0" presId="urn:microsoft.com/office/officeart/2005/8/layout/process1"/>
    <dgm:cxn modelId="{61390242-BA57-49BB-97C8-7CF7E7661B93}" type="presOf" srcId="{7784B105-6B6C-452B-ADDD-6A5409A3BBA2}" destId="{9DBC9018-DAF7-48B3-9FD0-2CCE3C07D1DF}" srcOrd="1" destOrd="0" presId="urn:microsoft.com/office/officeart/2005/8/layout/process1"/>
    <dgm:cxn modelId="{4E7A92F8-1425-4EAA-8C30-492BDCE7D3D1}" type="presOf" srcId="{01E4E68C-E503-45BA-8B5C-3AB2D2FBAEBF}" destId="{09FC54BE-C33B-4C33-8215-82590D9B0E02}" srcOrd="0" destOrd="0" presId="urn:microsoft.com/office/officeart/2005/8/layout/process1"/>
    <dgm:cxn modelId="{8F8CE1AB-F79E-4554-B970-79B5C44D119B}" srcId="{22132689-DD09-4A29-8F22-3ADA2E3AF8D3}" destId="{F16EF783-7F87-4D9F-90DB-E9A66AD74D45}" srcOrd="1" destOrd="0" parTransId="{ADA97FE4-794A-41E7-A9A8-8A5557C447A0}" sibTransId="{7784B105-6B6C-452B-ADDD-6A5409A3BBA2}"/>
    <dgm:cxn modelId="{8C2975C6-27DC-4DEF-A89A-4E61E9E2E3C0}" type="presOf" srcId="{7784B105-6B6C-452B-ADDD-6A5409A3BBA2}" destId="{5AC8847A-DC85-4528-96A0-D125BD567220}" srcOrd="0" destOrd="0" presId="urn:microsoft.com/office/officeart/2005/8/layout/process1"/>
    <dgm:cxn modelId="{41689CF0-B1ED-401D-A524-8B78B3F96E1E}" type="presParOf" srcId="{AB333D6B-2402-4F78-AFE8-B71AC8111AA2}" destId="{43A1B427-5432-4B42-B4A4-76B36DC1C86B}" srcOrd="0" destOrd="0" presId="urn:microsoft.com/office/officeart/2005/8/layout/process1"/>
    <dgm:cxn modelId="{8EEC55C8-5B7A-4C6D-BC76-32A6491C16EC}" type="presParOf" srcId="{AB333D6B-2402-4F78-AFE8-B71AC8111AA2}" destId="{F2F30FD9-1473-403F-AF4D-B3516BDE1B8E}" srcOrd="1" destOrd="0" presId="urn:microsoft.com/office/officeart/2005/8/layout/process1"/>
    <dgm:cxn modelId="{60216110-661D-4240-A7CE-B6AD98D0A49A}" type="presParOf" srcId="{F2F30FD9-1473-403F-AF4D-B3516BDE1B8E}" destId="{3E3F6565-FF3A-483D-88DE-D7AB721057ED}" srcOrd="0" destOrd="0" presId="urn:microsoft.com/office/officeart/2005/8/layout/process1"/>
    <dgm:cxn modelId="{3442705B-6674-4EB4-B0C5-F14B7D6ABE1D}" type="presParOf" srcId="{AB333D6B-2402-4F78-AFE8-B71AC8111AA2}" destId="{CA1D6F77-0A5D-45E8-B0F2-34422D2906DE}" srcOrd="2" destOrd="0" presId="urn:microsoft.com/office/officeart/2005/8/layout/process1"/>
    <dgm:cxn modelId="{3797A7CC-4257-4693-88F2-0D761C4CFD25}" type="presParOf" srcId="{AB333D6B-2402-4F78-AFE8-B71AC8111AA2}" destId="{5AC8847A-DC85-4528-96A0-D125BD567220}" srcOrd="3" destOrd="0" presId="urn:microsoft.com/office/officeart/2005/8/layout/process1"/>
    <dgm:cxn modelId="{73ABD21B-61D0-4AA9-B11E-066B33FDCFE7}" type="presParOf" srcId="{5AC8847A-DC85-4528-96A0-D125BD567220}" destId="{9DBC9018-DAF7-48B3-9FD0-2CCE3C07D1DF}" srcOrd="0" destOrd="0" presId="urn:microsoft.com/office/officeart/2005/8/layout/process1"/>
    <dgm:cxn modelId="{80503A5A-547E-4847-BCAA-559F5B74A0D1}" type="presParOf" srcId="{AB333D6B-2402-4F78-AFE8-B71AC8111AA2}" destId="{8DACFAD4-4AFD-47E7-A616-7FA72EEEE8CC}" srcOrd="4" destOrd="0" presId="urn:microsoft.com/office/officeart/2005/8/layout/process1"/>
    <dgm:cxn modelId="{3F5A3C1B-C316-41F2-8A26-2E53CBB46803}" type="presParOf" srcId="{AB333D6B-2402-4F78-AFE8-B71AC8111AA2}" destId="{F0177A61-B600-4B92-B054-54E135EB3DEB}" srcOrd="5" destOrd="0" presId="urn:microsoft.com/office/officeart/2005/8/layout/process1"/>
    <dgm:cxn modelId="{09ABB340-E6B0-4799-B266-DB69639D92F7}" type="presParOf" srcId="{F0177A61-B600-4B92-B054-54E135EB3DEB}" destId="{8B11E929-075E-43B3-96E8-C7247092F1FF}" srcOrd="0" destOrd="0" presId="urn:microsoft.com/office/officeart/2005/8/layout/process1"/>
    <dgm:cxn modelId="{420162A2-1F29-47D2-A76D-0FE9C9240563}" type="presParOf" srcId="{AB333D6B-2402-4F78-AFE8-B71AC8111AA2}" destId="{09FC54BE-C33B-4C33-8215-82590D9B0E02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897B63B-8E15-4277-B69A-25F412095FC9}" type="doc">
      <dgm:prSet loTypeId="urn:microsoft.com/office/officeart/2005/8/layout/b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781C336F-8EB1-4EDE-89E2-D43532287604}">
      <dgm:prSet phldrT="[Text]"/>
      <dgm:spPr>
        <a:solidFill>
          <a:srgbClr val="00B0F0"/>
        </a:solidFill>
      </dgm:spPr>
      <dgm:t>
        <a:bodyPr/>
        <a:lstStyle/>
        <a:p>
          <a:r>
            <a:rPr lang="en-GB" dirty="0" smtClean="0"/>
            <a:t>Receipt of reliable information of grave or systematic violations</a:t>
          </a:r>
          <a:endParaRPr lang="en-GB" dirty="0"/>
        </a:p>
      </dgm:t>
    </dgm:pt>
    <dgm:pt modelId="{636C987D-D7E3-42A8-94B7-AE5F5B9A69A8}" type="parTrans" cxnId="{7AC3F11B-20A2-4A32-B2FB-7009F2061B74}">
      <dgm:prSet/>
      <dgm:spPr/>
      <dgm:t>
        <a:bodyPr/>
        <a:lstStyle/>
        <a:p>
          <a:endParaRPr lang="en-GB"/>
        </a:p>
      </dgm:t>
    </dgm:pt>
    <dgm:pt modelId="{CBF8F1B0-47E3-4AEF-B575-4EC871810125}" type="sibTrans" cxnId="{7AC3F11B-20A2-4A32-B2FB-7009F2061B74}">
      <dgm:prSet/>
      <dgm:spPr/>
      <dgm:t>
        <a:bodyPr/>
        <a:lstStyle/>
        <a:p>
          <a:endParaRPr lang="en-GB"/>
        </a:p>
      </dgm:t>
    </dgm:pt>
    <dgm:pt modelId="{B5751FBD-0A56-4DCD-BAD1-51AB0BF076FB}">
      <dgm:prSet phldrT="[Text]"/>
      <dgm:spPr>
        <a:solidFill>
          <a:srgbClr val="FFC000"/>
        </a:solidFill>
      </dgm:spPr>
      <dgm:t>
        <a:bodyPr/>
        <a:lstStyle/>
        <a:p>
          <a:r>
            <a:rPr lang="en-GB" dirty="0" smtClean="0"/>
            <a:t>Invitation to the State to cooperate</a:t>
          </a:r>
          <a:endParaRPr lang="en-GB" dirty="0"/>
        </a:p>
      </dgm:t>
    </dgm:pt>
    <dgm:pt modelId="{5E161429-5826-4E2A-9B39-A00E568406EB}" type="parTrans" cxnId="{974E23D8-B44B-4C20-8ED1-93BA1AE8129C}">
      <dgm:prSet/>
      <dgm:spPr/>
      <dgm:t>
        <a:bodyPr/>
        <a:lstStyle/>
        <a:p>
          <a:endParaRPr lang="en-GB"/>
        </a:p>
      </dgm:t>
    </dgm:pt>
    <dgm:pt modelId="{8A7C504E-D9A7-4237-9C1D-947B5BE15C0D}" type="sibTrans" cxnId="{974E23D8-B44B-4C20-8ED1-93BA1AE8129C}">
      <dgm:prSet/>
      <dgm:spPr/>
      <dgm:t>
        <a:bodyPr/>
        <a:lstStyle/>
        <a:p>
          <a:endParaRPr lang="en-GB"/>
        </a:p>
      </dgm:t>
    </dgm:pt>
    <dgm:pt modelId="{8130D102-5EE7-409F-B0BF-0C73B6FDBF97}">
      <dgm:prSet phldrT="[Text]"/>
      <dgm:spPr>
        <a:solidFill>
          <a:srgbClr val="92D050"/>
        </a:solidFill>
      </dgm:spPr>
      <dgm:t>
        <a:bodyPr/>
        <a:lstStyle/>
        <a:p>
          <a:r>
            <a:rPr lang="en-GB" dirty="0" smtClean="0"/>
            <a:t>Designation of one or more Committee members to conduct the inquiry</a:t>
          </a:r>
          <a:endParaRPr lang="en-GB" dirty="0"/>
        </a:p>
      </dgm:t>
    </dgm:pt>
    <dgm:pt modelId="{CF4D3662-A3A7-40BA-9BDA-14E48EDF4416}" type="parTrans" cxnId="{2848EB97-9C46-479E-BCBA-85E2228B44F4}">
      <dgm:prSet/>
      <dgm:spPr/>
      <dgm:t>
        <a:bodyPr/>
        <a:lstStyle/>
        <a:p>
          <a:endParaRPr lang="en-GB"/>
        </a:p>
      </dgm:t>
    </dgm:pt>
    <dgm:pt modelId="{4030CBBF-9F3F-4612-9209-B88AEC181496}" type="sibTrans" cxnId="{2848EB97-9C46-479E-BCBA-85E2228B44F4}">
      <dgm:prSet/>
      <dgm:spPr/>
      <dgm:t>
        <a:bodyPr/>
        <a:lstStyle/>
        <a:p>
          <a:endParaRPr lang="en-GB"/>
        </a:p>
      </dgm:t>
    </dgm:pt>
    <dgm:pt modelId="{CDDA1BCC-D724-40C7-B9B2-EE28CA37B8DD}">
      <dgm:prSet phldrT="[Text]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en-GB" dirty="0" smtClean="0"/>
            <a:t>Country visit if State agrees</a:t>
          </a:r>
          <a:endParaRPr lang="en-GB" dirty="0"/>
        </a:p>
      </dgm:t>
    </dgm:pt>
    <dgm:pt modelId="{79D9B583-A312-418A-83C7-72DECAC322C8}" type="parTrans" cxnId="{420E6043-B19E-4F81-BBBC-39C69A23FFEF}">
      <dgm:prSet/>
      <dgm:spPr/>
      <dgm:t>
        <a:bodyPr/>
        <a:lstStyle/>
        <a:p>
          <a:endParaRPr lang="en-GB"/>
        </a:p>
      </dgm:t>
    </dgm:pt>
    <dgm:pt modelId="{D590976F-DEB1-459A-BD0D-C46B3B7CAF52}" type="sibTrans" cxnId="{420E6043-B19E-4F81-BBBC-39C69A23FFEF}">
      <dgm:prSet/>
      <dgm:spPr/>
      <dgm:t>
        <a:bodyPr/>
        <a:lstStyle/>
        <a:p>
          <a:endParaRPr lang="en-GB"/>
        </a:p>
      </dgm:t>
    </dgm:pt>
    <dgm:pt modelId="{6779EFE9-C6D6-4D0F-A5D3-86ECCBF8FDA0}">
      <dgm:prSet phldrT="[Text]"/>
      <dgm:spPr>
        <a:solidFill>
          <a:srgbClr val="7030A0"/>
        </a:solidFill>
      </dgm:spPr>
      <dgm:t>
        <a:bodyPr/>
        <a:lstStyle/>
        <a:p>
          <a:r>
            <a:rPr lang="en-GB" dirty="0" smtClean="0"/>
            <a:t>Findings, comments and recommendations transmitted to State</a:t>
          </a:r>
          <a:endParaRPr lang="en-GB" dirty="0"/>
        </a:p>
      </dgm:t>
    </dgm:pt>
    <dgm:pt modelId="{141BECCD-41E9-4BBD-9B00-20DC76C679CF}" type="parTrans" cxnId="{2FE192F4-8976-4D75-88A6-78685C657E68}">
      <dgm:prSet/>
      <dgm:spPr/>
      <dgm:t>
        <a:bodyPr/>
        <a:lstStyle/>
        <a:p>
          <a:endParaRPr lang="en-GB"/>
        </a:p>
      </dgm:t>
    </dgm:pt>
    <dgm:pt modelId="{E2AE8AA7-B7C2-4A43-B796-C77D80AC0A30}" type="sibTrans" cxnId="{2FE192F4-8976-4D75-88A6-78685C657E68}">
      <dgm:prSet/>
      <dgm:spPr/>
      <dgm:t>
        <a:bodyPr/>
        <a:lstStyle/>
        <a:p>
          <a:endParaRPr lang="en-GB"/>
        </a:p>
      </dgm:t>
    </dgm:pt>
    <dgm:pt modelId="{D0611277-6238-4156-8CB0-FAB989DC3B57}">
      <dgm:prSet phldrT="[Text]"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en-GB" dirty="0" smtClean="0"/>
            <a:t>Observations from the State to be transmitted within</a:t>
          </a:r>
          <a:br>
            <a:rPr lang="en-GB" dirty="0" smtClean="0"/>
          </a:br>
          <a:r>
            <a:rPr lang="en-GB" dirty="0" smtClean="0"/>
            <a:t>6 months</a:t>
          </a:r>
          <a:endParaRPr lang="en-GB" dirty="0"/>
        </a:p>
      </dgm:t>
    </dgm:pt>
    <dgm:pt modelId="{FF60695D-85F0-4B21-8416-CAEBC1B3972A}" type="parTrans" cxnId="{B9D9F16A-9AC9-40D5-A5A6-95D9DD70D5EA}">
      <dgm:prSet/>
      <dgm:spPr/>
      <dgm:t>
        <a:bodyPr/>
        <a:lstStyle/>
        <a:p>
          <a:endParaRPr lang="en-GB"/>
        </a:p>
      </dgm:t>
    </dgm:pt>
    <dgm:pt modelId="{76B8C568-8674-4525-AC64-6780FCD57CF9}" type="sibTrans" cxnId="{B9D9F16A-9AC9-40D5-A5A6-95D9DD70D5EA}">
      <dgm:prSet/>
      <dgm:spPr/>
      <dgm:t>
        <a:bodyPr/>
        <a:lstStyle/>
        <a:p>
          <a:endParaRPr lang="en-GB"/>
        </a:p>
      </dgm:t>
    </dgm:pt>
    <dgm:pt modelId="{F228E414-F7AA-4B46-B02B-C2A4910191E0}">
      <dgm:prSet phldrT="[Text]"/>
      <dgm:spPr>
        <a:solidFill>
          <a:srgbClr val="00B050"/>
        </a:solidFill>
      </dgm:spPr>
      <dgm:t>
        <a:bodyPr/>
        <a:lstStyle/>
        <a:p>
          <a:r>
            <a:rPr lang="en-GB" dirty="0" smtClean="0"/>
            <a:t>Invitation to the State to report in its periodic report</a:t>
          </a:r>
          <a:endParaRPr lang="en-GB" dirty="0"/>
        </a:p>
      </dgm:t>
    </dgm:pt>
    <dgm:pt modelId="{2256EA04-8D9B-4955-A994-0E4DAC6A08C1}" type="parTrans" cxnId="{E3281228-26C8-4158-B3A2-A35C059E7421}">
      <dgm:prSet/>
      <dgm:spPr/>
      <dgm:t>
        <a:bodyPr/>
        <a:lstStyle/>
        <a:p>
          <a:endParaRPr lang="en-GB"/>
        </a:p>
      </dgm:t>
    </dgm:pt>
    <dgm:pt modelId="{FC1059CC-C7B9-43A2-9946-2DB958672097}" type="sibTrans" cxnId="{E3281228-26C8-4158-B3A2-A35C059E7421}">
      <dgm:prSet/>
      <dgm:spPr/>
      <dgm:t>
        <a:bodyPr/>
        <a:lstStyle/>
        <a:p>
          <a:endParaRPr lang="en-GB"/>
        </a:p>
      </dgm:t>
    </dgm:pt>
    <dgm:pt modelId="{1332F88A-48AD-4D3D-B67E-9432AFFD77B3}" type="pres">
      <dgm:prSet presAssocID="{5897B63B-8E15-4277-B69A-25F412095FC9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en-GB"/>
        </a:p>
      </dgm:t>
    </dgm:pt>
    <dgm:pt modelId="{08845026-71CC-4713-BA32-500E38B23B10}" type="pres">
      <dgm:prSet presAssocID="{781C336F-8EB1-4EDE-89E2-D43532287604}" presName="compNode" presStyleCnt="0"/>
      <dgm:spPr/>
    </dgm:pt>
    <dgm:pt modelId="{A55BD9BB-5246-4DC1-BDE3-21A21651AE52}" type="pres">
      <dgm:prSet presAssocID="{781C336F-8EB1-4EDE-89E2-D43532287604}" presName="dummyConnPt" presStyleCnt="0"/>
      <dgm:spPr/>
    </dgm:pt>
    <dgm:pt modelId="{AD26B65A-1DB5-43C1-B6D2-7E531ACC2D12}" type="pres">
      <dgm:prSet presAssocID="{781C336F-8EB1-4EDE-89E2-D43532287604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46AEF8A-D310-47C7-8807-C941DA7DCFDA}" type="pres">
      <dgm:prSet presAssocID="{CBF8F1B0-47E3-4AEF-B575-4EC871810125}" presName="sibTrans" presStyleLbl="bgSibTrans2D1" presStyleIdx="0" presStyleCnt="6"/>
      <dgm:spPr/>
      <dgm:t>
        <a:bodyPr/>
        <a:lstStyle/>
        <a:p>
          <a:endParaRPr lang="en-GB"/>
        </a:p>
      </dgm:t>
    </dgm:pt>
    <dgm:pt modelId="{E39D4C07-83BD-4F73-9FAB-3C8C457CB58F}" type="pres">
      <dgm:prSet presAssocID="{B5751FBD-0A56-4DCD-BAD1-51AB0BF076FB}" presName="compNode" presStyleCnt="0"/>
      <dgm:spPr/>
    </dgm:pt>
    <dgm:pt modelId="{868213B5-20FC-4D09-B6D2-3F762B4DDDAB}" type="pres">
      <dgm:prSet presAssocID="{B5751FBD-0A56-4DCD-BAD1-51AB0BF076FB}" presName="dummyConnPt" presStyleCnt="0"/>
      <dgm:spPr/>
    </dgm:pt>
    <dgm:pt modelId="{34708D9D-EC3D-4A9B-BA6B-BC141080EAB8}" type="pres">
      <dgm:prSet presAssocID="{B5751FBD-0A56-4DCD-BAD1-51AB0BF076FB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09B0DAB-8656-45D9-AE7C-510DD7A7EC41}" type="pres">
      <dgm:prSet presAssocID="{8A7C504E-D9A7-4237-9C1D-947B5BE15C0D}" presName="sibTrans" presStyleLbl="bgSibTrans2D1" presStyleIdx="1" presStyleCnt="6"/>
      <dgm:spPr/>
      <dgm:t>
        <a:bodyPr/>
        <a:lstStyle/>
        <a:p>
          <a:endParaRPr lang="en-GB"/>
        </a:p>
      </dgm:t>
    </dgm:pt>
    <dgm:pt modelId="{5EF85A23-5E31-429F-8B23-8407A5EF1EB9}" type="pres">
      <dgm:prSet presAssocID="{8130D102-5EE7-409F-B0BF-0C73B6FDBF97}" presName="compNode" presStyleCnt="0"/>
      <dgm:spPr/>
    </dgm:pt>
    <dgm:pt modelId="{EBEC03D4-195F-46E5-B704-27F0E30EFF8D}" type="pres">
      <dgm:prSet presAssocID="{8130D102-5EE7-409F-B0BF-0C73B6FDBF97}" presName="dummyConnPt" presStyleCnt="0"/>
      <dgm:spPr/>
    </dgm:pt>
    <dgm:pt modelId="{8AF39F69-9FE2-4737-8824-7FAFC9C01073}" type="pres">
      <dgm:prSet presAssocID="{8130D102-5EE7-409F-B0BF-0C73B6FDBF97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BF69B27-C9D0-40B2-8BEA-D54D522963AB}" type="pres">
      <dgm:prSet presAssocID="{4030CBBF-9F3F-4612-9209-B88AEC181496}" presName="sibTrans" presStyleLbl="bgSibTrans2D1" presStyleIdx="2" presStyleCnt="6"/>
      <dgm:spPr/>
      <dgm:t>
        <a:bodyPr/>
        <a:lstStyle/>
        <a:p>
          <a:endParaRPr lang="en-GB"/>
        </a:p>
      </dgm:t>
    </dgm:pt>
    <dgm:pt modelId="{4B1A12A5-70D2-40C3-B593-0F94383EAE52}" type="pres">
      <dgm:prSet presAssocID="{CDDA1BCC-D724-40C7-B9B2-EE28CA37B8DD}" presName="compNode" presStyleCnt="0"/>
      <dgm:spPr/>
    </dgm:pt>
    <dgm:pt modelId="{E549EB30-F808-432B-B1A1-E7B2EDA0292A}" type="pres">
      <dgm:prSet presAssocID="{CDDA1BCC-D724-40C7-B9B2-EE28CA37B8DD}" presName="dummyConnPt" presStyleCnt="0"/>
      <dgm:spPr/>
    </dgm:pt>
    <dgm:pt modelId="{73244ED1-FEB3-42AA-A9F2-F115C5DC1D3A}" type="pres">
      <dgm:prSet presAssocID="{CDDA1BCC-D724-40C7-B9B2-EE28CA37B8DD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A5D8E85-BBAE-4BD6-88EC-8BC049CEF5B2}" type="pres">
      <dgm:prSet presAssocID="{D590976F-DEB1-459A-BD0D-C46B3B7CAF52}" presName="sibTrans" presStyleLbl="bgSibTrans2D1" presStyleIdx="3" presStyleCnt="6"/>
      <dgm:spPr/>
      <dgm:t>
        <a:bodyPr/>
        <a:lstStyle/>
        <a:p>
          <a:endParaRPr lang="en-GB"/>
        </a:p>
      </dgm:t>
    </dgm:pt>
    <dgm:pt modelId="{B361ECF0-513D-4851-A216-BB4FFB771280}" type="pres">
      <dgm:prSet presAssocID="{6779EFE9-C6D6-4D0F-A5D3-86ECCBF8FDA0}" presName="compNode" presStyleCnt="0"/>
      <dgm:spPr/>
    </dgm:pt>
    <dgm:pt modelId="{E0ACA910-5939-41AC-9025-8A6D5126DC3B}" type="pres">
      <dgm:prSet presAssocID="{6779EFE9-C6D6-4D0F-A5D3-86ECCBF8FDA0}" presName="dummyConnPt" presStyleCnt="0"/>
      <dgm:spPr/>
    </dgm:pt>
    <dgm:pt modelId="{2830AE87-83C7-424D-9BC8-21B458DA46EE}" type="pres">
      <dgm:prSet presAssocID="{6779EFE9-C6D6-4D0F-A5D3-86ECCBF8FDA0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D47F809-B816-4644-8052-ACFA9A0B37CC}" type="pres">
      <dgm:prSet presAssocID="{E2AE8AA7-B7C2-4A43-B796-C77D80AC0A30}" presName="sibTrans" presStyleLbl="bgSibTrans2D1" presStyleIdx="4" presStyleCnt="6"/>
      <dgm:spPr/>
      <dgm:t>
        <a:bodyPr/>
        <a:lstStyle/>
        <a:p>
          <a:endParaRPr lang="en-GB"/>
        </a:p>
      </dgm:t>
    </dgm:pt>
    <dgm:pt modelId="{FE1FF1A8-CC28-436E-BD28-55DD5C5A1612}" type="pres">
      <dgm:prSet presAssocID="{D0611277-6238-4156-8CB0-FAB989DC3B57}" presName="compNode" presStyleCnt="0"/>
      <dgm:spPr/>
    </dgm:pt>
    <dgm:pt modelId="{B73D985B-920E-4923-BADE-1347AC37BDF1}" type="pres">
      <dgm:prSet presAssocID="{D0611277-6238-4156-8CB0-FAB989DC3B57}" presName="dummyConnPt" presStyleCnt="0"/>
      <dgm:spPr/>
    </dgm:pt>
    <dgm:pt modelId="{CF756C55-C0D8-4EFB-8FB9-E9679051C183}" type="pres">
      <dgm:prSet presAssocID="{D0611277-6238-4156-8CB0-FAB989DC3B57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40CEB7-252F-4045-B832-4EF31A09F041}" type="pres">
      <dgm:prSet presAssocID="{76B8C568-8674-4525-AC64-6780FCD57CF9}" presName="sibTrans" presStyleLbl="bgSibTrans2D1" presStyleIdx="5" presStyleCnt="6"/>
      <dgm:spPr/>
      <dgm:t>
        <a:bodyPr/>
        <a:lstStyle/>
        <a:p>
          <a:endParaRPr lang="en-GB"/>
        </a:p>
      </dgm:t>
    </dgm:pt>
    <dgm:pt modelId="{6409ABB0-B8B7-4F8D-B73D-633A1739D151}" type="pres">
      <dgm:prSet presAssocID="{F228E414-F7AA-4B46-B02B-C2A4910191E0}" presName="compNode" presStyleCnt="0"/>
      <dgm:spPr/>
    </dgm:pt>
    <dgm:pt modelId="{AA8236DD-8095-47AD-96D5-F16869181DAB}" type="pres">
      <dgm:prSet presAssocID="{F228E414-F7AA-4B46-B02B-C2A4910191E0}" presName="dummyConnPt" presStyleCnt="0"/>
      <dgm:spPr/>
    </dgm:pt>
    <dgm:pt modelId="{0B917CC4-8D25-4D88-88FF-2517EC634347}" type="pres">
      <dgm:prSet presAssocID="{F228E414-F7AA-4B46-B02B-C2A4910191E0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52DCCB9-209C-4D99-B0E1-B56AE12D8050}" type="presOf" srcId="{8130D102-5EE7-409F-B0BF-0C73B6FDBF97}" destId="{8AF39F69-9FE2-4737-8824-7FAFC9C01073}" srcOrd="0" destOrd="0" presId="urn:microsoft.com/office/officeart/2005/8/layout/bProcess4"/>
    <dgm:cxn modelId="{91BCCA1D-40DF-4229-BC11-987297626B7C}" type="presOf" srcId="{E2AE8AA7-B7C2-4A43-B796-C77D80AC0A30}" destId="{7D47F809-B816-4644-8052-ACFA9A0B37CC}" srcOrd="0" destOrd="0" presId="urn:microsoft.com/office/officeart/2005/8/layout/bProcess4"/>
    <dgm:cxn modelId="{2848EB97-9C46-479E-BCBA-85E2228B44F4}" srcId="{5897B63B-8E15-4277-B69A-25F412095FC9}" destId="{8130D102-5EE7-409F-B0BF-0C73B6FDBF97}" srcOrd="2" destOrd="0" parTransId="{CF4D3662-A3A7-40BA-9BDA-14E48EDF4416}" sibTransId="{4030CBBF-9F3F-4612-9209-B88AEC181496}"/>
    <dgm:cxn modelId="{7AC3F11B-20A2-4A32-B2FB-7009F2061B74}" srcId="{5897B63B-8E15-4277-B69A-25F412095FC9}" destId="{781C336F-8EB1-4EDE-89E2-D43532287604}" srcOrd="0" destOrd="0" parTransId="{636C987D-D7E3-42A8-94B7-AE5F5B9A69A8}" sibTransId="{CBF8F1B0-47E3-4AEF-B575-4EC871810125}"/>
    <dgm:cxn modelId="{0829B253-B8C0-47EE-A456-99E641E05A59}" type="presOf" srcId="{D0611277-6238-4156-8CB0-FAB989DC3B57}" destId="{CF756C55-C0D8-4EFB-8FB9-E9679051C183}" srcOrd="0" destOrd="0" presId="urn:microsoft.com/office/officeart/2005/8/layout/bProcess4"/>
    <dgm:cxn modelId="{E91B505E-5CBA-4441-941C-4304D9E91BA3}" type="presOf" srcId="{CDDA1BCC-D724-40C7-B9B2-EE28CA37B8DD}" destId="{73244ED1-FEB3-42AA-A9F2-F115C5DC1D3A}" srcOrd="0" destOrd="0" presId="urn:microsoft.com/office/officeart/2005/8/layout/bProcess4"/>
    <dgm:cxn modelId="{F2706E12-F3D6-4ED5-BE10-4511A5FBBB4B}" type="presOf" srcId="{B5751FBD-0A56-4DCD-BAD1-51AB0BF076FB}" destId="{34708D9D-EC3D-4A9B-BA6B-BC141080EAB8}" srcOrd="0" destOrd="0" presId="urn:microsoft.com/office/officeart/2005/8/layout/bProcess4"/>
    <dgm:cxn modelId="{CA98F385-5833-488E-9CA6-5AF5A244086E}" type="presOf" srcId="{6779EFE9-C6D6-4D0F-A5D3-86ECCBF8FDA0}" destId="{2830AE87-83C7-424D-9BC8-21B458DA46EE}" srcOrd="0" destOrd="0" presId="urn:microsoft.com/office/officeart/2005/8/layout/bProcess4"/>
    <dgm:cxn modelId="{420E6043-B19E-4F81-BBBC-39C69A23FFEF}" srcId="{5897B63B-8E15-4277-B69A-25F412095FC9}" destId="{CDDA1BCC-D724-40C7-B9B2-EE28CA37B8DD}" srcOrd="3" destOrd="0" parTransId="{79D9B583-A312-418A-83C7-72DECAC322C8}" sibTransId="{D590976F-DEB1-459A-BD0D-C46B3B7CAF52}"/>
    <dgm:cxn modelId="{E3281228-26C8-4158-B3A2-A35C059E7421}" srcId="{5897B63B-8E15-4277-B69A-25F412095FC9}" destId="{F228E414-F7AA-4B46-B02B-C2A4910191E0}" srcOrd="6" destOrd="0" parTransId="{2256EA04-8D9B-4955-A994-0E4DAC6A08C1}" sibTransId="{FC1059CC-C7B9-43A2-9946-2DB958672097}"/>
    <dgm:cxn modelId="{6C89E5CE-A9C7-45F5-9C1A-6327FE02E7B4}" type="presOf" srcId="{CBF8F1B0-47E3-4AEF-B575-4EC871810125}" destId="{D46AEF8A-D310-47C7-8807-C941DA7DCFDA}" srcOrd="0" destOrd="0" presId="urn:microsoft.com/office/officeart/2005/8/layout/bProcess4"/>
    <dgm:cxn modelId="{307562DD-CA90-4C90-B406-C2DD053BB0B8}" type="presOf" srcId="{F228E414-F7AA-4B46-B02B-C2A4910191E0}" destId="{0B917CC4-8D25-4D88-88FF-2517EC634347}" srcOrd="0" destOrd="0" presId="urn:microsoft.com/office/officeart/2005/8/layout/bProcess4"/>
    <dgm:cxn modelId="{20BC1895-1C08-4D53-9C53-4AEE8B037607}" type="presOf" srcId="{781C336F-8EB1-4EDE-89E2-D43532287604}" destId="{AD26B65A-1DB5-43C1-B6D2-7E531ACC2D12}" srcOrd="0" destOrd="0" presId="urn:microsoft.com/office/officeart/2005/8/layout/bProcess4"/>
    <dgm:cxn modelId="{7077D3AC-7568-4B1E-87FC-6626A37D7E44}" type="presOf" srcId="{D590976F-DEB1-459A-BD0D-C46B3B7CAF52}" destId="{BA5D8E85-BBAE-4BD6-88EC-8BC049CEF5B2}" srcOrd="0" destOrd="0" presId="urn:microsoft.com/office/officeart/2005/8/layout/bProcess4"/>
    <dgm:cxn modelId="{B9D9F16A-9AC9-40D5-A5A6-95D9DD70D5EA}" srcId="{5897B63B-8E15-4277-B69A-25F412095FC9}" destId="{D0611277-6238-4156-8CB0-FAB989DC3B57}" srcOrd="5" destOrd="0" parTransId="{FF60695D-85F0-4B21-8416-CAEBC1B3972A}" sibTransId="{76B8C568-8674-4525-AC64-6780FCD57CF9}"/>
    <dgm:cxn modelId="{2B929CD3-1C8B-487D-85C0-2F49A66AE416}" type="presOf" srcId="{5897B63B-8E15-4277-B69A-25F412095FC9}" destId="{1332F88A-48AD-4D3D-B67E-9432AFFD77B3}" srcOrd="0" destOrd="0" presId="urn:microsoft.com/office/officeart/2005/8/layout/bProcess4"/>
    <dgm:cxn modelId="{2FE192F4-8976-4D75-88A6-78685C657E68}" srcId="{5897B63B-8E15-4277-B69A-25F412095FC9}" destId="{6779EFE9-C6D6-4D0F-A5D3-86ECCBF8FDA0}" srcOrd="4" destOrd="0" parTransId="{141BECCD-41E9-4BBD-9B00-20DC76C679CF}" sibTransId="{E2AE8AA7-B7C2-4A43-B796-C77D80AC0A30}"/>
    <dgm:cxn modelId="{24EBC2D4-E5DA-4EAF-9B09-94149A669076}" type="presOf" srcId="{4030CBBF-9F3F-4612-9209-B88AEC181496}" destId="{BBF69B27-C9D0-40B2-8BEA-D54D522963AB}" srcOrd="0" destOrd="0" presId="urn:microsoft.com/office/officeart/2005/8/layout/bProcess4"/>
    <dgm:cxn modelId="{1CC83FED-C477-47AD-9F45-075359D2B50E}" type="presOf" srcId="{8A7C504E-D9A7-4237-9C1D-947B5BE15C0D}" destId="{D09B0DAB-8656-45D9-AE7C-510DD7A7EC41}" srcOrd="0" destOrd="0" presId="urn:microsoft.com/office/officeart/2005/8/layout/bProcess4"/>
    <dgm:cxn modelId="{B958F573-1F4B-44F7-B0A3-9A3F8E633509}" type="presOf" srcId="{76B8C568-8674-4525-AC64-6780FCD57CF9}" destId="{C840CEB7-252F-4045-B832-4EF31A09F041}" srcOrd="0" destOrd="0" presId="urn:microsoft.com/office/officeart/2005/8/layout/bProcess4"/>
    <dgm:cxn modelId="{974E23D8-B44B-4C20-8ED1-93BA1AE8129C}" srcId="{5897B63B-8E15-4277-B69A-25F412095FC9}" destId="{B5751FBD-0A56-4DCD-BAD1-51AB0BF076FB}" srcOrd="1" destOrd="0" parTransId="{5E161429-5826-4E2A-9B39-A00E568406EB}" sibTransId="{8A7C504E-D9A7-4237-9C1D-947B5BE15C0D}"/>
    <dgm:cxn modelId="{8EF56277-8472-4708-BD16-479C23BED7A0}" type="presParOf" srcId="{1332F88A-48AD-4D3D-B67E-9432AFFD77B3}" destId="{08845026-71CC-4713-BA32-500E38B23B10}" srcOrd="0" destOrd="0" presId="urn:microsoft.com/office/officeart/2005/8/layout/bProcess4"/>
    <dgm:cxn modelId="{755C8ED8-0BED-4569-A17E-7D354164BF3E}" type="presParOf" srcId="{08845026-71CC-4713-BA32-500E38B23B10}" destId="{A55BD9BB-5246-4DC1-BDE3-21A21651AE52}" srcOrd="0" destOrd="0" presId="urn:microsoft.com/office/officeart/2005/8/layout/bProcess4"/>
    <dgm:cxn modelId="{2541BB1B-6891-4CCB-A757-BF281A82EE3F}" type="presParOf" srcId="{08845026-71CC-4713-BA32-500E38B23B10}" destId="{AD26B65A-1DB5-43C1-B6D2-7E531ACC2D12}" srcOrd="1" destOrd="0" presId="urn:microsoft.com/office/officeart/2005/8/layout/bProcess4"/>
    <dgm:cxn modelId="{0C800278-8B92-46AD-A32E-6BFA70236D02}" type="presParOf" srcId="{1332F88A-48AD-4D3D-B67E-9432AFFD77B3}" destId="{D46AEF8A-D310-47C7-8807-C941DA7DCFDA}" srcOrd="1" destOrd="0" presId="urn:microsoft.com/office/officeart/2005/8/layout/bProcess4"/>
    <dgm:cxn modelId="{0F31ADBE-2B4D-469E-B2E3-0B777E71D395}" type="presParOf" srcId="{1332F88A-48AD-4D3D-B67E-9432AFFD77B3}" destId="{E39D4C07-83BD-4F73-9FAB-3C8C457CB58F}" srcOrd="2" destOrd="0" presId="urn:microsoft.com/office/officeart/2005/8/layout/bProcess4"/>
    <dgm:cxn modelId="{4135B38D-FEE4-4410-8790-8F1D1CAE1BA6}" type="presParOf" srcId="{E39D4C07-83BD-4F73-9FAB-3C8C457CB58F}" destId="{868213B5-20FC-4D09-B6D2-3F762B4DDDAB}" srcOrd="0" destOrd="0" presId="urn:microsoft.com/office/officeart/2005/8/layout/bProcess4"/>
    <dgm:cxn modelId="{213A69F9-4212-4EAA-BD6A-18745DEA2A92}" type="presParOf" srcId="{E39D4C07-83BD-4F73-9FAB-3C8C457CB58F}" destId="{34708D9D-EC3D-4A9B-BA6B-BC141080EAB8}" srcOrd="1" destOrd="0" presId="urn:microsoft.com/office/officeart/2005/8/layout/bProcess4"/>
    <dgm:cxn modelId="{DCCB2212-992E-4246-904E-6345C77BF0D4}" type="presParOf" srcId="{1332F88A-48AD-4D3D-B67E-9432AFFD77B3}" destId="{D09B0DAB-8656-45D9-AE7C-510DD7A7EC41}" srcOrd="3" destOrd="0" presId="urn:microsoft.com/office/officeart/2005/8/layout/bProcess4"/>
    <dgm:cxn modelId="{1BFD8B31-FDBA-46B7-9BE9-72BBC375C3EF}" type="presParOf" srcId="{1332F88A-48AD-4D3D-B67E-9432AFFD77B3}" destId="{5EF85A23-5E31-429F-8B23-8407A5EF1EB9}" srcOrd="4" destOrd="0" presId="urn:microsoft.com/office/officeart/2005/8/layout/bProcess4"/>
    <dgm:cxn modelId="{09B8B753-FD24-4628-BF9C-00344F383E50}" type="presParOf" srcId="{5EF85A23-5E31-429F-8B23-8407A5EF1EB9}" destId="{EBEC03D4-195F-46E5-B704-27F0E30EFF8D}" srcOrd="0" destOrd="0" presId="urn:microsoft.com/office/officeart/2005/8/layout/bProcess4"/>
    <dgm:cxn modelId="{EE130475-C9E0-4898-BB38-E1ED5609611A}" type="presParOf" srcId="{5EF85A23-5E31-429F-8B23-8407A5EF1EB9}" destId="{8AF39F69-9FE2-4737-8824-7FAFC9C01073}" srcOrd="1" destOrd="0" presId="urn:microsoft.com/office/officeart/2005/8/layout/bProcess4"/>
    <dgm:cxn modelId="{B505C054-D9F9-4C2D-A1C9-D99F6F7F41E1}" type="presParOf" srcId="{1332F88A-48AD-4D3D-B67E-9432AFFD77B3}" destId="{BBF69B27-C9D0-40B2-8BEA-D54D522963AB}" srcOrd="5" destOrd="0" presId="urn:microsoft.com/office/officeart/2005/8/layout/bProcess4"/>
    <dgm:cxn modelId="{3C83BB9A-D32D-405D-BC6B-A492360C9F5D}" type="presParOf" srcId="{1332F88A-48AD-4D3D-B67E-9432AFFD77B3}" destId="{4B1A12A5-70D2-40C3-B593-0F94383EAE52}" srcOrd="6" destOrd="0" presId="urn:microsoft.com/office/officeart/2005/8/layout/bProcess4"/>
    <dgm:cxn modelId="{A4B20838-93AA-4B20-AB36-D4F9AD563F27}" type="presParOf" srcId="{4B1A12A5-70D2-40C3-B593-0F94383EAE52}" destId="{E549EB30-F808-432B-B1A1-E7B2EDA0292A}" srcOrd="0" destOrd="0" presId="urn:microsoft.com/office/officeart/2005/8/layout/bProcess4"/>
    <dgm:cxn modelId="{65F3E7F9-79C8-45C8-81A0-9B6BF22EB30D}" type="presParOf" srcId="{4B1A12A5-70D2-40C3-B593-0F94383EAE52}" destId="{73244ED1-FEB3-42AA-A9F2-F115C5DC1D3A}" srcOrd="1" destOrd="0" presId="urn:microsoft.com/office/officeart/2005/8/layout/bProcess4"/>
    <dgm:cxn modelId="{7CAD9EBF-EB1B-4CE1-921E-CE9D12D1A600}" type="presParOf" srcId="{1332F88A-48AD-4D3D-B67E-9432AFFD77B3}" destId="{BA5D8E85-BBAE-4BD6-88EC-8BC049CEF5B2}" srcOrd="7" destOrd="0" presId="urn:microsoft.com/office/officeart/2005/8/layout/bProcess4"/>
    <dgm:cxn modelId="{805A129E-E1BE-418E-82DF-CF339E02AB5E}" type="presParOf" srcId="{1332F88A-48AD-4D3D-B67E-9432AFFD77B3}" destId="{B361ECF0-513D-4851-A216-BB4FFB771280}" srcOrd="8" destOrd="0" presId="urn:microsoft.com/office/officeart/2005/8/layout/bProcess4"/>
    <dgm:cxn modelId="{85ED4447-655A-4CD0-810A-EDC8B554A2DF}" type="presParOf" srcId="{B361ECF0-513D-4851-A216-BB4FFB771280}" destId="{E0ACA910-5939-41AC-9025-8A6D5126DC3B}" srcOrd="0" destOrd="0" presId="urn:microsoft.com/office/officeart/2005/8/layout/bProcess4"/>
    <dgm:cxn modelId="{C9F00D2B-B7AE-4BE7-A694-875171F478A0}" type="presParOf" srcId="{B361ECF0-513D-4851-A216-BB4FFB771280}" destId="{2830AE87-83C7-424D-9BC8-21B458DA46EE}" srcOrd="1" destOrd="0" presId="urn:microsoft.com/office/officeart/2005/8/layout/bProcess4"/>
    <dgm:cxn modelId="{5DA25FC4-3083-4FDE-8DAF-C381F0E8342D}" type="presParOf" srcId="{1332F88A-48AD-4D3D-B67E-9432AFFD77B3}" destId="{7D47F809-B816-4644-8052-ACFA9A0B37CC}" srcOrd="9" destOrd="0" presId="urn:microsoft.com/office/officeart/2005/8/layout/bProcess4"/>
    <dgm:cxn modelId="{62117C7E-76AC-4BF9-8F23-A742E99E6099}" type="presParOf" srcId="{1332F88A-48AD-4D3D-B67E-9432AFFD77B3}" destId="{FE1FF1A8-CC28-436E-BD28-55DD5C5A1612}" srcOrd="10" destOrd="0" presId="urn:microsoft.com/office/officeart/2005/8/layout/bProcess4"/>
    <dgm:cxn modelId="{9CCC06CF-6F3B-46BA-B7CF-9283215B21AD}" type="presParOf" srcId="{FE1FF1A8-CC28-436E-BD28-55DD5C5A1612}" destId="{B73D985B-920E-4923-BADE-1347AC37BDF1}" srcOrd="0" destOrd="0" presId="urn:microsoft.com/office/officeart/2005/8/layout/bProcess4"/>
    <dgm:cxn modelId="{B9EA35B2-9CE1-475B-804C-D7E401453666}" type="presParOf" srcId="{FE1FF1A8-CC28-436E-BD28-55DD5C5A1612}" destId="{CF756C55-C0D8-4EFB-8FB9-E9679051C183}" srcOrd="1" destOrd="0" presId="urn:microsoft.com/office/officeart/2005/8/layout/bProcess4"/>
    <dgm:cxn modelId="{49FE1A61-A831-4682-A7AC-BA6C03473987}" type="presParOf" srcId="{1332F88A-48AD-4D3D-B67E-9432AFFD77B3}" destId="{C840CEB7-252F-4045-B832-4EF31A09F041}" srcOrd="11" destOrd="0" presId="urn:microsoft.com/office/officeart/2005/8/layout/bProcess4"/>
    <dgm:cxn modelId="{803EAF75-C9F0-4F24-8632-BA3CC7063DCE}" type="presParOf" srcId="{1332F88A-48AD-4D3D-B67E-9432AFFD77B3}" destId="{6409ABB0-B8B7-4F8D-B73D-633A1739D151}" srcOrd="12" destOrd="0" presId="urn:microsoft.com/office/officeart/2005/8/layout/bProcess4"/>
    <dgm:cxn modelId="{854F7B34-C0FB-4A62-BF3E-2E4A6CA8BAF6}" type="presParOf" srcId="{6409ABB0-B8B7-4F8D-B73D-633A1739D151}" destId="{AA8236DD-8095-47AD-96D5-F16869181DAB}" srcOrd="0" destOrd="0" presId="urn:microsoft.com/office/officeart/2005/8/layout/bProcess4"/>
    <dgm:cxn modelId="{B11C42A5-E561-4541-92FC-420211CB10E7}" type="presParOf" srcId="{6409ABB0-B8B7-4F8D-B73D-633A1739D151}" destId="{0B917CC4-8D25-4D88-88FF-2517EC634347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75FAAE-294A-4A24-8295-51546AA2DAB0}">
      <dsp:nvSpPr>
        <dsp:cNvPr id="0" name=""/>
        <dsp:cNvSpPr/>
      </dsp:nvSpPr>
      <dsp:spPr>
        <a:xfrm>
          <a:off x="0" y="83919"/>
          <a:ext cx="7532914" cy="5276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>
              <a:latin typeface="Arial" pitchFamily="34" charset="0"/>
              <a:cs typeface="Arial" pitchFamily="34" charset="0"/>
            </a:rPr>
            <a:t>Some facts about the communications procedure</a:t>
          </a:r>
          <a:endParaRPr lang="en-GB" sz="2200" kern="1200" dirty="0"/>
        </a:p>
      </dsp:txBody>
      <dsp:txXfrm>
        <a:off x="25759" y="109678"/>
        <a:ext cx="7481396" cy="476152"/>
      </dsp:txXfrm>
    </dsp:sp>
    <dsp:sp modelId="{2587E046-9EC7-40E0-9BEF-6B5B1FAD349B}">
      <dsp:nvSpPr>
        <dsp:cNvPr id="0" name=""/>
        <dsp:cNvSpPr/>
      </dsp:nvSpPr>
      <dsp:spPr>
        <a:xfrm>
          <a:off x="0" y="611589"/>
          <a:ext cx="7532914" cy="2185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91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dirty="0" smtClean="0">
              <a:latin typeface="Arial" pitchFamily="34" charset="0"/>
              <a:cs typeface="Arial" pitchFamily="34" charset="0"/>
            </a:rPr>
            <a:t>A quasi-judicial procedure</a:t>
          </a:r>
          <a:endParaRPr lang="en-GB" sz="17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dirty="0" smtClean="0">
              <a:latin typeface="Arial" pitchFamily="34" charset="0"/>
              <a:cs typeface="Arial" pitchFamily="34" charset="0"/>
            </a:rPr>
            <a:t>A written procedure</a:t>
          </a:r>
          <a:endParaRPr lang="en-GB" sz="17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dirty="0" smtClean="0">
              <a:latin typeface="Arial" pitchFamily="34" charset="0"/>
              <a:cs typeface="Arial" pitchFamily="34" charset="0"/>
            </a:rPr>
            <a:t>Most communications do not satisfy the preliminary criteria for registration by the Committee (pre-admissibility stage)</a:t>
          </a:r>
          <a:endParaRPr lang="en-GB" sz="17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dirty="0" smtClean="0">
              <a:latin typeface="Arial" pitchFamily="34" charset="0"/>
              <a:cs typeface="Arial" pitchFamily="34" charset="0"/>
            </a:rPr>
            <a:t>The Committee provides its views and recommendations</a:t>
          </a:r>
          <a:endParaRPr lang="en-GB" sz="17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dirty="0" smtClean="0">
              <a:latin typeface="Arial" pitchFamily="34" charset="0"/>
              <a:cs typeface="Arial" pitchFamily="34" charset="0"/>
            </a:rPr>
            <a:t>Views are authoritative statements about the Convention’s provisions</a:t>
          </a:r>
          <a:endParaRPr lang="en-GB" sz="17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dirty="0" smtClean="0">
              <a:latin typeface="Arial" pitchFamily="34" charset="0"/>
              <a:cs typeface="Arial" pitchFamily="34" charset="0"/>
            </a:rPr>
            <a:t>Remedies rely on the political will of the State party</a:t>
          </a:r>
          <a:endParaRPr lang="en-GB" sz="17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n-GB" sz="1700" kern="1200" dirty="0"/>
        </a:p>
      </dsp:txBody>
      <dsp:txXfrm>
        <a:off x="0" y="611589"/>
        <a:ext cx="7532914" cy="2185920"/>
      </dsp:txXfrm>
    </dsp:sp>
    <dsp:sp modelId="{E7D283F5-2550-4985-B172-DBB4498D2693}">
      <dsp:nvSpPr>
        <dsp:cNvPr id="0" name=""/>
        <dsp:cNvSpPr/>
      </dsp:nvSpPr>
      <dsp:spPr>
        <a:xfrm>
          <a:off x="0" y="2797509"/>
          <a:ext cx="7532914" cy="527670"/>
        </a:xfrm>
        <a:prstGeom prst="round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>
              <a:latin typeface="Arial" pitchFamily="34" charset="0"/>
              <a:cs typeface="Arial" pitchFamily="34" charset="0"/>
            </a:rPr>
            <a:t>What the communications procedure is not</a:t>
          </a:r>
          <a:endParaRPr lang="en-GB" sz="2200" kern="1200" dirty="0">
            <a:latin typeface="Arial" pitchFamily="34" charset="0"/>
            <a:cs typeface="Arial" pitchFamily="34" charset="0"/>
          </a:endParaRPr>
        </a:p>
      </dsp:txBody>
      <dsp:txXfrm>
        <a:off x="25759" y="2823268"/>
        <a:ext cx="7481396" cy="476152"/>
      </dsp:txXfrm>
    </dsp:sp>
    <dsp:sp modelId="{DC080327-5F35-44B9-9CB4-E399AAC45820}">
      <dsp:nvSpPr>
        <dsp:cNvPr id="0" name=""/>
        <dsp:cNvSpPr/>
      </dsp:nvSpPr>
      <dsp:spPr>
        <a:xfrm>
          <a:off x="0" y="3325179"/>
          <a:ext cx="7532914" cy="1115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9170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dirty="0" smtClean="0">
              <a:latin typeface="Arial" pitchFamily="34" charset="0"/>
              <a:cs typeface="Arial" pitchFamily="34" charset="0"/>
            </a:rPr>
            <a:t>The Committee is not a court</a:t>
          </a:r>
          <a:endParaRPr lang="en-GB" sz="17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dirty="0" smtClean="0">
              <a:latin typeface="Arial" pitchFamily="34" charset="0"/>
              <a:cs typeface="Arial" pitchFamily="34" charset="0"/>
            </a:rPr>
            <a:t>There is no oral hearing</a:t>
          </a:r>
          <a:endParaRPr lang="en-GB" sz="17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dirty="0" smtClean="0">
              <a:latin typeface="Arial" pitchFamily="34" charset="0"/>
              <a:cs typeface="Arial" pitchFamily="34" charset="0"/>
            </a:rPr>
            <a:t>There are no lawyers</a:t>
          </a:r>
          <a:endParaRPr lang="en-GB" sz="1700" kern="1200" dirty="0">
            <a:latin typeface="Arial" pitchFamily="34" charset="0"/>
            <a:cs typeface="Arial" pitchFamily="34" charset="0"/>
          </a:endParaRP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GB" sz="1700" kern="1200" dirty="0" smtClean="0">
              <a:latin typeface="Arial" pitchFamily="34" charset="0"/>
              <a:cs typeface="Arial" pitchFamily="34" charset="0"/>
            </a:rPr>
            <a:t>The result is not legally enforceable</a:t>
          </a:r>
          <a:endParaRPr lang="en-GB" sz="1700" kern="1200" dirty="0">
            <a:latin typeface="Arial" pitchFamily="34" charset="0"/>
            <a:cs typeface="Arial" pitchFamily="34" charset="0"/>
          </a:endParaRPr>
        </a:p>
      </dsp:txBody>
      <dsp:txXfrm>
        <a:off x="0" y="3325179"/>
        <a:ext cx="7532914" cy="11157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A1B427-5432-4B42-B4A4-76B36DC1C86B}">
      <dsp:nvSpPr>
        <dsp:cNvPr id="0" name=""/>
        <dsp:cNvSpPr/>
      </dsp:nvSpPr>
      <dsp:spPr>
        <a:xfrm>
          <a:off x="3700" y="1551251"/>
          <a:ext cx="1617826" cy="1431397"/>
        </a:xfrm>
        <a:prstGeom prst="roundRect">
          <a:avLst>
            <a:gd name="adj" fmla="val 10000"/>
          </a:avLst>
        </a:prstGeom>
        <a:solidFill>
          <a:srgbClr val="00206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Arial" pitchFamily="34" charset="0"/>
              <a:cs typeface="Arial" pitchFamily="34" charset="0"/>
            </a:rPr>
            <a:t>Views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Arial" pitchFamily="34" charset="0"/>
              <a:cs typeface="Arial" pitchFamily="34" charset="0"/>
            </a:rPr>
            <a:t>published</a:t>
          </a:r>
          <a:endParaRPr lang="en-GB" sz="1800" b="1" kern="1200" dirty="0">
            <a:latin typeface="Arial" pitchFamily="34" charset="0"/>
            <a:cs typeface="Arial" pitchFamily="34" charset="0"/>
          </a:endParaRPr>
        </a:p>
      </dsp:txBody>
      <dsp:txXfrm>
        <a:off x="45624" y="1593175"/>
        <a:ext cx="1533978" cy="1347549"/>
      </dsp:txXfrm>
    </dsp:sp>
    <dsp:sp modelId="{F2F30FD9-1473-403F-AF4D-B3516BDE1B8E}">
      <dsp:nvSpPr>
        <dsp:cNvPr id="0" name=""/>
        <dsp:cNvSpPr/>
      </dsp:nvSpPr>
      <dsp:spPr>
        <a:xfrm>
          <a:off x="1783309" y="2066339"/>
          <a:ext cx="342979" cy="4012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1783309" y="2146583"/>
        <a:ext cx="240085" cy="240733"/>
      </dsp:txXfrm>
    </dsp:sp>
    <dsp:sp modelId="{CA1D6F77-0A5D-45E8-B0F2-34422D2906DE}">
      <dsp:nvSpPr>
        <dsp:cNvPr id="0" name=""/>
        <dsp:cNvSpPr/>
      </dsp:nvSpPr>
      <dsp:spPr>
        <a:xfrm>
          <a:off x="2268657" y="1551251"/>
          <a:ext cx="1617826" cy="1431397"/>
        </a:xfrm>
        <a:prstGeom prst="roundRect">
          <a:avLst>
            <a:gd name="adj" fmla="val 10000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Arial" pitchFamily="34" charset="0"/>
              <a:cs typeface="Arial" pitchFamily="34" charset="0"/>
            </a:rPr>
            <a:t>State had 6 months to report</a:t>
          </a:r>
          <a:endParaRPr lang="en-GB" sz="1800" b="1" kern="1200" dirty="0">
            <a:latin typeface="Arial" pitchFamily="34" charset="0"/>
            <a:cs typeface="Arial" pitchFamily="34" charset="0"/>
          </a:endParaRPr>
        </a:p>
      </dsp:txBody>
      <dsp:txXfrm>
        <a:off x="2310581" y="1593175"/>
        <a:ext cx="1533978" cy="1347549"/>
      </dsp:txXfrm>
    </dsp:sp>
    <dsp:sp modelId="{5AC8847A-DC85-4528-96A0-D125BD567220}">
      <dsp:nvSpPr>
        <dsp:cNvPr id="0" name=""/>
        <dsp:cNvSpPr/>
      </dsp:nvSpPr>
      <dsp:spPr>
        <a:xfrm>
          <a:off x="4048267" y="2066339"/>
          <a:ext cx="342979" cy="4012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4048267" y="2146583"/>
        <a:ext cx="240085" cy="240733"/>
      </dsp:txXfrm>
    </dsp:sp>
    <dsp:sp modelId="{8DACFAD4-4AFD-47E7-A616-7FA72EEEE8CC}">
      <dsp:nvSpPr>
        <dsp:cNvPr id="0" name=""/>
        <dsp:cNvSpPr/>
      </dsp:nvSpPr>
      <dsp:spPr>
        <a:xfrm>
          <a:off x="4533615" y="1551251"/>
          <a:ext cx="1617826" cy="1431397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Arial" pitchFamily="34" charset="0"/>
              <a:cs typeface="Arial" pitchFamily="34" charset="0"/>
            </a:rPr>
            <a:t>Committee may seek further information</a:t>
          </a:r>
          <a:endParaRPr lang="en-GB" sz="1800" b="1" kern="1200" dirty="0">
            <a:latin typeface="Arial" pitchFamily="34" charset="0"/>
            <a:cs typeface="Arial" pitchFamily="34" charset="0"/>
          </a:endParaRPr>
        </a:p>
      </dsp:txBody>
      <dsp:txXfrm>
        <a:off x="4575539" y="1593175"/>
        <a:ext cx="1533978" cy="1347549"/>
      </dsp:txXfrm>
    </dsp:sp>
    <dsp:sp modelId="{F0177A61-B600-4B92-B054-54E135EB3DEB}">
      <dsp:nvSpPr>
        <dsp:cNvPr id="0" name=""/>
        <dsp:cNvSpPr/>
      </dsp:nvSpPr>
      <dsp:spPr>
        <a:xfrm>
          <a:off x="6313224" y="2066339"/>
          <a:ext cx="342979" cy="401221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6313224" y="2146583"/>
        <a:ext cx="240085" cy="240733"/>
      </dsp:txXfrm>
    </dsp:sp>
    <dsp:sp modelId="{09FC54BE-C33B-4C33-8215-82590D9B0E02}">
      <dsp:nvSpPr>
        <dsp:cNvPr id="0" name=""/>
        <dsp:cNvSpPr/>
      </dsp:nvSpPr>
      <dsp:spPr>
        <a:xfrm>
          <a:off x="6798572" y="1551251"/>
          <a:ext cx="1617826" cy="1431397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Arial" pitchFamily="34" charset="0"/>
              <a:cs typeface="Arial" pitchFamily="34" charset="0"/>
            </a:rPr>
            <a:t>State to report in next periodic report</a:t>
          </a:r>
          <a:endParaRPr lang="en-GB" sz="1800" b="1" kern="1200" dirty="0">
            <a:latin typeface="Arial" pitchFamily="34" charset="0"/>
            <a:cs typeface="Arial" pitchFamily="34" charset="0"/>
          </a:endParaRPr>
        </a:p>
      </dsp:txBody>
      <dsp:txXfrm>
        <a:off x="6840496" y="1593175"/>
        <a:ext cx="1533978" cy="134754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46AEF8A-D310-47C7-8807-C941DA7DCFDA}">
      <dsp:nvSpPr>
        <dsp:cNvPr id="0" name=""/>
        <dsp:cNvSpPr/>
      </dsp:nvSpPr>
      <dsp:spPr>
        <a:xfrm rot="5400000">
          <a:off x="193364" y="923794"/>
          <a:ext cx="1442504" cy="17412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26B65A-1DB5-43C1-B6D2-7E531ACC2D12}">
      <dsp:nvSpPr>
        <dsp:cNvPr id="0" name=""/>
        <dsp:cNvSpPr/>
      </dsp:nvSpPr>
      <dsp:spPr>
        <a:xfrm>
          <a:off x="523378" y="496"/>
          <a:ext cx="1934765" cy="1160859"/>
        </a:xfrm>
        <a:prstGeom prst="roundRect">
          <a:avLst>
            <a:gd name="adj" fmla="val 10000"/>
          </a:avLst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Receipt of reliable information of grave or systematic violations</a:t>
          </a:r>
          <a:endParaRPr lang="en-GB" sz="1600" kern="1200" dirty="0"/>
        </a:p>
      </dsp:txBody>
      <dsp:txXfrm>
        <a:off x="557378" y="34496"/>
        <a:ext cx="1866765" cy="1092859"/>
      </dsp:txXfrm>
    </dsp:sp>
    <dsp:sp modelId="{D09B0DAB-8656-45D9-AE7C-510DD7A7EC41}">
      <dsp:nvSpPr>
        <dsp:cNvPr id="0" name=""/>
        <dsp:cNvSpPr/>
      </dsp:nvSpPr>
      <dsp:spPr>
        <a:xfrm rot="5400000">
          <a:off x="193364" y="2374868"/>
          <a:ext cx="1442504" cy="17412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708D9D-EC3D-4A9B-BA6B-BC141080EAB8}">
      <dsp:nvSpPr>
        <dsp:cNvPr id="0" name=""/>
        <dsp:cNvSpPr/>
      </dsp:nvSpPr>
      <dsp:spPr>
        <a:xfrm>
          <a:off x="523378" y="1451570"/>
          <a:ext cx="1934765" cy="1160859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Invitation to the State to cooperate</a:t>
          </a:r>
          <a:endParaRPr lang="en-GB" sz="1600" kern="1200" dirty="0"/>
        </a:p>
      </dsp:txBody>
      <dsp:txXfrm>
        <a:off x="557378" y="1485570"/>
        <a:ext cx="1866765" cy="1092859"/>
      </dsp:txXfrm>
    </dsp:sp>
    <dsp:sp modelId="{BBF69B27-C9D0-40B2-8BEA-D54D522963AB}">
      <dsp:nvSpPr>
        <dsp:cNvPr id="0" name=""/>
        <dsp:cNvSpPr/>
      </dsp:nvSpPr>
      <dsp:spPr>
        <a:xfrm>
          <a:off x="918901" y="3100405"/>
          <a:ext cx="2564668" cy="17412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F39F69-9FE2-4737-8824-7FAFC9C01073}">
      <dsp:nvSpPr>
        <dsp:cNvPr id="0" name=""/>
        <dsp:cNvSpPr/>
      </dsp:nvSpPr>
      <dsp:spPr>
        <a:xfrm>
          <a:off x="523378" y="2902644"/>
          <a:ext cx="1934765" cy="1160859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Designation of one or more Committee members to conduct the inquiry</a:t>
          </a:r>
          <a:endParaRPr lang="en-GB" sz="1600" kern="1200" dirty="0"/>
        </a:p>
      </dsp:txBody>
      <dsp:txXfrm>
        <a:off x="557378" y="2936644"/>
        <a:ext cx="1866765" cy="1092859"/>
      </dsp:txXfrm>
    </dsp:sp>
    <dsp:sp modelId="{BA5D8E85-BBAE-4BD6-88EC-8BC049CEF5B2}">
      <dsp:nvSpPr>
        <dsp:cNvPr id="0" name=""/>
        <dsp:cNvSpPr/>
      </dsp:nvSpPr>
      <dsp:spPr>
        <a:xfrm rot="16200000">
          <a:off x="2766602" y="2374868"/>
          <a:ext cx="1442504" cy="17412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244ED1-FEB3-42AA-A9F2-F115C5DC1D3A}">
      <dsp:nvSpPr>
        <dsp:cNvPr id="0" name=""/>
        <dsp:cNvSpPr/>
      </dsp:nvSpPr>
      <dsp:spPr>
        <a:xfrm>
          <a:off x="3096617" y="2902644"/>
          <a:ext cx="1934765" cy="1160859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Country visit if State agrees</a:t>
          </a:r>
          <a:endParaRPr lang="en-GB" sz="1600" kern="1200" dirty="0"/>
        </a:p>
      </dsp:txBody>
      <dsp:txXfrm>
        <a:off x="3130617" y="2936644"/>
        <a:ext cx="1866765" cy="1092859"/>
      </dsp:txXfrm>
    </dsp:sp>
    <dsp:sp modelId="{7D47F809-B816-4644-8052-ACFA9A0B37CC}">
      <dsp:nvSpPr>
        <dsp:cNvPr id="0" name=""/>
        <dsp:cNvSpPr/>
      </dsp:nvSpPr>
      <dsp:spPr>
        <a:xfrm rot="16200000">
          <a:off x="2766602" y="923794"/>
          <a:ext cx="1442504" cy="17412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30AE87-83C7-424D-9BC8-21B458DA46EE}">
      <dsp:nvSpPr>
        <dsp:cNvPr id="0" name=""/>
        <dsp:cNvSpPr/>
      </dsp:nvSpPr>
      <dsp:spPr>
        <a:xfrm>
          <a:off x="3096617" y="1451570"/>
          <a:ext cx="1934765" cy="1160859"/>
        </a:xfrm>
        <a:prstGeom prst="roundRect">
          <a:avLst>
            <a:gd name="adj" fmla="val 10000"/>
          </a:avLst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Findings, comments and recommendations transmitted to State</a:t>
          </a:r>
          <a:endParaRPr lang="en-GB" sz="1600" kern="1200" dirty="0"/>
        </a:p>
      </dsp:txBody>
      <dsp:txXfrm>
        <a:off x="3130617" y="1485570"/>
        <a:ext cx="1866765" cy="1092859"/>
      </dsp:txXfrm>
    </dsp:sp>
    <dsp:sp modelId="{C840CEB7-252F-4045-B832-4EF31A09F041}">
      <dsp:nvSpPr>
        <dsp:cNvPr id="0" name=""/>
        <dsp:cNvSpPr/>
      </dsp:nvSpPr>
      <dsp:spPr>
        <a:xfrm>
          <a:off x="3492139" y="198257"/>
          <a:ext cx="2564668" cy="174128"/>
        </a:xfrm>
        <a:prstGeom prst="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756C55-C0D8-4EFB-8FB9-E9679051C183}">
      <dsp:nvSpPr>
        <dsp:cNvPr id="0" name=""/>
        <dsp:cNvSpPr/>
      </dsp:nvSpPr>
      <dsp:spPr>
        <a:xfrm>
          <a:off x="3096617" y="496"/>
          <a:ext cx="1934765" cy="1160859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Observations from the State to be transmitted within</a:t>
          </a:r>
          <a:br>
            <a:rPr lang="en-GB" sz="1600" kern="1200" dirty="0" smtClean="0"/>
          </a:br>
          <a:r>
            <a:rPr lang="en-GB" sz="1600" kern="1200" dirty="0" smtClean="0"/>
            <a:t>6 months</a:t>
          </a:r>
          <a:endParaRPr lang="en-GB" sz="1600" kern="1200" dirty="0"/>
        </a:p>
      </dsp:txBody>
      <dsp:txXfrm>
        <a:off x="3130617" y="34496"/>
        <a:ext cx="1866765" cy="1092859"/>
      </dsp:txXfrm>
    </dsp:sp>
    <dsp:sp modelId="{0B917CC4-8D25-4D88-88FF-2517EC634347}">
      <dsp:nvSpPr>
        <dsp:cNvPr id="0" name=""/>
        <dsp:cNvSpPr/>
      </dsp:nvSpPr>
      <dsp:spPr>
        <a:xfrm>
          <a:off x="5669855" y="496"/>
          <a:ext cx="1934765" cy="1160859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kern="1200" dirty="0" smtClean="0"/>
            <a:t>Invitation to the State to report in its periodic report</a:t>
          </a:r>
          <a:endParaRPr lang="en-GB" sz="1600" kern="1200" dirty="0"/>
        </a:p>
      </dsp:txBody>
      <dsp:txXfrm>
        <a:off x="5703855" y="34496"/>
        <a:ext cx="1866765" cy="10928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39FA7D06-EEBE-4100-9C88-81F72FB0816F}" type="datetime1">
              <a:rPr lang="fr-FR"/>
              <a:pPr>
                <a:defRPr/>
              </a:pPr>
              <a:t>12/08/2014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-108" charset="0"/>
                <a:ea typeface="ＭＳ Ｐゴシック" pitchFamily="-108" charset="-128"/>
              </a:defRPr>
            </a:lvl1pPr>
          </a:lstStyle>
          <a:p>
            <a:pPr>
              <a:defRPr/>
            </a:pPr>
            <a:fld id="{F679E446-39ED-45DA-822A-FE06171E3040}" type="slidenum">
              <a:rPr lang="fr-FR"/>
              <a:pPr>
                <a:defRPr/>
              </a:pPr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90295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pitchFamily="-108" charset="-128"/>
              </a:defRPr>
            </a:lvl1pPr>
          </a:lstStyle>
          <a:p>
            <a:pPr>
              <a:defRPr/>
            </a:pPr>
            <a:fld id="{3037B757-0884-4D9D-8223-3788225C400D}" type="datetimeFigureOut">
              <a:rPr lang="en-GB"/>
              <a:pPr>
                <a:defRPr/>
              </a:pPr>
              <a:t>12/08/2014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pitchFamily="-108" charset="-128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ＭＳ Ｐゴシック" pitchFamily="-108" charset="-128"/>
              </a:defRPr>
            </a:lvl1pPr>
          </a:lstStyle>
          <a:p>
            <a:pPr>
              <a:defRPr/>
            </a:pPr>
            <a:fld id="{A1AA0469-B06C-43D9-A17C-3B6BF99E9B1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44725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D0930A19-C06A-49B8-93E5-0BDC33A41919}" type="slidenum">
              <a:rPr lang="en-GB" smtClean="0"/>
              <a:pPr eaLnBrk="1" hangingPunct="1"/>
              <a:t>1</a:t>
            </a:fld>
            <a:endParaRPr lang="en-GB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7C5ABD2-9D46-4114-BD91-0D629A117CF1}" type="slidenum">
              <a:rPr lang="en-GB" smtClean="0"/>
              <a:pPr eaLnBrk="1" hangingPunct="1"/>
              <a:t>10</a:t>
            </a:fld>
            <a:endParaRPr lang="en-GB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C038B65-0BF6-4F6D-B4F4-662576A715D6}" type="slidenum">
              <a:rPr lang="en-GB" smtClean="0"/>
              <a:pPr eaLnBrk="1" hangingPunct="1"/>
              <a:t>11</a:t>
            </a:fld>
            <a:endParaRPr lang="en-GB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6B815E2-E6E1-40DE-AF47-C8C873C62684}" type="slidenum">
              <a:rPr lang="en-GB" smtClean="0"/>
              <a:pPr eaLnBrk="1" hangingPunct="1"/>
              <a:t>12</a:t>
            </a:fld>
            <a:endParaRPr lang="en-GB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GB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89C13755-07A8-4279-B10F-4AD1B1CE05E0}" type="slidenum">
              <a:rPr lang="en-GB" smtClean="0"/>
              <a:pPr eaLnBrk="1" hangingPunct="1"/>
              <a:t>2</a:t>
            </a:fld>
            <a:endParaRPr lang="en-GB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b="1" smtClean="0"/>
              <a:t>Slide Three</a:t>
            </a:r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5262DFA5-6BC4-4033-AC2D-FB5C7D4A6CF4}" type="slidenum">
              <a:rPr lang="en-GB" smtClean="0"/>
              <a:pPr eaLnBrk="1" hangingPunct="1"/>
              <a:t>3</a:t>
            </a:fld>
            <a:endParaRPr lang="en-GB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it-IT" b="1" smtClean="0"/>
              <a:t>(SP:</a:t>
            </a:r>
            <a:r>
              <a:rPr lang="it-IT" b="1" baseline="0" smtClean="0"/>
              <a:t> State Parties) </a:t>
            </a:r>
            <a:endParaRPr lang="it-IT" b="1" dirty="0" smtClean="0"/>
          </a:p>
          <a:p>
            <a:pPr eaLnBrk="1" hangingPunct="1">
              <a:spcBef>
                <a:spcPct val="0"/>
              </a:spcBef>
            </a:pPr>
            <a:endParaRPr lang="it-IT" b="1" dirty="0" smtClean="0"/>
          </a:p>
          <a:p>
            <a:pPr eaLnBrk="1" hangingPunct="1">
              <a:spcBef>
                <a:spcPct val="0"/>
              </a:spcBef>
            </a:pPr>
            <a:r>
              <a:rPr lang="it-IT" b="1" dirty="0" smtClean="0"/>
              <a:t>Slide </a:t>
            </a:r>
            <a:r>
              <a:rPr lang="it-IT" b="1" dirty="0" smtClean="0"/>
              <a:t>5</a:t>
            </a:r>
            <a:endParaRPr lang="it-IT" dirty="0" smtClean="0"/>
          </a:p>
          <a:p>
            <a:pPr eaLnBrk="1" hangingPunct="1">
              <a:spcBef>
                <a:spcPct val="0"/>
              </a:spcBef>
            </a:pPr>
            <a:endParaRPr lang="it-IT" dirty="0" smtClean="0"/>
          </a:p>
          <a:p>
            <a:pPr eaLnBrk="1" hangingPunct="1">
              <a:spcBef>
                <a:spcPct val="0"/>
              </a:spcBef>
            </a:pPr>
            <a:r>
              <a:rPr lang="it-IT" dirty="0" smtClean="0"/>
              <a:t>The purpose of this slide is to illustrate the process between submitting a complaint and it being finalized by the Committee.</a:t>
            </a:r>
          </a:p>
          <a:p>
            <a:pPr eaLnBrk="1" hangingPunct="1">
              <a:spcBef>
                <a:spcPct val="0"/>
              </a:spcBef>
            </a:pPr>
            <a:endParaRPr lang="it-IT" dirty="0" smtClean="0"/>
          </a:p>
          <a:p>
            <a:pPr eaLnBrk="1" hangingPunct="1">
              <a:spcBef>
                <a:spcPct val="0"/>
              </a:spcBef>
            </a:pPr>
            <a:r>
              <a:rPr lang="it-IT" dirty="0" smtClean="0"/>
              <a:t>The trainer might wish to illustrate the procedure by identifying the ‘views’ of another Committee under its Optional Protocol – for example, OP CEDAW – and discussing the process with the participants.  By illustrating the process through a real example, the participants might be able to contextualize the process.</a:t>
            </a:r>
            <a:endParaRPr lang="it-IT" b="1" dirty="0" smtClean="0"/>
          </a:p>
        </p:txBody>
      </p:sp>
      <p:sp>
        <p:nvSpPr>
          <p:cNvPr id="41987" name="Slide Number Placeholder 3"/>
          <p:cNvSpPr txBox="1">
            <a:spLocks noGrp="1"/>
          </p:cNvSpPr>
          <p:nvPr/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>
              <a:defRPr/>
            </a:pPr>
            <a:fld id="{79FC934F-B175-4E2F-BA82-E8EC59BF5995}" type="slidenum">
              <a:rPr lang="en-US" sz="1200">
                <a:latin typeface="+mn-lt"/>
                <a:ea typeface="ＭＳ Ｐゴシック" pitchFamily="-108" charset="-128"/>
              </a:rPr>
              <a:pPr algn="r">
                <a:defRPr/>
              </a:pPr>
              <a:t>4</a:t>
            </a:fld>
            <a:endParaRPr lang="en-US" sz="1200">
              <a:latin typeface="+mn-lt"/>
              <a:ea typeface="ＭＳ Ｐゴシック" pitchFamily="-108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b="1" smtClean="0"/>
              <a:t>Slide Three</a:t>
            </a:r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A2B1476D-75A8-41FC-B9F9-7968F218D653}" type="slidenum">
              <a:rPr lang="en-GB" smtClean="0"/>
              <a:pPr eaLnBrk="1" hangingPunct="1"/>
              <a:t>5</a:t>
            </a:fld>
            <a:endParaRPr lang="en-GB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r>
              <a:rPr lang="en-GB" b="1" dirty="0" smtClean="0"/>
              <a:t>Slide Three</a:t>
            </a:r>
          </a:p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D6853B5F-BAAC-4801-B276-CFCC2B375BFC}" type="slidenum">
              <a:rPr lang="en-GB" smtClean="0"/>
              <a:pPr eaLnBrk="1" hangingPunct="1"/>
              <a:t>6</a:t>
            </a:fld>
            <a:endParaRPr lang="en-GB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9EF0975E-58F6-41A9-80C4-E68B3FC3A1D6}" type="slidenum">
              <a:rPr lang="en-GB" smtClean="0"/>
              <a:pPr eaLnBrk="1" hangingPunct="1"/>
              <a:t>7</a:t>
            </a:fld>
            <a:endParaRPr lang="en-GB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smtClean="0"/>
          </a:p>
          <a:p>
            <a:pPr eaLnBrk="1" hangingPunct="1">
              <a:spcBef>
                <a:spcPct val="0"/>
              </a:spcBef>
            </a:pPr>
            <a:endParaRPr lang="en-GB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E958F2F1-C64A-45AB-B5EF-78C06299831B}" type="slidenum">
              <a:rPr lang="en-GB" smtClean="0"/>
              <a:pPr eaLnBrk="1" hangingPunct="1"/>
              <a:t>8</a:t>
            </a:fld>
            <a:endParaRPr lang="en-GB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spcBef>
                <a:spcPct val="0"/>
              </a:spcBef>
            </a:pPr>
            <a:endParaRPr lang="en-GB" dirty="0" smtClean="0"/>
          </a:p>
          <a:p>
            <a:pPr eaLnBrk="1" hangingPunct="1">
              <a:spcBef>
                <a:spcPct val="0"/>
              </a:spcBef>
            </a:pPr>
            <a:endParaRPr lang="en-GB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D542930A-D706-435D-92B3-1B712A52BE61}" type="slidenum">
              <a:rPr lang="en-GB" smtClean="0"/>
              <a:pPr eaLnBrk="1" hangingPunct="1"/>
              <a:t>9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8592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5CD65-CF66-4595-9BC1-A8633A569B1B}" type="datetime1">
              <a:rPr lang="fr-FR"/>
              <a:pPr>
                <a:defRPr/>
              </a:pPr>
              <a:t>12/08/2014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4288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A134-B968-415D-8AFA-C3CA57C21388}" type="datetime1">
              <a:rPr lang="fr-FR"/>
              <a:pPr>
                <a:defRPr/>
              </a:pPr>
              <a:t>12/08/2014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9576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76C54-B853-450F-802D-EE7E96456FA7}" type="datetime1">
              <a:rPr lang="fr-FR"/>
              <a:pPr>
                <a:defRPr/>
              </a:pPr>
              <a:t>12/08/2014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9359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B786E4-7289-4670-86AB-C081273928C2}" type="datetime1">
              <a:rPr lang="fr-FR"/>
              <a:pPr>
                <a:defRPr/>
              </a:pPr>
              <a:t>12/08/2014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6671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B7E7F2-822F-4144-AA74-5BEF6AE012EF}" type="datetime1">
              <a:rPr lang="fr-FR"/>
              <a:pPr>
                <a:defRPr/>
              </a:pPr>
              <a:t>12/08/2014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450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683326-6110-4745-90FF-816B0135D3A8}" type="datetime1">
              <a:rPr lang="fr-FR"/>
              <a:pPr>
                <a:defRPr/>
              </a:pPr>
              <a:t>12/08/2014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0506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683D81-D430-4BF6-9058-248BE4F54AA5}" type="datetime1">
              <a:rPr lang="fr-FR"/>
              <a:pPr>
                <a:defRPr/>
              </a:pPr>
              <a:t>12/08/2014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3106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ea typeface="ＭＳ Ｐゴシック" pitchFamily="-108" charset="-128"/>
                <a:cs typeface="Arial" charset="0"/>
              </a:defRPr>
            </a:lvl1pPr>
          </a:lstStyle>
          <a:p>
            <a:pPr>
              <a:defRPr/>
            </a:pPr>
            <a:fld id="{7D2817B7-2182-4EC4-BD66-C59DA14A971B}" type="datetime1">
              <a:rPr lang="fr-FR"/>
              <a:pPr>
                <a:defRPr/>
              </a:pPr>
              <a:t>12/08/2014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endParaRPr lang="fr-FR"/>
          </a:p>
        </p:txBody>
      </p:sp>
      <p:cxnSp>
        <p:nvCxnSpPr>
          <p:cNvPr id="12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63" r:id="rId1"/>
    <p:sldLayoutId id="2147483958" r:id="rId2"/>
    <p:sldLayoutId id="2147483959" r:id="rId3"/>
    <p:sldLayoutId id="2147483960" r:id="rId4"/>
    <p:sldLayoutId id="2147483961" r:id="rId5"/>
    <p:sldLayoutId id="2147483962" r:id="rId6"/>
    <p:sldLayoutId id="2147483964" r:id="rId7"/>
    <p:sldLayoutId id="2147483965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hchr.org/EN/HRBodies/CRPD/Pages/CRPDIndex.aspx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ous-titre 9"/>
          <p:cNvSpPr>
            <a:spLocks noGrp="1"/>
          </p:cNvSpPr>
          <p:nvPr>
            <p:ph type="subTitle" idx="1"/>
          </p:nvPr>
        </p:nvSpPr>
        <p:spPr>
          <a:xfrm>
            <a:off x="723900" y="4248150"/>
            <a:ext cx="6589713" cy="979488"/>
          </a:xfrm>
        </p:spPr>
        <p:txBody>
          <a:bodyPr/>
          <a:lstStyle/>
          <a:p>
            <a:r>
              <a:rPr lang="en-US" sz="3200" smtClean="0">
                <a:solidFill>
                  <a:schemeClr val="bg1"/>
                </a:solidFill>
                <a:latin typeface="Arial" charset="0"/>
                <a:ea typeface="ＭＳ Ｐゴシック" pitchFamily="34" charset="-128"/>
                <a:cs typeface="Arial" charset="0"/>
              </a:rPr>
              <a:t>Module 8</a:t>
            </a:r>
          </a:p>
        </p:txBody>
      </p:sp>
      <p:sp>
        <p:nvSpPr>
          <p:cNvPr id="5123" name="Titre 10"/>
          <p:cNvSpPr>
            <a:spLocks noGrp="1"/>
          </p:cNvSpPr>
          <p:nvPr>
            <p:ph type="ctrTitle"/>
          </p:nvPr>
        </p:nvSpPr>
        <p:spPr>
          <a:xfrm>
            <a:off x="723900" y="1930400"/>
            <a:ext cx="7348538" cy="1149350"/>
          </a:xfrm>
        </p:spPr>
        <p:txBody>
          <a:bodyPr/>
          <a:lstStyle/>
          <a:p>
            <a:r>
              <a:rPr lang="en-US" sz="3400" smtClean="0">
                <a:latin typeface="Arial" charset="0"/>
                <a:ea typeface="ＭＳ Ｐゴシック" pitchFamily="34" charset="-128"/>
                <a:cs typeface="Arial" charset="0"/>
              </a:rPr>
              <a:t>The Optional Protocol</a:t>
            </a:r>
            <a:br>
              <a:rPr lang="en-US" sz="3400" smtClean="0">
                <a:latin typeface="Arial" charset="0"/>
                <a:ea typeface="ＭＳ Ｐゴシック" pitchFamily="34" charset="-128"/>
                <a:cs typeface="Arial" charset="0"/>
              </a:rPr>
            </a:br>
            <a:endParaRPr lang="en-GB" sz="340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re 1"/>
          <p:cNvSpPr>
            <a:spLocks noGrp="1"/>
          </p:cNvSpPr>
          <p:nvPr>
            <p:ph type="title"/>
          </p:nvPr>
        </p:nvSpPr>
        <p:spPr>
          <a:xfrm>
            <a:off x="741363" y="274638"/>
            <a:ext cx="8015287" cy="1090612"/>
          </a:xfrm>
        </p:spPr>
        <p:txBody>
          <a:bodyPr/>
          <a:lstStyle/>
          <a:p>
            <a:pPr algn="ctr" eaLnBrk="1" hangingPunct="1"/>
            <a:r>
              <a:rPr lang="en-US" sz="3200" smtClean="0">
                <a:latin typeface="Arial" charset="0"/>
                <a:ea typeface="ＭＳ Ｐゴシック" pitchFamily="34" charset="-128"/>
                <a:cs typeface="Arial" charset="0"/>
              </a:rPr>
              <a:t>Benefits of the Optional Protocol</a:t>
            </a:r>
            <a:r>
              <a:rPr lang="en-US" sz="3600" smtClean="0">
                <a:latin typeface="Arial" charset="0"/>
                <a:ea typeface="ＭＳ Ｐゴシック" pitchFamily="34" charset="-128"/>
                <a:cs typeface="Arial" charset="0"/>
              </a:rPr>
              <a:t/>
            </a:r>
            <a:br>
              <a:rPr lang="en-US" sz="3600" smtClean="0">
                <a:latin typeface="Arial" charset="0"/>
                <a:ea typeface="ＭＳ Ｐゴシック" pitchFamily="34" charset="-128"/>
                <a:cs typeface="Arial" charset="0"/>
              </a:rPr>
            </a:br>
            <a:endParaRPr lang="fr-FR" sz="360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3315" name="Content Placeholder 2"/>
          <p:cNvSpPr txBox="1">
            <a:spLocks/>
          </p:cNvSpPr>
          <p:nvPr/>
        </p:nvSpPr>
        <p:spPr bwMode="auto">
          <a:xfrm>
            <a:off x="457200" y="914400"/>
            <a:ext cx="8299450" cy="518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200" dirty="0" smtClean="0">
                <a:cs typeface="Arial" charset="0"/>
              </a:rPr>
              <a:t>Can strengthen national protection mechanisms such as courts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200" dirty="0" smtClean="0">
                <a:cs typeface="Arial" charset="0"/>
              </a:rPr>
              <a:t>Can validate laws and policies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200" dirty="0" smtClean="0">
                <a:cs typeface="Arial" charset="0"/>
              </a:rPr>
              <a:t>Can validate or query national court decisions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200" dirty="0" smtClean="0">
                <a:cs typeface="Arial" charset="0"/>
              </a:rPr>
              <a:t>Helps the Government bring about domestic change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200" dirty="0" smtClean="0">
                <a:cs typeface="Arial" charset="0"/>
              </a:rPr>
              <a:t>Provides an opportunity to States to benefit from the advice of international experts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200" dirty="0" smtClean="0">
                <a:cs typeface="Arial" charset="0"/>
              </a:rPr>
              <a:t>Clarifies how to implement the Convention by reference to specific situations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200" dirty="0" smtClean="0">
                <a:cs typeface="Arial" charset="0"/>
              </a:rPr>
              <a:t>Helps to incorporate the Convention into domestic law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200" dirty="0" smtClean="0">
                <a:cs typeface="Arial" charset="0"/>
              </a:rPr>
              <a:t>Provides a mechanism for strategic litigation by civil society organizations to support key changes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200" dirty="0" smtClean="0">
                <a:cs typeface="Arial" charset="0"/>
              </a:rPr>
              <a:t>Can provide protection to victims</a:t>
            </a:r>
          </a:p>
          <a:p>
            <a:pPr marL="342900" indent="-34290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ü"/>
              <a:defRPr/>
            </a:pPr>
            <a:r>
              <a:rPr lang="en-US" sz="2200" dirty="0" smtClean="0">
                <a:cs typeface="Arial" charset="0"/>
              </a:rPr>
              <a:t>Relatively easy for victims </a:t>
            </a:r>
            <a:r>
              <a:rPr lang="en-US" sz="2200" dirty="0">
                <a:cs typeface="Arial" charset="0"/>
              </a:rPr>
              <a:t>to use </a:t>
            </a:r>
            <a:endParaRPr lang="en-US" sz="2200" dirty="0" smtClean="0">
              <a:cs typeface="Arial" charset="0"/>
            </a:endParaRP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200" dirty="0" smtClean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741363" y="274638"/>
            <a:ext cx="8015287" cy="1090612"/>
          </a:xfrm>
        </p:spPr>
        <p:txBody>
          <a:bodyPr/>
          <a:lstStyle/>
          <a:p>
            <a:pPr algn="ctr" eaLnBrk="1" hangingPunct="1"/>
            <a:endParaRPr lang="en-US" sz="360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5363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9855035"/>
              </p:ext>
            </p:extLst>
          </p:nvPr>
        </p:nvGraphicFramePr>
        <p:xfrm>
          <a:off x="536575" y="274638"/>
          <a:ext cx="8321676" cy="569179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2704643"/>
                <a:gridCol w="2704643"/>
                <a:gridCol w="2912390"/>
              </a:tblGrid>
              <a:tr h="486438">
                <a:tc gridSpan="3"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Roles for stakeholders to support the Optional Protocol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86438"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latin typeface="Arial" pitchFamily="34" charset="0"/>
                          <a:cs typeface="Arial" pitchFamily="34" charset="0"/>
                        </a:rPr>
                        <a:t>States</a:t>
                      </a:r>
                      <a:endParaRPr lang="en-GB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latin typeface="Arial" pitchFamily="34" charset="0"/>
                          <a:cs typeface="Arial" pitchFamily="34" charset="0"/>
                        </a:rPr>
                        <a:t>Civil</a:t>
                      </a:r>
                      <a:r>
                        <a:rPr lang="en-GB" sz="1600" b="1" baseline="0" dirty="0" smtClean="0">
                          <a:latin typeface="Arial" pitchFamily="34" charset="0"/>
                          <a:cs typeface="Arial" pitchFamily="34" charset="0"/>
                        </a:rPr>
                        <a:t> society</a:t>
                      </a:r>
                      <a:endParaRPr lang="en-GB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b="1" dirty="0" smtClean="0">
                          <a:latin typeface="Arial" pitchFamily="34" charset="0"/>
                          <a:cs typeface="Arial" pitchFamily="34" charset="0"/>
                        </a:rPr>
                        <a:t>United Nations country teams</a:t>
                      </a:r>
                      <a:endParaRPr lang="en-GB" sz="1600" b="1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</a:tr>
              <a:tr h="486438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Ratify the Optional Protocol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Promote ratification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Promote ratification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</a:tr>
              <a:tr h="818729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Strengthen implementation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Assist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authors with complaints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Collect and disseminate jurisprudence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</a:tr>
              <a:tr h="914398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Strengthen domestic remedies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Draft communications on behalf of victims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Raise awareness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and train stakeholders such as judges and CSOs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</a:tr>
              <a:tr h="640078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Provide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timely information to the Committee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Provide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reliable information for inquiries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Provide reliable information for inquiries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</a:tr>
              <a:tr h="640078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Follow up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on recommendations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Monitor compliance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Assist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with</a:t>
                      </a:r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 follow-up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</a:tr>
              <a:tr h="640078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Disseminate the Committee’s views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Disseminate the Committee’s views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Disseminate the Committee’s 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views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</a:tr>
              <a:tr h="486438"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Report on follow-up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Report</a:t>
                      </a:r>
                      <a:r>
                        <a:rPr lang="en-GB" sz="1600" baseline="0" dirty="0" smtClean="0">
                          <a:latin typeface="Arial" pitchFamily="34" charset="0"/>
                          <a:cs typeface="Arial" pitchFamily="34" charset="0"/>
                        </a:rPr>
                        <a:t> on follow-up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  <a:tc>
                  <a:txBody>
                    <a:bodyPr/>
                    <a:lstStyle/>
                    <a:p>
                      <a:r>
                        <a:rPr lang="en-GB" sz="1600" dirty="0" smtClean="0">
                          <a:latin typeface="Arial" pitchFamily="34" charset="0"/>
                          <a:cs typeface="Arial" pitchFamily="34" charset="0"/>
                        </a:rPr>
                        <a:t>Report on follow-up</a:t>
                      </a:r>
                      <a:endParaRPr lang="en-GB" sz="16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5" marR="91445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>
          <a:xfrm>
            <a:off x="347663" y="365125"/>
            <a:ext cx="8569325" cy="1143000"/>
          </a:xfrm>
        </p:spPr>
        <p:txBody>
          <a:bodyPr/>
          <a:lstStyle/>
          <a:p>
            <a:pPr algn="ctr" eaLnBrk="1" hangingPunct="1"/>
            <a:r>
              <a:rPr lang="en-US" sz="2800" smtClean="0">
                <a:latin typeface="Arial" charset="0"/>
                <a:ea typeface="ＭＳ Ｐゴシック" pitchFamily="34" charset="-128"/>
                <a:cs typeface="Arial" charset="0"/>
              </a:rPr>
              <a:t>Sources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558800" y="1292225"/>
            <a:ext cx="7477125" cy="3659188"/>
          </a:xfrm>
        </p:spPr>
        <p:txBody>
          <a:bodyPr/>
          <a:lstStyle/>
          <a:p>
            <a:pPr eaLnBrk="1" hangingPunct="1"/>
            <a:r>
              <a:rPr lang="en-US" sz="2000" dirty="0" smtClean="0">
                <a:latin typeface="Arial" charset="0"/>
                <a:ea typeface="ＭＳ Ｐゴシック" pitchFamily="34" charset="-128"/>
                <a:cs typeface="Arial" charset="0"/>
              </a:rPr>
              <a:t>Convention on the Rights of Persons with Disabilities</a:t>
            </a:r>
          </a:p>
          <a:p>
            <a:pPr eaLnBrk="1" hangingPunct="1"/>
            <a:r>
              <a:rPr lang="en-US" sz="2000" dirty="0" smtClean="0">
                <a:latin typeface="Arial" charset="0"/>
                <a:ea typeface="ＭＳ Ｐゴシック" pitchFamily="34" charset="-128"/>
                <a:cs typeface="Arial" charset="0"/>
              </a:rPr>
              <a:t>Committee’s Rules of Procedure (</a:t>
            </a:r>
            <a:r>
              <a:rPr lang="en-US" sz="2000" dirty="0" err="1" smtClean="0">
                <a:latin typeface="Arial" charset="0"/>
                <a:ea typeface="ＭＳ Ｐゴシック" pitchFamily="34" charset="-128"/>
                <a:cs typeface="Arial" charset="0"/>
              </a:rPr>
              <a:t>CRPD</a:t>
            </a:r>
            <a:r>
              <a:rPr lang="en-US" sz="2000" dirty="0" smtClean="0">
                <a:latin typeface="Arial" charset="0"/>
                <a:ea typeface="ＭＳ Ｐゴシック" pitchFamily="34" charset="-128"/>
                <a:cs typeface="Arial" charset="0"/>
              </a:rPr>
              <a:t>/C/4/2)</a:t>
            </a:r>
          </a:p>
          <a:p>
            <a:pPr eaLnBrk="1" hangingPunct="1"/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Fact sheet on the procedure for submitting communications to the Committee on the Rights of Persons with Disabilities under the Optional Protocol to the Convention (</a:t>
            </a:r>
            <a:r>
              <a:rPr lang="en-GB" sz="2000" dirty="0" err="1" smtClean="0">
                <a:latin typeface="Arial" charset="0"/>
                <a:ea typeface="ＭＳ Ｐゴシック" pitchFamily="34" charset="-128"/>
                <a:cs typeface="Arial" charset="0"/>
              </a:rPr>
              <a:t>CRPD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/C/5/2/</a:t>
            </a:r>
            <a:r>
              <a:rPr lang="en-GB" sz="2000" dirty="0" err="1" smtClean="0">
                <a:latin typeface="Arial" charset="0"/>
                <a:ea typeface="ＭＳ Ｐゴシック" pitchFamily="34" charset="-128"/>
                <a:cs typeface="Arial" charset="0"/>
              </a:rPr>
              <a:t>Rev.1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)</a:t>
            </a:r>
            <a:r>
              <a:rPr lang="en-GB" sz="2000" dirty="0" smtClean="0"/>
              <a:t> </a:t>
            </a:r>
          </a:p>
          <a:p>
            <a:pPr eaLnBrk="1" hangingPunct="1"/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Revised guidelines for submission of communications to the Committee on the Rights of Persons with Disabilities under the Optional Protocol to the Convention (</a:t>
            </a:r>
            <a:r>
              <a:rPr lang="en-GB" sz="2000" dirty="0" err="1" smtClean="0">
                <a:latin typeface="Arial" charset="0"/>
                <a:ea typeface="ＭＳ Ｐゴシック" pitchFamily="34" charset="-128"/>
                <a:cs typeface="Arial" charset="0"/>
              </a:rPr>
              <a:t>CRPD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/C/5/3/</a:t>
            </a:r>
            <a:r>
              <a:rPr lang="en-GB" sz="2000" dirty="0" err="1" smtClean="0">
                <a:latin typeface="Arial" charset="0"/>
                <a:ea typeface="ＭＳ Ｐゴシック" pitchFamily="34" charset="-128"/>
                <a:cs typeface="Arial" charset="0"/>
              </a:rPr>
              <a:t>Rev.1</a:t>
            </a:r>
            <a:r>
              <a:rPr lang="en-GB" sz="2000" smtClean="0">
                <a:latin typeface="Arial" charset="0"/>
                <a:ea typeface="ＭＳ Ｐゴシック" pitchFamily="34" charset="-128"/>
                <a:cs typeface="Arial" charset="0"/>
              </a:rPr>
              <a:t>) </a:t>
            </a:r>
          </a:p>
          <a:p>
            <a:pPr eaLnBrk="1" hangingPunct="1"/>
            <a:r>
              <a:rPr lang="en-GB" sz="2000" smtClean="0">
                <a:latin typeface="Arial" charset="0"/>
                <a:ea typeface="ＭＳ Ｐゴシック" pitchFamily="34" charset="-128"/>
                <a:cs typeface="Arial" charset="0"/>
                <a:hlinkClick r:id="rId3"/>
              </a:rPr>
              <a:t>www.ohchr.org/EN/HRBodies/CRPD/Pages/CRPDIndex.aspx</a:t>
            </a:r>
            <a:r>
              <a:rPr lang="en-GB" sz="2000" smtClean="0">
                <a:latin typeface="Arial" charset="0"/>
                <a:ea typeface="ＭＳ Ｐゴシック" pitchFamily="34" charset="-128"/>
                <a:cs typeface="Arial" charset="0"/>
              </a:rPr>
              <a:t> </a:t>
            </a:r>
            <a:r>
              <a:rPr lang="en-GB" sz="2000" dirty="0" smtClean="0">
                <a:latin typeface="Arial" charset="0"/>
                <a:ea typeface="ＭＳ Ｐゴシック" pitchFamily="34" charset="-128"/>
                <a:cs typeface="Arial" charset="0"/>
              </a:rPr>
              <a:t>(accessed 10 August 2012)</a:t>
            </a:r>
          </a:p>
          <a:p>
            <a:pPr eaLnBrk="1" hangingPunct="1"/>
            <a:r>
              <a:rPr lang="en-US" sz="2000" dirty="0" smtClean="0">
                <a:latin typeface="Arial" charset="0"/>
                <a:ea typeface="ＭＳ Ｐゴシック" pitchFamily="34" charset="-128"/>
                <a:cs typeface="Arial" charset="0"/>
              </a:rPr>
              <a:t>Elements for an optional protocol to the International Covenant on Economic, Social and Cultural Rights (E/</a:t>
            </a:r>
            <a:r>
              <a:rPr lang="en-US" sz="2000" dirty="0" err="1" smtClean="0">
                <a:latin typeface="Arial" charset="0"/>
                <a:ea typeface="ＭＳ Ｐゴシック" pitchFamily="34" charset="-128"/>
                <a:cs typeface="Arial" charset="0"/>
              </a:rPr>
              <a:t>CN.4</a:t>
            </a:r>
            <a:r>
              <a:rPr lang="en-US" sz="2000" dirty="0" smtClean="0">
                <a:latin typeface="Arial" charset="0"/>
                <a:ea typeface="ＭＳ Ｐゴシック" pitchFamily="34" charset="-128"/>
                <a:cs typeface="Arial" charset="0"/>
              </a:rPr>
              <a:t>/2006/</a:t>
            </a:r>
            <a:r>
              <a:rPr lang="en-US" sz="2000" dirty="0" err="1" smtClean="0">
                <a:latin typeface="Arial" charset="0"/>
                <a:ea typeface="ＭＳ Ｐゴシック" pitchFamily="34" charset="-128"/>
                <a:cs typeface="Arial" charset="0"/>
              </a:rPr>
              <a:t>WG.23</a:t>
            </a:r>
            <a:r>
              <a:rPr lang="en-US" sz="2000" dirty="0" smtClean="0">
                <a:latin typeface="Arial" charset="0"/>
                <a:ea typeface="ＭＳ Ｐゴシック" pitchFamily="34" charset="-128"/>
                <a:cs typeface="Arial" charset="0"/>
              </a:rPr>
              <a:t>/2) </a:t>
            </a:r>
            <a:endParaRPr lang="en-GB" sz="2000" dirty="0" smtClean="0"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eaLnBrk="1" hangingPunct="1"/>
            <a:endParaRPr lang="en-GB" sz="22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/>
            <a:endParaRPr lang="en-US" sz="22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>
              <a:buFont typeface="Arial" charset="0"/>
              <a:buNone/>
            </a:pPr>
            <a:endParaRPr lang="en-US" sz="2800" dirty="0" smtClean="0">
              <a:latin typeface="Arial" charset="0"/>
              <a:ea typeface="ＭＳ Ｐゴシック" pitchFamily="34" charset="-128"/>
              <a:cs typeface="Arial" charset="0"/>
            </a:endParaRPr>
          </a:p>
          <a:p>
            <a:pPr eaLnBrk="1" hangingPunct="1"/>
            <a:endParaRPr lang="en-US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/>
          <p:nvPr/>
        </p:nvCxnSpPr>
        <p:spPr>
          <a:xfrm>
            <a:off x="301625" y="6308725"/>
            <a:ext cx="2698750" cy="1588"/>
          </a:xfrm>
          <a:prstGeom prst="line">
            <a:avLst/>
          </a:prstGeom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47" name="TextBox 11"/>
          <p:cNvSpPr txBox="1">
            <a:spLocks noChangeArrowheads="1"/>
          </p:cNvSpPr>
          <p:nvPr/>
        </p:nvSpPr>
        <p:spPr bwMode="auto">
          <a:xfrm>
            <a:off x="838200" y="1101725"/>
            <a:ext cx="3276600" cy="4899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200" dirty="0">
                <a:cs typeface="Arial" charset="0"/>
              </a:rPr>
              <a:t>Understand the </a:t>
            </a:r>
            <a:r>
              <a:rPr lang="en-GB" sz="2200" dirty="0"/>
              <a:t>main features of the communications and inquires procedures in the </a:t>
            </a:r>
            <a:r>
              <a:rPr lang="en-GB" sz="2200" dirty="0" smtClean="0"/>
              <a:t>Optional Protocol</a:t>
            </a:r>
            <a:endParaRPr lang="en-GB" sz="2200" dirty="0"/>
          </a:p>
          <a:p>
            <a:pPr eaLnBrk="1" hangingPunct="1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200" dirty="0">
                <a:cs typeface="Arial" charset="0"/>
              </a:rPr>
              <a:t>Identify the </a:t>
            </a:r>
            <a:r>
              <a:rPr lang="en-GB" sz="2200" dirty="0"/>
              <a:t>main roles of States, </a:t>
            </a:r>
            <a:r>
              <a:rPr lang="en-GB" sz="2200" dirty="0" smtClean="0"/>
              <a:t>OPDs</a:t>
            </a:r>
            <a:r>
              <a:rPr lang="en-GB" sz="2200" dirty="0"/>
              <a:t>, and </a:t>
            </a:r>
            <a:r>
              <a:rPr lang="en-GB" sz="2200" dirty="0" smtClean="0"/>
              <a:t>United Nations country teams in </a:t>
            </a:r>
            <a:r>
              <a:rPr lang="en-GB" sz="2200" dirty="0"/>
              <a:t>promoting </a:t>
            </a:r>
            <a:r>
              <a:rPr lang="en-GB" sz="2200" dirty="0" smtClean="0"/>
              <a:t>its ratification and </a:t>
            </a:r>
            <a:r>
              <a:rPr lang="en-GB" sz="2200" dirty="0"/>
              <a:t>ensuring appropriate </a:t>
            </a:r>
            <a:r>
              <a:rPr lang="en-GB" sz="2200" dirty="0" smtClean="0"/>
              <a:t>follow-up </a:t>
            </a:r>
            <a:endParaRPr lang="en-US" sz="2200" dirty="0">
              <a:cs typeface="Arial" charset="0"/>
            </a:endParaRPr>
          </a:p>
        </p:txBody>
      </p:sp>
      <p:sp>
        <p:nvSpPr>
          <p:cNvPr id="6148" name="Rectangle 10"/>
          <p:cNvSpPr>
            <a:spLocks noChangeArrowheads="1"/>
          </p:cNvSpPr>
          <p:nvPr/>
        </p:nvSpPr>
        <p:spPr bwMode="auto">
          <a:xfrm>
            <a:off x="4370388" y="1112838"/>
            <a:ext cx="4535487" cy="5336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000" dirty="0">
                <a:cs typeface="Arial" charset="0"/>
              </a:rPr>
              <a:t>What is the communications procedure?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000" dirty="0">
                <a:cs typeface="Arial" charset="0"/>
              </a:rPr>
              <a:t>The process from submitting a communication to its resolution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000" dirty="0">
                <a:cs typeface="Arial" charset="0"/>
              </a:rPr>
              <a:t>Admissibility criteria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000" dirty="0">
                <a:cs typeface="Arial" charset="0"/>
              </a:rPr>
              <a:t>Checklist for submitting a communication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000" dirty="0">
                <a:cs typeface="Arial" charset="0"/>
              </a:rPr>
              <a:t>Interim measures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000" dirty="0">
                <a:cs typeface="Arial" charset="0"/>
              </a:rPr>
              <a:t>Views and follow-up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000" dirty="0">
                <a:cs typeface="Arial" charset="0"/>
              </a:rPr>
              <a:t>What is the inquiry procedure</a:t>
            </a: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000" dirty="0">
                <a:cs typeface="Arial" charset="0"/>
              </a:rPr>
              <a:t>Benefits of the </a:t>
            </a:r>
            <a:r>
              <a:rPr lang="en-US" sz="2000" dirty="0" smtClean="0">
                <a:cs typeface="Arial" charset="0"/>
              </a:rPr>
              <a:t>Optional Protocol</a:t>
            </a:r>
            <a:endParaRPr lang="en-US" sz="2000" dirty="0"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r>
              <a:rPr lang="en-US" sz="2000" dirty="0">
                <a:cs typeface="Arial" charset="0"/>
              </a:rPr>
              <a:t>Roles of States, civil society organizations and the </a:t>
            </a:r>
            <a:r>
              <a:rPr lang="en-US" sz="2000" dirty="0" smtClean="0">
                <a:cs typeface="Arial" charset="0"/>
              </a:rPr>
              <a:t>United Nations</a:t>
            </a:r>
            <a:endParaRPr lang="en-US" sz="2000" dirty="0">
              <a:cs typeface="Arial" charset="0"/>
            </a:endParaRPr>
          </a:p>
          <a:p>
            <a:pPr marL="342900" indent="-342900">
              <a:spcBef>
                <a:spcPct val="20000"/>
              </a:spcBef>
              <a:buClr>
                <a:schemeClr val="tx2"/>
              </a:buClr>
              <a:buFont typeface="Wingdings" pitchFamily="2" charset="2"/>
              <a:buChar char="§"/>
            </a:pPr>
            <a:endParaRPr lang="en-US" sz="2400" dirty="0">
              <a:cs typeface="Arial" charset="0"/>
            </a:endParaRPr>
          </a:p>
        </p:txBody>
      </p:sp>
      <p:sp>
        <p:nvSpPr>
          <p:cNvPr id="6149" name="TextBox 17"/>
          <p:cNvSpPr txBox="1">
            <a:spLocks noChangeArrowheads="1"/>
          </p:cNvSpPr>
          <p:nvPr/>
        </p:nvSpPr>
        <p:spPr bwMode="auto">
          <a:xfrm>
            <a:off x="1066800" y="366713"/>
            <a:ext cx="1874231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600" b="1" smtClean="0">
                <a:solidFill>
                  <a:schemeClr val="tx2"/>
                </a:solidFill>
                <a:cs typeface="Arial" charset="0"/>
              </a:rPr>
              <a:t>Objectives</a:t>
            </a:r>
            <a:endParaRPr lang="en-US" sz="2600" b="1">
              <a:solidFill>
                <a:schemeClr val="tx2"/>
              </a:solidFill>
              <a:cs typeface="Arial" charset="0"/>
            </a:endParaRPr>
          </a:p>
        </p:txBody>
      </p:sp>
      <p:sp>
        <p:nvSpPr>
          <p:cNvPr id="6150" name="TextBox 18"/>
          <p:cNvSpPr txBox="1">
            <a:spLocks noChangeArrowheads="1"/>
          </p:cNvSpPr>
          <p:nvPr/>
        </p:nvSpPr>
        <p:spPr bwMode="auto">
          <a:xfrm>
            <a:off x="4699000" y="366713"/>
            <a:ext cx="2111375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en-US" sz="2600" b="1">
                <a:solidFill>
                  <a:schemeClr val="tx2"/>
                </a:solidFill>
                <a:cs typeface="Arial" charset="0"/>
              </a:rPr>
              <a:t>Module flow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re 1"/>
          <p:cNvSpPr>
            <a:spLocks noGrp="1"/>
          </p:cNvSpPr>
          <p:nvPr>
            <p:ph type="title"/>
          </p:nvPr>
        </p:nvSpPr>
        <p:spPr>
          <a:xfrm>
            <a:off x="317500" y="274638"/>
            <a:ext cx="8439150" cy="1090612"/>
          </a:xfrm>
        </p:spPr>
        <p:txBody>
          <a:bodyPr/>
          <a:lstStyle/>
          <a:p>
            <a:pPr algn="ctr" eaLnBrk="1" hangingPunct="1"/>
            <a:r>
              <a:rPr lang="fr-FR" sz="3600" dirty="0" smtClean="0">
                <a:latin typeface="Arial" charset="0"/>
                <a:ea typeface="ＭＳ Ｐゴシック" pitchFamily="34" charset="-128"/>
                <a:cs typeface="Arial" charset="0"/>
              </a:rPr>
              <a:t>The communications </a:t>
            </a:r>
            <a:r>
              <a:rPr lang="fr-FR" sz="3600" dirty="0" err="1" smtClean="0">
                <a:latin typeface="Arial" charset="0"/>
                <a:ea typeface="ＭＳ Ｐゴシック" pitchFamily="34" charset="-128"/>
                <a:cs typeface="Arial" charset="0"/>
              </a:rPr>
              <a:t>procedure</a:t>
            </a:r>
            <a:endParaRPr lang="fr-FR" sz="3600" dirty="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7171" name="Content Placeholder 2"/>
          <p:cNvSpPr txBox="1">
            <a:spLocks/>
          </p:cNvSpPr>
          <p:nvPr/>
        </p:nvSpPr>
        <p:spPr bwMode="auto">
          <a:xfrm>
            <a:off x="1155700" y="1365250"/>
            <a:ext cx="7056438" cy="4697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400">
              <a:cs typeface="Arial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095944447"/>
              </p:ext>
            </p:extLst>
          </p:nvPr>
        </p:nvGraphicFramePr>
        <p:xfrm>
          <a:off x="856343" y="1396999"/>
          <a:ext cx="7532914" cy="45248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59" name="Picture 23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b="-6349"/>
          <a:stretch>
            <a:fillRect/>
          </a:stretch>
        </p:blipFill>
        <p:spPr bwMode="auto">
          <a:xfrm>
            <a:off x="228600" y="1152799"/>
            <a:ext cx="8714663" cy="5102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265113" y="346075"/>
            <a:ext cx="8678862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fr-FR" sz="3600" b="1">
                <a:solidFill>
                  <a:schemeClr val="tx2"/>
                </a:solidFill>
                <a:cs typeface="Arial" charset="0"/>
              </a:rPr>
              <a:t>From complaint to resolution</a:t>
            </a:r>
            <a:endParaRPr lang="en-GB" sz="3600" b="1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re 1"/>
          <p:cNvSpPr>
            <a:spLocks noGrp="1"/>
          </p:cNvSpPr>
          <p:nvPr>
            <p:ph type="title"/>
          </p:nvPr>
        </p:nvSpPr>
        <p:spPr>
          <a:xfrm>
            <a:off x="325438" y="274638"/>
            <a:ext cx="8439150" cy="1090612"/>
          </a:xfrm>
        </p:spPr>
        <p:txBody>
          <a:bodyPr/>
          <a:lstStyle/>
          <a:p>
            <a:pPr algn="ctr" eaLnBrk="1" hangingPunct="1"/>
            <a:endParaRPr lang="en-US" sz="360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9219" name="Content Placeholder 2"/>
          <p:cNvSpPr txBox="1">
            <a:spLocks/>
          </p:cNvSpPr>
          <p:nvPr/>
        </p:nvSpPr>
        <p:spPr bwMode="auto">
          <a:xfrm>
            <a:off x="1016000" y="1073150"/>
            <a:ext cx="7056438" cy="498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400">
              <a:cs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184586"/>
              </p:ext>
            </p:extLst>
          </p:nvPr>
        </p:nvGraphicFramePr>
        <p:xfrm>
          <a:off x="325438" y="234950"/>
          <a:ext cx="8586787" cy="582771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8586787"/>
              </a:tblGrid>
              <a:tr h="606003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Arial" pitchFamily="34" charset="0"/>
                          <a:cs typeface="Arial" pitchFamily="34" charset="0"/>
                        </a:rPr>
                        <a:t>CHECK</a:t>
                      </a:r>
                      <a:r>
                        <a:rPr lang="en-GB" sz="2800" baseline="0" dirty="0" smtClean="0">
                          <a:latin typeface="Arial" pitchFamily="34" charset="0"/>
                          <a:cs typeface="Arial" pitchFamily="34" charset="0"/>
                        </a:rPr>
                        <a:t>LIST FOR SUBMISSION</a:t>
                      </a:r>
                      <a:endParaRPr lang="en-GB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</a:tr>
              <a:tr h="427767">
                <a:tc>
                  <a:txBody>
                    <a:bodyPr/>
                    <a:lstStyle/>
                    <a:p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Submission</a:t>
                      </a:r>
                      <a:r>
                        <a:rPr lang="en-GB" sz="1800" baseline="0" dirty="0" smtClean="0">
                          <a:latin typeface="Arial" pitchFamily="34" charset="0"/>
                          <a:cs typeface="Arial" pitchFamily="34" charset="0"/>
                        </a:rPr>
                        <a:t> in writing (or legible alternative format)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</a:tr>
              <a:tr h="427767">
                <a:tc>
                  <a:txBody>
                    <a:bodyPr/>
                    <a:lstStyle/>
                    <a:p>
                      <a:r>
                        <a:rPr lang="en-GB" sz="1800" baseline="0" dirty="0" smtClean="0">
                          <a:latin typeface="Arial" pitchFamily="34" charset="0"/>
                          <a:cs typeface="Arial" pitchFamily="34" charset="0"/>
                        </a:rPr>
                        <a:t>Identification of the author and victim (name, contact details, etc.)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</a:tr>
              <a:tr h="55836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Identification of the State party</a:t>
                      </a:r>
                      <a:r>
                        <a:rPr lang="en-GB" sz="1800" baseline="0" dirty="0" smtClean="0">
                          <a:latin typeface="Arial" pitchFamily="34" charset="0"/>
                          <a:cs typeface="Arial" pitchFamily="34" charset="0"/>
                        </a:rPr>
                        <a:t> concerned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</a:tr>
              <a:tr h="55836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aseline="0" dirty="0" smtClean="0">
                          <a:latin typeface="Arial" pitchFamily="34" charset="0"/>
                          <a:cs typeface="Arial" pitchFamily="34" charset="0"/>
                        </a:rPr>
                        <a:t>Clarification of the subject matter of the communication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</a:tr>
              <a:tr h="55836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baseline="0" dirty="0" smtClean="0">
                          <a:latin typeface="Arial" pitchFamily="34" charset="0"/>
                          <a:cs typeface="Arial" pitchFamily="34" charset="0"/>
                        </a:rPr>
                        <a:t>Clarification of the nature of the alleged violation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</a:tr>
              <a:tr h="55836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Identification of steps taken to exhaust</a:t>
                      </a:r>
                      <a:r>
                        <a:rPr lang="en-GB" sz="1800" baseline="0" dirty="0" smtClean="0">
                          <a:latin typeface="Arial" pitchFamily="34" charset="0"/>
                          <a:cs typeface="Arial" pitchFamily="34" charset="0"/>
                        </a:rPr>
                        <a:t> domestic remedies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</a:tr>
              <a:tr h="48241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Clarification of other international procedures</a:t>
                      </a:r>
                      <a:r>
                        <a:rPr lang="en-GB" sz="1800" baseline="0" dirty="0" smtClean="0">
                          <a:latin typeface="Arial" pitchFamily="34" charset="0"/>
                          <a:cs typeface="Arial" pitchFamily="34" charset="0"/>
                        </a:rPr>
                        <a:t> examining the complaint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</a:tr>
              <a:tr h="45085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Identification</a:t>
                      </a:r>
                      <a:r>
                        <a:rPr lang="en-GB" sz="1800" baseline="0" dirty="0" smtClean="0">
                          <a:latin typeface="Arial" pitchFamily="34" charset="0"/>
                          <a:cs typeface="Arial" pitchFamily="34" charset="0"/>
                        </a:rPr>
                        <a:t> of specific requests or remedies sought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</a:tr>
              <a:tr h="45085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Date, place and signature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</a:tr>
              <a:tr h="74859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List</a:t>
                      </a:r>
                      <a:r>
                        <a:rPr lang="en-GB" sz="1800" baseline="0" dirty="0" smtClean="0">
                          <a:latin typeface="Arial" pitchFamily="34" charset="0"/>
                          <a:cs typeface="Arial" pitchFamily="34" charset="0"/>
                        </a:rPr>
                        <a:t> of documents attached (previous decisions, summaries of documents such as national laws in a working language of the Committee)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6" marR="91436" marT="45721" marB="45721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re 1"/>
          <p:cNvSpPr>
            <a:spLocks noGrp="1"/>
          </p:cNvSpPr>
          <p:nvPr>
            <p:ph type="title"/>
          </p:nvPr>
        </p:nvSpPr>
        <p:spPr>
          <a:xfrm>
            <a:off x="317500" y="274638"/>
            <a:ext cx="8439150" cy="1090612"/>
          </a:xfrm>
        </p:spPr>
        <p:txBody>
          <a:bodyPr/>
          <a:lstStyle/>
          <a:p>
            <a:pPr algn="ctr" eaLnBrk="1" hangingPunct="1"/>
            <a:endParaRPr lang="en-US" sz="3600" smtClean="0">
              <a:latin typeface="Arial" charset="0"/>
              <a:ea typeface="ＭＳ Ｐゴシック" pitchFamily="34" charset="-128"/>
              <a:cs typeface="Arial" charset="0"/>
            </a:endParaRPr>
          </a:p>
        </p:txBody>
      </p:sp>
      <p:sp>
        <p:nvSpPr>
          <p:cNvPr id="10243" name="Content Placeholder 2"/>
          <p:cNvSpPr txBox="1">
            <a:spLocks/>
          </p:cNvSpPr>
          <p:nvPr/>
        </p:nvSpPr>
        <p:spPr bwMode="auto">
          <a:xfrm>
            <a:off x="1016000" y="1073150"/>
            <a:ext cx="7056438" cy="4989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400">
              <a:cs typeface="Arial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2143050"/>
              </p:ext>
            </p:extLst>
          </p:nvPr>
        </p:nvGraphicFramePr>
        <p:xfrm>
          <a:off x="317500" y="209550"/>
          <a:ext cx="8588375" cy="6615113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660092"/>
                <a:gridCol w="1013839"/>
                <a:gridCol w="914444"/>
              </a:tblGrid>
              <a:tr h="580408">
                <a:tc>
                  <a:txBody>
                    <a:bodyPr/>
                    <a:lstStyle/>
                    <a:p>
                      <a:r>
                        <a:rPr lang="en-GB" sz="2800" dirty="0" smtClean="0">
                          <a:latin typeface="Arial" pitchFamily="34" charset="0"/>
                          <a:cs typeface="Arial" pitchFamily="34" charset="0"/>
                        </a:rPr>
                        <a:t>ADMISSIBILITY</a:t>
                      </a:r>
                      <a:r>
                        <a:rPr lang="en-GB" sz="28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GB" sz="2800" dirty="0" smtClean="0">
                          <a:latin typeface="Arial" pitchFamily="34" charset="0"/>
                          <a:cs typeface="Arial" pitchFamily="34" charset="0"/>
                        </a:rPr>
                        <a:t>CRITERIA</a:t>
                      </a:r>
                      <a:endParaRPr lang="en-GB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endParaRPr lang="en-GB" sz="1800"/>
                    </a:p>
                  </a:txBody>
                  <a:tcPr marL="91444" marR="91444" marT="45724" marB="45724"/>
                </a:tc>
              </a:tr>
              <a:tr h="64013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Is the communication from or on behalf of individuals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or groups of individuals ?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en-GB" sz="180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</a:tr>
              <a:tr h="64013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Does this individual or group claims to be a victim of a violation of the Convention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</a:tr>
              <a:tr h="70394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Is the claimant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subject to the State’s jurisdiction?</a:t>
                      </a:r>
                      <a:endParaRPr lang="en-US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</a:tr>
              <a:tr h="508404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Has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the 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State ratified the Optional Protocol?</a:t>
                      </a: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</a:tr>
              <a:tr h="50840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Is the alleged victim anonymous?</a:t>
                      </a:r>
                      <a:endParaRPr lang="en-GB" sz="1800" dirty="0" smtClean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</a:tr>
              <a:tr h="50840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Is the communication an abuse of the Optional Protocol?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</a:tr>
              <a:tr h="64013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Has the communication come before another international</a:t>
                      </a:r>
                      <a:r>
                        <a:rPr lang="en-US" sz="1800" baseline="0" dirty="0" smtClean="0">
                          <a:latin typeface="Arial" pitchFamily="34" charset="0"/>
                          <a:cs typeface="Arial" pitchFamily="34" charset="0"/>
                        </a:rPr>
                        <a:t> procedure of investigation or settlement</a:t>
                      </a: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?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</a:tr>
              <a:tr h="481835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Are domestic remedies exhausted?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</a:tr>
              <a:tr h="488849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Is the</a:t>
                      </a:r>
                      <a:r>
                        <a:rPr lang="en-GB" sz="1800" baseline="0" dirty="0" smtClean="0">
                          <a:latin typeface="Arial" pitchFamily="34" charset="0"/>
                          <a:cs typeface="Arial" pitchFamily="34" charset="0"/>
                        </a:rPr>
                        <a:t> complaint manifestly unfounded or unsubstantiated?</a:t>
                      </a: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No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</a:tr>
              <a:tr h="914472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latin typeface="Arial" pitchFamily="34" charset="0"/>
                          <a:cs typeface="Arial" pitchFamily="34" charset="0"/>
                        </a:rPr>
                        <a:t>Did the alleged conduct occur after the Optional Protocol’s entry into force for the State?</a:t>
                      </a:r>
                      <a:endParaRPr lang="en-GB" sz="1800" dirty="0" smtClean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dirty="0" smtClean="0">
                          <a:latin typeface="Arial" pitchFamily="34" charset="0"/>
                          <a:cs typeface="Arial" pitchFamily="34" charset="0"/>
                        </a:rPr>
                        <a:t>Yes</a:t>
                      </a:r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44" marR="91444" marT="45724" marB="45724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re 1"/>
          <p:cNvSpPr>
            <a:spLocks noGrp="1"/>
          </p:cNvSpPr>
          <p:nvPr>
            <p:ph type="title"/>
          </p:nvPr>
        </p:nvSpPr>
        <p:spPr>
          <a:xfrm>
            <a:off x="741363" y="274638"/>
            <a:ext cx="8015287" cy="1090612"/>
          </a:xfrm>
        </p:spPr>
        <p:txBody>
          <a:bodyPr/>
          <a:lstStyle/>
          <a:p>
            <a:pPr algn="ctr" eaLnBrk="1" hangingPunct="1"/>
            <a:r>
              <a:rPr lang="fr-FR" sz="3600" smtClean="0">
                <a:latin typeface="Arial" charset="0"/>
                <a:ea typeface="ＭＳ Ｐゴシック" pitchFamily="34" charset="-128"/>
                <a:cs typeface="Arial" charset="0"/>
              </a:rPr>
              <a:t>Interim measures</a:t>
            </a:r>
          </a:p>
        </p:txBody>
      </p:sp>
      <p:sp>
        <p:nvSpPr>
          <p:cNvPr id="11267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16000" y="1481138"/>
            <a:ext cx="7056438" cy="4267200"/>
          </a:xfrm>
          <a:prstGeom prst="rect">
            <a:avLst/>
          </a:prstGeom>
          <a:solidFill>
            <a:srgbClr val="00B0F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GB" sz="2400" i="1" dirty="0">
                <a:latin typeface="Arial" pitchFamily="34" charset="0"/>
                <a:cs typeface="Arial" pitchFamily="34" charset="0"/>
              </a:rPr>
              <a:t>At any time after the receipt of a communication and before a determination of the merits has been reached, the Committee may transmit to the State Party concerned for its urgent consideration a request that the State Party take such interim measures as may be necessary to avoid possible irreparable damage to the victim or victims of the alleged violation.</a:t>
            </a:r>
          </a:p>
          <a:p>
            <a:pPr>
              <a:defRPr/>
            </a:pPr>
            <a:endParaRPr lang="en-GB" sz="2400" i="1" dirty="0">
              <a:latin typeface="Arial" pitchFamily="34" charset="0"/>
              <a:cs typeface="Arial" pitchFamily="34" charset="0"/>
            </a:endParaRPr>
          </a:p>
          <a:p>
            <a:pPr algn="r">
              <a:defRPr/>
            </a:pPr>
            <a:r>
              <a:rPr lang="en-GB" sz="2400" dirty="0">
                <a:latin typeface="Arial" pitchFamily="34" charset="0"/>
                <a:cs typeface="Arial" pitchFamily="34" charset="0"/>
              </a:rPr>
              <a:t>Optional Protocol, </a:t>
            </a:r>
            <a:r>
              <a:rPr lang="en-GB" sz="2400" dirty="0" smtClean="0">
                <a:latin typeface="Arial" pitchFamily="34" charset="0"/>
                <a:cs typeface="Arial" pitchFamily="34" charset="0"/>
              </a:rPr>
              <a:t>art. 4 (</a:t>
            </a:r>
            <a:r>
              <a:rPr lang="en-GB" sz="2400" dirty="0">
                <a:latin typeface="Arial" pitchFamily="34" charset="0"/>
                <a:cs typeface="Arial" pitchFamily="34" charset="0"/>
              </a:rPr>
              <a:t>1)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re 1"/>
          <p:cNvSpPr>
            <a:spLocks noGrp="1"/>
          </p:cNvSpPr>
          <p:nvPr>
            <p:ph type="title"/>
          </p:nvPr>
        </p:nvSpPr>
        <p:spPr>
          <a:xfrm>
            <a:off x="741363" y="274638"/>
            <a:ext cx="8015287" cy="1090612"/>
          </a:xfrm>
        </p:spPr>
        <p:txBody>
          <a:bodyPr/>
          <a:lstStyle/>
          <a:p>
            <a:pPr algn="ctr" eaLnBrk="1" hangingPunct="1"/>
            <a:r>
              <a:rPr lang="fr-FR" sz="3600" smtClean="0">
                <a:latin typeface="Arial" charset="0"/>
                <a:ea typeface="ＭＳ Ｐゴシック" pitchFamily="34" charset="-128"/>
                <a:cs typeface="Arial" charset="0"/>
              </a:rPr>
              <a:t>Views and follow-up</a:t>
            </a:r>
          </a:p>
        </p:txBody>
      </p:sp>
      <p:sp>
        <p:nvSpPr>
          <p:cNvPr id="12291" name="Content Placeholder 2"/>
          <p:cNvSpPr txBox="1">
            <a:spLocks/>
          </p:cNvSpPr>
          <p:nvPr/>
        </p:nvSpPr>
        <p:spPr bwMode="auto">
          <a:xfrm>
            <a:off x="1016000" y="1365250"/>
            <a:ext cx="7056438" cy="3929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</a:pPr>
            <a:endParaRPr lang="en-US" sz="2700">
              <a:cs typeface="Arial" charset="0"/>
            </a:endParaRPr>
          </a:p>
        </p:txBody>
      </p:sp>
      <p:graphicFrame>
        <p:nvGraphicFramePr>
          <p:cNvPr id="4" name="Diagram 3"/>
          <p:cNvGraphicFramePr/>
          <p:nvPr/>
        </p:nvGraphicFramePr>
        <p:xfrm>
          <a:off x="495300" y="1733550"/>
          <a:ext cx="8420100" cy="4533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Rectangle 4"/>
          <p:cNvSpPr/>
          <p:nvPr/>
        </p:nvSpPr>
        <p:spPr>
          <a:xfrm>
            <a:off x="495300" y="1390650"/>
            <a:ext cx="8420100" cy="1003300"/>
          </a:xfrm>
          <a:prstGeom prst="rect">
            <a:avLst/>
          </a:prstGeom>
          <a:solidFill>
            <a:srgbClr val="FFC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b="1" dirty="0">
                <a:latin typeface="Arial" pitchFamily="34" charset="0"/>
                <a:cs typeface="Arial" pitchFamily="34" charset="0"/>
              </a:rPr>
              <a:t>Committee working group or special rapporteur on follow-up</a:t>
            </a:r>
          </a:p>
        </p:txBody>
      </p:sp>
      <p:sp>
        <p:nvSpPr>
          <p:cNvPr id="7" name="Up-Down Arrow 6"/>
          <p:cNvSpPr/>
          <p:nvPr/>
        </p:nvSpPr>
        <p:spPr>
          <a:xfrm>
            <a:off x="3486150" y="2638425"/>
            <a:ext cx="314325" cy="514350"/>
          </a:xfrm>
          <a:prstGeom prst="up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2" name="Up-Down Arrow 11"/>
          <p:cNvSpPr/>
          <p:nvPr/>
        </p:nvSpPr>
        <p:spPr>
          <a:xfrm>
            <a:off x="5629275" y="2638425"/>
            <a:ext cx="314325" cy="514350"/>
          </a:xfrm>
          <a:prstGeom prst="up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3" name="Up-Down Arrow 12"/>
          <p:cNvSpPr/>
          <p:nvPr/>
        </p:nvSpPr>
        <p:spPr>
          <a:xfrm>
            <a:off x="7972425" y="2638425"/>
            <a:ext cx="314325" cy="514350"/>
          </a:xfrm>
          <a:prstGeom prst="upDownArrow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re 1"/>
          <p:cNvSpPr>
            <a:spLocks noGrp="1"/>
          </p:cNvSpPr>
          <p:nvPr>
            <p:ph type="title"/>
          </p:nvPr>
        </p:nvSpPr>
        <p:spPr>
          <a:xfrm>
            <a:off x="741363" y="274638"/>
            <a:ext cx="8015287" cy="1090612"/>
          </a:xfrm>
        </p:spPr>
        <p:txBody>
          <a:bodyPr/>
          <a:lstStyle/>
          <a:p>
            <a:pPr algn="ctr" eaLnBrk="1" hangingPunct="1"/>
            <a:r>
              <a:rPr lang="fr-FR" sz="3600" smtClean="0">
                <a:latin typeface="Arial" charset="0"/>
                <a:ea typeface="ＭＳ Ｐゴシック" pitchFamily="34" charset="-128"/>
                <a:cs typeface="Arial" charset="0"/>
              </a:rPr>
              <a:t>The inquiry procedure</a:t>
            </a:r>
          </a:p>
        </p:txBody>
      </p:sp>
      <p:sp>
        <p:nvSpPr>
          <p:cNvPr id="12291" name="Content Placeholder 2"/>
          <p:cNvSpPr txBox="1">
            <a:spLocks/>
          </p:cNvSpPr>
          <p:nvPr/>
        </p:nvSpPr>
        <p:spPr bwMode="auto">
          <a:xfrm>
            <a:off x="417513" y="1365250"/>
            <a:ext cx="8339137" cy="4776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-108" charset="-128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-108" charset="2"/>
              <a:buChar char="ü"/>
              <a:defRPr/>
            </a:pPr>
            <a:endParaRPr lang="en-US" sz="2700" dirty="0" smtClean="0">
              <a:cs typeface="Arial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defRPr/>
            </a:pPr>
            <a:endParaRPr lang="en-US" sz="2700" dirty="0" smtClean="0">
              <a:cs typeface="Arial" charset="0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789028779"/>
              </p:ext>
            </p:extLst>
          </p:nvPr>
        </p:nvGraphicFramePr>
        <p:xfrm>
          <a:off x="522514" y="1397000"/>
          <a:ext cx="8128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LongProperties xmlns="http://schemas.microsoft.com/office/2006/metadata/longProperties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2441FF7-CDF6-4400-8EC7-47BDA68EA894}"/>
</file>

<file path=customXml/itemProps2.xml><?xml version="1.0" encoding="utf-8"?>
<ds:datastoreItem xmlns:ds="http://schemas.openxmlformats.org/officeDocument/2006/customXml" ds:itemID="{58BBA707-B4D5-4148-8120-CA27406FBE5D}"/>
</file>

<file path=customXml/itemProps3.xml><?xml version="1.0" encoding="utf-8"?>
<ds:datastoreItem xmlns:ds="http://schemas.openxmlformats.org/officeDocument/2006/customXml" ds:itemID="{F8E1EA8F-47EC-4EB5-AF7F-28BA73081CB3}"/>
</file>

<file path=customXml/itemProps4.xml><?xml version="1.0" encoding="utf-8"?>
<ds:datastoreItem xmlns:ds="http://schemas.openxmlformats.org/officeDocument/2006/customXml" ds:itemID="{EB01A25D-1055-4A71-B98A-F3B6287ED830}"/>
</file>

<file path=docProps/app.xml><?xml version="1.0" encoding="utf-8"?>
<Properties xmlns="http://schemas.openxmlformats.org/officeDocument/2006/extended-properties" xmlns:vt="http://schemas.openxmlformats.org/officeDocument/2006/docPropsVTypes">
  <TotalTime>3288</TotalTime>
  <Words>946</Words>
  <Application>Microsoft Office PowerPoint</Application>
  <PresentationFormat>On-screen Show (4:3)</PresentationFormat>
  <Paragraphs>147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Thème Office</vt:lpstr>
      <vt:lpstr>The Optional Protocol </vt:lpstr>
      <vt:lpstr>PowerPoint Presentation</vt:lpstr>
      <vt:lpstr>The communications procedure</vt:lpstr>
      <vt:lpstr>PowerPoint Presentation</vt:lpstr>
      <vt:lpstr>PowerPoint Presentation</vt:lpstr>
      <vt:lpstr>PowerPoint Presentation</vt:lpstr>
      <vt:lpstr>Interim measures</vt:lpstr>
      <vt:lpstr>Views and follow-up</vt:lpstr>
      <vt:lpstr>The inquiry procedure</vt:lpstr>
      <vt:lpstr>Benefits of the Optional Protocol </vt:lpstr>
      <vt:lpstr>PowerPoint Presentation</vt:lpstr>
      <vt:lpstr>Sources</vt:lpstr>
    </vt:vector>
  </TitlesOfParts>
  <Company>Eddy Hill Design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Eddy Hill</dc:creator>
  <cp:lastModifiedBy>Intern</cp:lastModifiedBy>
  <cp:revision>261</cp:revision>
  <cp:lastPrinted>2011-08-24T07:57:36Z</cp:lastPrinted>
  <dcterms:created xsi:type="dcterms:W3CDTF">2010-05-19T14:44:31Z</dcterms:created>
  <dcterms:modified xsi:type="dcterms:W3CDTF">2014-08-12T13:30:14Z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splay_urn:schemas-microsoft-com:office:office#Editor">
    <vt:lpwstr>David McCreery</vt:lpwstr>
  </property>
  <property fmtid="{D5CDD505-2E9C-101B-9397-08002B2CF9AE}" pid="3" name="xd_Signature">
    <vt:lpwstr/>
  </property>
  <property fmtid="{D5CDD505-2E9C-101B-9397-08002B2CF9AE}" pid="4" name="display_urn:schemas-microsoft-com:office:office#Author">
    <vt:lpwstr>David McCreery</vt:lpwstr>
  </property>
  <property fmtid="{D5CDD505-2E9C-101B-9397-08002B2CF9AE}" pid="5" name="TemplateUrl">
    <vt:lpwstr/>
  </property>
  <property fmtid="{D5CDD505-2E9C-101B-9397-08002B2CF9AE}" pid="6" name="xd_ProgID">
    <vt:lpwstr/>
  </property>
  <property fmtid="{D5CDD505-2E9C-101B-9397-08002B2CF9AE}" pid="7" name="_SourceUrl">
    <vt:lpwstr/>
  </property>
  <property fmtid="{D5CDD505-2E9C-101B-9397-08002B2CF9AE}" pid="8" name="_SharedFileIndex">
    <vt:lpwstr/>
  </property>
  <property fmtid="{D5CDD505-2E9C-101B-9397-08002B2CF9AE}" pid="9" name="ContentTypeId">
    <vt:lpwstr>0x0101008822B9E06671B54FA89F14538B9B0FEA</vt:lpwstr>
  </property>
  <property fmtid="{D5CDD505-2E9C-101B-9397-08002B2CF9AE}" pid="10" name="Order">
    <vt:r8>2765900</vt:r8>
  </property>
</Properties>
</file>