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0"/>
  </p:notesMasterIdLst>
  <p:sldIdLst>
    <p:sldId id="256" r:id="rId2"/>
    <p:sldId id="288" r:id="rId3"/>
    <p:sldId id="290" r:id="rId4"/>
    <p:sldId id="289" r:id="rId5"/>
    <p:sldId id="269" r:id="rId6"/>
    <p:sldId id="287" r:id="rId7"/>
    <p:sldId id="291" r:id="rId8"/>
    <p:sldId id="29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680"/>
    <p:restoredTop sz="94694"/>
  </p:normalViewPr>
  <p:slideViewPr>
    <p:cSldViewPr>
      <p:cViewPr varScale="1">
        <p:scale>
          <a:sx n="58" d="100"/>
          <a:sy n="58" d="100"/>
        </p:scale>
        <p:origin x="192" y="15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489F34-C1E2-9D4A-997A-CACBE81F9AC7}" type="datetimeFigureOut">
              <a:rPr lang="en-US" smtClean="0"/>
              <a:t>4/11/20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B6477E-881F-F140-A3D3-29A4DFA6274F}" type="slidenum">
              <a:rPr lang="en-US" smtClean="0"/>
              <a:t>‹#›</a:t>
            </a:fld>
            <a:endParaRPr lang="en-US"/>
          </a:p>
        </p:txBody>
      </p:sp>
    </p:spTree>
    <p:extLst>
      <p:ext uri="{BB962C8B-B14F-4D97-AF65-F5344CB8AC3E}">
        <p14:creationId xmlns:p14="http://schemas.microsoft.com/office/powerpoint/2010/main" val="7630968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788C4BBF-C35B-48AE-A67A-956B8804395C}" type="datetimeFigureOut">
              <a:rPr lang="en-US" smtClean="0"/>
              <a:t>4/11/20</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55B35889-46E6-4EC3-A312-FBB0DD4F16F2}" type="slidenum">
              <a:rPr lang="en-US" smtClean="0"/>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88C4BBF-C35B-48AE-A67A-956B8804395C}" type="datetimeFigureOut">
              <a:rPr lang="en-US" smtClean="0"/>
              <a:t>4/11/20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35889-46E6-4EC3-A312-FBB0DD4F16F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8C4BBF-C35B-48AE-A67A-956B8804395C}" type="datetimeFigureOut">
              <a:rPr lang="en-US" smtClean="0"/>
              <a:t>4/11/20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55B35889-46E6-4EC3-A312-FBB0DD4F16F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8C4BBF-C35B-48AE-A67A-956B8804395C}" type="datetimeFigureOut">
              <a:rPr lang="en-US" smtClean="0"/>
              <a:t>4/11/20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35889-46E6-4EC3-A312-FBB0DD4F16F2}" type="slidenum">
              <a:rPr lang="en-US" smtClean="0"/>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788C4BBF-C35B-48AE-A67A-956B8804395C}" type="datetimeFigureOut">
              <a:rPr lang="en-US" smtClean="0"/>
              <a:t>4/11/20</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55B35889-46E6-4EC3-A312-FBB0DD4F16F2}"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88C4BBF-C35B-48AE-A67A-956B8804395C}" type="datetimeFigureOut">
              <a:rPr lang="en-US" smtClean="0"/>
              <a:t>4/11/20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35889-46E6-4EC3-A312-FBB0DD4F16F2}"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88C4BBF-C35B-48AE-A67A-956B8804395C}" type="datetimeFigureOut">
              <a:rPr lang="en-US" smtClean="0"/>
              <a:t>4/11/20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B35889-46E6-4EC3-A312-FBB0DD4F16F2}"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88C4BBF-C35B-48AE-A67A-956B8804395C}" type="datetimeFigureOut">
              <a:rPr lang="en-US" smtClean="0"/>
              <a:t>4/11/20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B35889-46E6-4EC3-A312-FBB0DD4F16F2}" type="slidenum">
              <a:rPr lang="en-US" smtClean="0"/>
              <a:t>‹#›</a:t>
            </a:fld>
            <a:endParaRPr lang="en-US"/>
          </a:p>
        </p:txBody>
      </p:sp>
      <p:sp>
        <p:nvSpPr>
          <p:cNvPr id="6" name="Title 5"/>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788C4BBF-C35B-48AE-A67A-956B8804395C}" type="datetimeFigureOut">
              <a:rPr lang="en-US" smtClean="0"/>
              <a:t>4/11/20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B35889-46E6-4EC3-A312-FBB0DD4F16F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88C4BBF-C35B-48AE-A67A-956B8804395C}" type="datetimeFigureOut">
              <a:rPr lang="en-US" smtClean="0"/>
              <a:t>4/11/20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55B35889-46E6-4EC3-A312-FBB0DD4F16F2}" type="slidenum">
              <a:rPr lang="en-US" smtClean="0"/>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88C4BBF-C35B-48AE-A67A-956B8804395C}" type="datetimeFigureOut">
              <a:rPr lang="en-US" smtClean="0"/>
              <a:t>4/11/20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35889-46E6-4EC3-A312-FBB0DD4F16F2}"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788C4BBF-C35B-48AE-A67A-956B8804395C}" type="datetimeFigureOut">
              <a:rPr lang="en-US" smtClean="0"/>
              <a:t>4/11/20</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55B35889-46E6-4EC3-A312-FBB0DD4F16F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pPr algn="ctr"/>
            <a:r>
              <a:rPr lang="en-US" sz="1800" dirty="0"/>
              <a:t>March 4, 2020</a:t>
            </a:r>
          </a:p>
        </p:txBody>
      </p:sp>
      <p:sp>
        <p:nvSpPr>
          <p:cNvPr id="2" name="Title 1"/>
          <p:cNvSpPr>
            <a:spLocks noGrp="1"/>
          </p:cNvSpPr>
          <p:nvPr>
            <p:ph type="title"/>
          </p:nvPr>
        </p:nvSpPr>
        <p:spPr>
          <a:xfrm>
            <a:off x="457200" y="381000"/>
            <a:ext cx="6324600" cy="5562600"/>
          </a:xfrm>
        </p:spPr>
        <p:txBody>
          <a:bodyPr/>
          <a:lstStyle/>
          <a:p>
            <a:pPr algn="ctr"/>
            <a:r>
              <a:rPr lang="en-US" sz="2800" dirty="0"/>
              <a:t>An Expert Seminar: </a:t>
            </a:r>
            <a:br>
              <a:rPr lang="en-US" sz="2800" dirty="0"/>
            </a:br>
            <a:r>
              <a:rPr lang="en-US" sz="2800" dirty="0"/>
              <a:t>Repatriation of Ceremonial Objects and Human Remains Under the UN Declaration on the rights of indigenous peoples</a:t>
            </a:r>
            <a:br>
              <a:rPr lang="en-US" sz="2000" dirty="0"/>
            </a:br>
            <a:br>
              <a:rPr lang="en-US" sz="2000" dirty="0"/>
            </a:br>
            <a:br>
              <a:rPr lang="en-US" sz="2000" dirty="0"/>
            </a:br>
            <a:r>
              <a:rPr lang="en-US" sz="2000" dirty="0"/>
              <a:t>professor Angela R. Riley</a:t>
            </a:r>
            <a:br>
              <a:rPr lang="en-US" sz="2000" dirty="0"/>
            </a:br>
            <a:r>
              <a:rPr lang="en-US" sz="1600" dirty="0"/>
              <a:t>Professor of law, </a:t>
            </a:r>
            <a:r>
              <a:rPr lang="en-US" sz="1600" dirty="0" err="1"/>
              <a:t>ucla</a:t>
            </a:r>
            <a:r>
              <a:rPr lang="en-US" sz="1600" dirty="0"/>
              <a:t> school of law</a:t>
            </a:r>
            <a:br>
              <a:rPr lang="en-US" sz="1600" dirty="0"/>
            </a:br>
            <a:r>
              <a:rPr lang="en-US" sz="1600" dirty="0"/>
              <a:t>Director, native nations law and policy center </a:t>
            </a:r>
            <a:br>
              <a:rPr lang="en-US" sz="2000" dirty="0"/>
            </a:br>
            <a:endParaRPr lang="en-US" sz="2000" dirty="0"/>
          </a:p>
        </p:txBody>
      </p:sp>
    </p:spTree>
    <p:extLst>
      <p:ext uri="{BB962C8B-B14F-4D97-AF65-F5344CB8AC3E}">
        <p14:creationId xmlns:p14="http://schemas.microsoft.com/office/powerpoint/2010/main" val="3620869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Title 2">
            <a:extLst>
              <a:ext uri="{FF2B5EF4-FFF2-40B4-BE49-F238E27FC236}">
                <a16:creationId xmlns:a16="http://schemas.microsoft.com/office/drawing/2014/main" id="{FFE30358-9B3A-4C65-A38A-172BE54E0DB4}"/>
              </a:ext>
            </a:extLst>
          </p:cNvPr>
          <p:cNvSpPr>
            <a:spLocks noGrp="1"/>
          </p:cNvSpPr>
          <p:nvPr>
            <p:ph type="title"/>
          </p:nvPr>
        </p:nvSpPr>
        <p:spPr>
          <a:xfrm>
            <a:off x="354367" y="228600"/>
            <a:ext cx="8407893" cy="1181641"/>
          </a:xfrm>
        </p:spPr>
        <p:txBody>
          <a:bodyPr/>
          <a:lstStyle/>
          <a:p>
            <a:r>
              <a:rPr lang="en-US" sz="2800" dirty="0"/>
              <a:t>Indigenous peoples &amp; the right to repatriation: some insights</a:t>
            </a:r>
          </a:p>
        </p:txBody>
      </p:sp>
      <p:sp>
        <p:nvSpPr>
          <p:cNvPr id="3" name="Content Placeholder 2">
            <a:extLst>
              <a:ext uri="{FF2B5EF4-FFF2-40B4-BE49-F238E27FC236}">
                <a16:creationId xmlns:a16="http://schemas.microsoft.com/office/drawing/2014/main" id="{EFE6FB3A-DA15-1F48-96AD-4092C66432B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759472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Title 3">
            <a:extLst>
              <a:ext uri="{FF2B5EF4-FFF2-40B4-BE49-F238E27FC236}">
                <a16:creationId xmlns:a16="http://schemas.microsoft.com/office/drawing/2014/main" id="{71088FF6-1DDD-4E9A-B652-9F306912E7C0}"/>
              </a:ext>
            </a:extLst>
          </p:cNvPr>
          <p:cNvSpPr>
            <a:spLocks noGrp="1"/>
          </p:cNvSpPr>
          <p:nvPr>
            <p:ph type="title"/>
          </p:nvPr>
        </p:nvSpPr>
        <p:spPr>
          <a:xfrm>
            <a:off x="381000" y="355847"/>
            <a:ext cx="8381260" cy="1054394"/>
          </a:xfrm>
          <a:prstGeom prst="rect">
            <a:avLst/>
          </a:prstGeom>
        </p:spPr>
        <p:txBody>
          <a:bodyPr anchor="ctr">
            <a:normAutofit fontScale="90000"/>
          </a:bodyPr>
          <a:lstStyle/>
          <a:p>
            <a:r>
              <a:rPr lang="en-US" dirty="0"/>
              <a:t>Repatriation – situated within the Legacy of colonization</a:t>
            </a:r>
          </a:p>
        </p:txBody>
      </p:sp>
      <p:sp>
        <p:nvSpPr>
          <p:cNvPr id="3" name="Content Placeholder 2">
            <a:extLst>
              <a:ext uri="{FF2B5EF4-FFF2-40B4-BE49-F238E27FC236}">
                <a16:creationId xmlns:a16="http://schemas.microsoft.com/office/drawing/2014/main" id="{B045D186-0093-2D4B-823A-C7A8DE00F23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821735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217208D-D7C0-9840-91A1-FCDDF2C4BBC9}"/>
              </a:ext>
            </a:extLst>
          </p:cNvPr>
          <p:cNvSpPr>
            <a:spLocks noGrp="1"/>
          </p:cNvSpPr>
          <p:nvPr>
            <p:ph idx="1"/>
          </p:nvPr>
        </p:nvSpPr>
        <p:spPr/>
        <p:txBody>
          <a:bodyPr>
            <a:normAutofit/>
          </a:bodyPr>
          <a:lstStyle/>
          <a:p>
            <a:pPr marL="285750" indent="-285750">
              <a:spcBef>
                <a:spcPts val="600"/>
              </a:spcBef>
              <a:buFont typeface="Arial" panose="020B0604020202020204" pitchFamily="34" charset="0"/>
              <a:buChar char="•"/>
            </a:pPr>
            <a:r>
              <a:rPr lang="en-US" sz="3200" dirty="0">
                <a:solidFill>
                  <a:schemeClr val="tx1"/>
                </a:solidFill>
              </a:rPr>
              <a:t>Federal legislation enacted as a human rights law to address repatriation</a:t>
            </a:r>
          </a:p>
          <a:p>
            <a:pPr marL="560070" lvl="1" indent="-285750">
              <a:spcBef>
                <a:spcPts val="600"/>
              </a:spcBef>
              <a:buFont typeface="Arial" panose="020B0604020202020204" pitchFamily="34" charset="0"/>
              <a:buChar char="•"/>
            </a:pPr>
            <a:r>
              <a:rPr lang="en-US" sz="3000" dirty="0">
                <a:solidFill>
                  <a:schemeClr val="tx1"/>
                </a:solidFill>
              </a:rPr>
              <a:t>Create process to resolve rights</a:t>
            </a:r>
          </a:p>
          <a:p>
            <a:pPr marL="560070" lvl="1" indent="-285750">
              <a:spcBef>
                <a:spcPts val="600"/>
              </a:spcBef>
              <a:buFont typeface="Arial" panose="020B0604020202020204" pitchFamily="34" charset="0"/>
              <a:buChar char="•"/>
            </a:pPr>
            <a:r>
              <a:rPr lang="en-US" sz="3000" dirty="0">
                <a:solidFill>
                  <a:schemeClr val="tx1"/>
                </a:solidFill>
              </a:rPr>
              <a:t>Form a Review Committee</a:t>
            </a:r>
          </a:p>
          <a:p>
            <a:pPr marL="560070" lvl="1" indent="-285750">
              <a:spcBef>
                <a:spcPts val="600"/>
              </a:spcBef>
              <a:buFont typeface="Arial" panose="020B0604020202020204" pitchFamily="34" charset="0"/>
              <a:buChar char="•"/>
            </a:pPr>
            <a:r>
              <a:rPr lang="en-US" sz="3000" dirty="0">
                <a:solidFill>
                  <a:schemeClr val="tx1"/>
                </a:solidFill>
              </a:rPr>
              <a:t>Authorize grants</a:t>
            </a:r>
          </a:p>
          <a:p>
            <a:pPr marL="560070" lvl="1" indent="-285750">
              <a:spcBef>
                <a:spcPts val="600"/>
              </a:spcBef>
              <a:buFont typeface="Arial" panose="020B0604020202020204" pitchFamily="34" charset="0"/>
              <a:buChar char="•"/>
            </a:pPr>
            <a:r>
              <a:rPr lang="en-US" sz="3000" dirty="0">
                <a:solidFill>
                  <a:schemeClr val="tx1"/>
                </a:solidFill>
              </a:rPr>
              <a:t>Establish civil penalties for compliance</a:t>
            </a:r>
          </a:p>
          <a:p>
            <a:pPr marL="560070" lvl="1" indent="-285750">
              <a:spcBef>
                <a:spcPts val="600"/>
              </a:spcBef>
              <a:buFont typeface="Arial" panose="020B0604020202020204" pitchFamily="34" charset="0"/>
              <a:buChar char="•"/>
            </a:pPr>
            <a:r>
              <a:rPr lang="en-US" sz="3000" dirty="0">
                <a:solidFill>
                  <a:schemeClr val="tx1"/>
                </a:solidFill>
              </a:rPr>
              <a:t>Establish crime of trafficking</a:t>
            </a:r>
          </a:p>
          <a:p>
            <a:pPr marL="0" indent="0">
              <a:spcBef>
                <a:spcPts val="600"/>
              </a:spcBef>
              <a:buNone/>
            </a:pPr>
            <a:endParaRPr lang="en-US" sz="3200" dirty="0">
              <a:solidFill>
                <a:schemeClr val="tx1"/>
              </a:solidFill>
            </a:endParaRPr>
          </a:p>
        </p:txBody>
      </p:sp>
      <p:sp>
        <p:nvSpPr>
          <p:cNvPr id="3" name="Title 2">
            <a:extLst>
              <a:ext uri="{FF2B5EF4-FFF2-40B4-BE49-F238E27FC236}">
                <a16:creationId xmlns:a16="http://schemas.microsoft.com/office/drawing/2014/main" id="{8A3E0213-AD03-8C4E-BA9F-A3F060E3DE3A}"/>
              </a:ext>
            </a:extLst>
          </p:cNvPr>
          <p:cNvSpPr>
            <a:spLocks noGrp="1"/>
          </p:cNvSpPr>
          <p:nvPr>
            <p:ph type="title"/>
          </p:nvPr>
        </p:nvSpPr>
        <p:spPr/>
        <p:txBody>
          <a:bodyPr/>
          <a:lstStyle/>
          <a:p>
            <a:r>
              <a:rPr lang="en-US" sz="2800" dirty="0"/>
              <a:t>Native American Graves Protection and Repatriation Act (NAGPRA) (1990)</a:t>
            </a:r>
          </a:p>
        </p:txBody>
      </p:sp>
    </p:spTree>
    <p:extLst>
      <p:ext uri="{BB962C8B-B14F-4D97-AF65-F5344CB8AC3E}">
        <p14:creationId xmlns:p14="http://schemas.microsoft.com/office/powerpoint/2010/main" val="1116778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C29E8DF-D851-DB43-B636-0DDC14896588}"/>
              </a:ext>
            </a:extLst>
          </p:cNvPr>
          <p:cNvSpPr>
            <a:spLocks noGrp="1"/>
          </p:cNvSpPr>
          <p:nvPr>
            <p:ph idx="1"/>
          </p:nvPr>
        </p:nvSpPr>
        <p:spPr/>
        <p:txBody>
          <a:bodyPr/>
          <a:lstStyle/>
          <a:p>
            <a:r>
              <a:rPr lang="en-US" dirty="0"/>
              <a:t>Museums/federal agencies</a:t>
            </a:r>
          </a:p>
          <a:p>
            <a:pPr lvl="1"/>
            <a:r>
              <a:rPr lang="en-US" dirty="0"/>
              <a:t>Must offer to transfer control – 10.11(c)(1)</a:t>
            </a:r>
          </a:p>
          <a:p>
            <a:pPr lvl="2"/>
            <a:r>
              <a:rPr lang="en-US" dirty="0"/>
              <a:t>-- to tribal land</a:t>
            </a:r>
          </a:p>
          <a:p>
            <a:pPr lvl="2"/>
            <a:r>
              <a:rPr lang="en-US" dirty="0"/>
              <a:t>-- aboriginal land</a:t>
            </a:r>
          </a:p>
          <a:p>
            <a:endParaRPr lang="en-US" dirty="0"/>
          </a:p>
          <a:p>
            <a:r>
              <a:rPr lang="en-US" dirty="0"/>
              <a:t>Must offer to transfer control – 10.11.(c)(2)</a:t>
            </a:r>
          </a:p>
          <a:p>
            <a:pPr lvl="1"/>
            <a:r>
              <a:rPr lang="en-US" dirty="0"/>
              <a:t>Other tribes not of tribal or aboriginal land</a:t>
            </a:r>
          </a:p>
          <a:p>
            <a:pPr lvl="1"/>
            <a:r>
              <a:rPr lang="en-US" dirty="0"/>
              <a:t>With permission of the Secretary (through review committee) -- &amp; no tribes object</a:t>
            </a:r>
          </a:p>
          <a:p>
            <a:pPr lvl="2"/>
            <a:r>
              <a:rPr lang="en-US" dirty="0"/>
              <a:t>Non-federally recognized groups</a:t>
            </a:r>
          </a:p>
          <a:p>
            <a:pPr lvl="2"/>
            <a:r>
              <a:rPr lang="en-US" dirty="0"/>
              <a:t>Reinter</a:t>
            </a:r>
          </a:p>
          <a:p>
            <a:r>
              <a:rPr lang="en-US" dirty="0"/>
              <a:t>Recommend disposition of associated funerary objects of CUI</a:t>
            </a:r>
          </a:p>
        </p:txBody>
      </p:sp>
      <p:sp>
        <p:nvSpPr>
          <p:cNvPr id="3" name="Title 2">
            <a:extLst>
              <a:ext uri="{FF2B5EF4-FFF2-40B4-BE49-F238E27FC236}">
                <a16:creationId xmlns:a16="http://schemas.microsoft.com/office/drawing/2014/main" id="{CEBDD006-5DA7-5445-9E77-291A0334FF20}"/>
              </a:ext>
            </a:extLst>
          </p:cNvPr>
          <p:cNvSpPr>
            <a:spLocks noGrp="1"/>
          </p:cNvSpPr>
          <p:nvPr>
            <p:ph type="title"/>
          </p:nvPr>
        </p:nvSpPr>
        <p:spPr/>
        <p:txBody>
          <a:bodyPr/>
          <a:lstStyle/>
          <a:p>
            <a:r>
              <a:rPr lang="en-US" dirty="0"/>
              <a:t>Culturally unidentifiable Remains </a:t>
            </a:r>
            <a:br>
              <a:rPr lang="en-US" dirty="0"/>
            </a:br>
            <a:r>
              <a:rPr lang="en-US" dirty="0"/>
              <a:t>(43 CFR 10.11)</a:t>
            </a:r>
          </a:p>
        </p:txBody>
      </p:sp>
    </p:spTree>
    <p:extLst>
      <p:ext uri="{BB962C8B-B14F-4D97-AF65-F5344CB8AC3E}">
        <p14:creationId xmlns:p14="http://schemas.microsoft.com/office/powerpoint/2010/main" val="4100692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4B7327BC-C0A0-B449-846E-02CD3D444CB2}"/>
              </a:ext>
            </a:extLst>
          </p:cNvPr>
          <p:cNvSpPr>
            <a:spLocks noGrp="1"/>
          </p:cNvSpPr>
          <p:nvPr>
            <p:ph sz="half" idx="2"/>
          </p:nvPr>
        </p:nvSpPr>
        <p:spPr>
          <a:xfrm>
            <a:off x="4648200" y="1719072"/>
            <a:ext cx="4038600" cy="4407408"/>
          </a:xfrm>
          <a:prstGeom prst="rect">
            <a:avLst/>
          </a:prstGeom>
        </p:spPr>
        <p:txBody>
          <a:bodyPr>
            <a:normAutofit fontScale="92500" lnSpcReduction="10000"/>
          </a:bodyPr>
          <a:lstStyle/>
          <a:p>
            <a:pPr marL="45720" indent="0" algn="ctr">
              <a:lnSpc>
                <a:spcPct val="90000"/>
              </a:lnSpc>
              <a:buNone/>
            </a:pPr>
            <a:endParaRPr lang="en-US" sz="1600" dirty="0"/>
          </a:p>
          <a:p>
            <a:pPr algn="ctr">
              <a:lnSpc>
                <a:spcPct val="90000"/>
              </a:lnSpc>
            </a:pPr>
            <a:endParaRPr lang="en-US" sz="2400" dirty="0"/>
          </a:p>
          <a:p>
            <a:pPr algn="ctr">
              <a:lnSpc>
                <a:spcPct val="90000"/>
              </a:lnSpc>
            </a:pPr>
            <a:r>
              <a:rPr lang="en-US" sz="2400" dirty="0"/>
              <a:t>Development of Trump’s border wall is unearthing graves at Monument Hill, a cemetery for Apache warriors, and also disrupting </a:t>
            </a:r>
            <a:r>
              <a:rPr lang="en-US" sz="2400" dirty="0" err="1"/>
              <a:t>Quitobaquito</a:t>
            </a:r>
            <a:r>
              <a:rPr lang="en-US" sz="2400" dirty="0"/>
              <a:t> Springs, a pilgrimage site, risking further damage to the religious freedom and human rights concerns of the indigenous peoples of the border. </a:t>
            </a:r>
          </a:p>
        </p:txBody>
      </p:sp>
      <p:sp>
        <p:nvSpPr>
          <p:cNvPr id="11" name="Title 3">
            <a:extLst>
              <a:ext uri="{FF2B5EF4-FFF2-40B4-BE49-F238E27FC236}">
                <a16:creationId xmlns:a16="http://schemas.microsoft.com/office/drawing/2014/main" id="{C7AFED2D-0861-42DC-9D44-8503EEE1E818}"/>
              </a:ext>
            </a:extLst>
          </p:cNvPr>
          <p:cNvSpPr>
            <a:spLocks noGrp="1"/>
          </p:cNvSpPr>
          <p:nvPr>
            <p:ph type="title"/>
          </p:nvPr>
        </p:nvSpPr>
        <p:spPr>
          <a:xfrm>
            <a:off x="381000" y="355847"/>
            <a:ext cx="8381260" cy="1054394"/>
          </a:xfrm>
        </p:spPr>
        <p:txBody>
          <a:bodyPr/>
          <a:lstStyle/>
          <a:p>
            <a:r>
              <a:rPr lang="en-US" dirty="0"/>
              <a:t>On-going harm and </a:t>
            </a:r>
            <a:br>
              <a:rPr lang="en-US" dirty="0"/>
            </a:br>
            <a:r>
              <a:rPr lang="en-US" dirty="0"/>
              <a:t>human rights issues </a:t>
            </a:r>
          </a:p>
        </p:txBody>
      </p:sp>
    </p:spTree>
    <p:extLst>
      <p:ext uri="{BB962C8B-B14F-4D97-AF65-F5344CB8AC3E}">
        <p14:creationId xmlns:p14="http://schemas.microsoft.com/office/powerpoint/2010/main" val="3482195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Content Placeholder 1">
            <a:extLst>
              <a:ext uri="{FF2B5EF4-FFF2-40B4-BE49-F238E27FC236}">
                <a16:creationId xmlns:a16="http://schemas.microsoft.com/office/drawing/2014/main" id="{B838CDB2-CD0A-4EC7-B3EC-569216D07AD5}"/>
              </a:ext>
            </a:extLst>
          </p:cNvPr>
          <p:cNvSpPr>
            <a:spLocks noGrp="1"/>
          </p:cNvSpPr>
          <p:nvPr>
            <p:ph sz="half" idx="1"/>
          </p:nvPr>
        </p:nvSpPr>
        <p:spPr>
          <a:xfrm>
            <a:off x="457200" y="1719072"/>
            <a:ext cx="4038600" cy="4407408"/>
          </a:xfrm>
        </p:spPr>
        <p:txBody>
          <a:bodyPr>
            <a:normAutofit fontScale="77500" lnSpcReduction="20000"/>
          </a:bodyPr>
          <a:lstStyle/>
          <a:p>
            <a:r>
              <a:rPr lang="en-US" dirty="0"/>
              <a:t>Cultural Affiliation</a:t>
            </a:r>
          </a:p>
          <a:p>
            <a:r>
              <a:rPr lang="en-US" dirty="0"/>
              <a:t>Unfunded Mandates</a:t>
            </a:r>
          </a:p>
          <a:p>
            <a:r>
              <a:rPr lang="en-US" dirty="0"/>
              <a:t>Devaluing indigenous peoples’ knowledge &amp; oral traditions</a:t>
            </a:r>
          </a:p>
          <a:p>
            <a:r>
              <a:rPr lang="en-US" dirty="0"/>
              <a:t>Restrictive definitions</a:t>
            </a:r>
          </a:p>
          <a:p>
            <a:r>
              <a:rPr lang="en-US" dirty="0"/>
              <a:t>Inadequate resources &amp; land bases</a:t>
            </a:r>
          </a:p>
          <a:p>
            <a:r>
              <a:rPr lang="en-US" dirty="0"/>
              <a:t>Evidentiary standards &amp; presumptions</a:t>
            </a:r>
          </a:p>
          <a:p>
            <a:r>
              <a:rPr lang="en-US" dirty="0"/>
              <a:t>Illusion of ‘consent’</a:t>
            </a:r>
          </a:p>
          <a:p>
            <a:r>
              <a:rPr lang="en-US" dirty="0"/>
              <a:t>Views that archaeological, etc. research is superior</a:t>
            </a:r>
          </a:p>
          <a:p>
            <a:endParaRPr lang="en-US" dirty="0"/>
          </a:p>
        </p:txBody>
      </p:sp>
      <p:sp>
        <p:nvSpPr>
          <p:cNvPr id="14" name="Title 3">
            <a:extLst>
              <a:ext uri="{FF2B5EF4-FFF2-40B4-BE49-F238E27FC236}">
                <a16:creationId xmlns:a16="http://schemas.microsoft.com/office/drawing/2014/main" id="{A4081C66-C00B-40A4-9454-B4AE9198BC94}"/>
              </a:ext>
            </a:extLst>
          </p:cNvPr>
          <p:cNvSpPr>
            <a:spLocks noGrp="1"/>
          </p:cNvSpPr>
          <p:nvPr>
            <p:ph type="title"/>
          </p:nvPr>
        </p:nvSpPr>
        <p:spPr>
          <a:xfrm>
            <a:off x="381000" y="355847"/>
            <a:ext cx="8381260" cy="1054394"/>
          </a:xfrm>
        </p:spPr>
        <p:txBody>
          <a:bodyPr/>
          <a:lstStyle/>
          <a:p>
            <a:r>
              <a:rPr lang="en-US" dirty="0"/>
              <a:t>Some challenges</a:t>
            </a:r>
          </a:p>
        </p:txBody>
      </p:sp>
      <p:sp>
        <p:nvSpPr>
          <p:cNvPr id="3" name="Content Placeholder 2">
            <a:extLst>
              <a:ext uri="{FF2B5EF4-FFF2-40B4-BE49-F238E27FC236}">
                <a16:creationId xmlns:a16="http://schemas.microsoft.com/office/drawing/2014/main" id="{88D14945-04ED-2448-A84C-99557002BDC4}"/>
              </a:ext>
            </a:extLst>
          </p:cNvPr>
          <p:cNvSpPr>
            <a:spLocks noGrp="1"/>
          </p:cNvSpPr>
          <p:nvPr>
            <p:ph sz="half" idx="2"/>
          </p:nvPr>
        </p:nvSpPr>
        <p:spPr/>
        <p:txBody>
          <a:bodyPr/>
          <a:lstStyle/>
          <a:p>
            <a:endParaRPr lang="en-US"/>
          </a:p>
        </p:txBody>
      </p:sp>
    </p:spTree>
    <p:extLst>
      <p:ext uri="{BB962C8B-B14F-4D97-AF65-F5344CB8AC3E}">
        <p14:creationId xmlns:p14="http://schemas.microsoft.com/office/powerpoint/2010/main" val="2944012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Content Placeholder 1">
            <a:extLst>
              <a:ext uri="{FF2B5EF4-FFF2-40B4-BE49-F238E27FC236}">
                <a16:creationId xmlns:a16="http://schemas.microsoft.com/office/drawing/2014/main" id="{44BDD9AD-B734-4D4E-BE01-5752B97B0EF0}"/>
              </a:ext>
            </a:extLst>
          </p:cNvPr>
          <p:cNvSpPr>
            <a:spLocks noGrp="1"/>
          </p:cNvSpPr>
          <p:nvPr>
            <p:ph sz="half" idx="1"/>
          </p:nvPr>
        </p:nvSpPr>
        <p:spPr>
          <a:xfrm>
            <a:off x="457200" y="1719072"/>
            <a:ext cx="4038600" cy="4407408"/>
          </a:xfrm>
        </p:spPr>
        <p:txBody>
          <a:bodyPr>
            <a:normAutofit fontScale="62500" lnSpcReduction="20000"/>
          </a:bodyPr>
          <a:lstStyle/>
          <a:p>
            <a:r>
              <a:rPr lang="en-US" dirty="0"/>
              <a:t>True Consultation and Consent</a:t>
            </a:r>
          </a:p>
          <a:p>
            <a:r>
              <a:rPr lang="en-US" dirty="0"/>
              <a:t>Free, Prior, and Informed Consent</a:t>
            </a:r>
          </a:p>
          <a:p>
            <a:r>
              <a:rPr lang="en-US" dirty="0"/>
              <a:t>Change legal standards and presumptions</a:t>
            </a:r>
          </a:p>
          <a:p>
            <a:r>
              <a:rPr lang="en-US" dirty="0"/>
              <a:t>Take indigenous peoples’ own knowledge seriously</a:t>
            </a:r>
          </a:p>
          <a:p>
            <a:r>
              <a:rPr lang="en-US" dirty="0"/>
              <a:t>Funding obligations on the role of the nation-state to right the colonial wrong</a:t>
            </a:r>
          </a:p>
          <a:p>
            <a:r>
              <a:rPr lang="en-US" dirty="0"/>
              <a:t>Decolonizing Indigenous Rights </a:t>
            </a:r>
          </a:p>
          <a:p>
            <a:r>
              <a:rPr lang="en-US" dirty="0"/>
              <a:t>Genuinely acknowledging the Religious Freedom of Indigenous Peoples</a:t>
            </a:r>
          </a:p>
          <a:p>
            <a:r>
              <a:rPr lang="en-US" dirty="0"/>
              <a:t>Respecting Self-Determination </a:t>
            </a:r>
            <a:r>
              <a:rPr lang="en-US"/>
              <a:t>&amp; Tribal Law</a:t>
            </a:r>
            <a:endParaRPr lang="en-US" dirty="0"/>
          </a:p>
          <a:p>
            <a:endParaRPr lang="en-US" dirty="0"/>
          </a:p>
        </p:txBody>
      </p:sp>
      <p:sp>
        <p:nvSpPr>
          <p:cNvPr id="14" name="Title 3">
            <a:extLst>
              <a:ext uri="{FF2B5EF4-FFF2-40B4-BE49-F238E27FC236}">
                <a16:creationId xmlns:a16="http://schemas.microsoft.com/office/drawing/2014/main" id="{7E74C063-C2FA-467E-896E-0D149EDA97E6}"/>
              </a:ext>
            </a:extLst>
          </p:cNvPr>
          <p:cNvSpPr>
            <a:spLocks noGrp="1"/>
          </p:cNvSpPr>
          <p:nvPr>
            <p:ph type="title"/>
          </p:nvPr>
        </p:nvSpPr>
        <p:spPr>
          <a:xfrm>
            <a:off x="381000" y="355847"/>
            <a:ext cx="8381260" cy="1054394"/>
          </a:xfrm>
        </p:spPr>
        <p:txBody>
          <a:bodyPr/>
          <a:lstStyle/>
          <a:p>
            <a:r>
              <a:rPr lang="en-US" dirty="0"/>
              <a:t>Understanding repatriation as a human rights issue</a:t>
            </a:r>
          </a:p>
        </p:txBody>
      </p:sp>
      <p:sp>
        <p:nvSpPr>
          <p:cNvPr id="3" name="Content Placeholder 2">
            <a:extLst>
              <a:ext uri="{FF2B5EF4-FFF2-40B4-BE49-F238E27FC236}">
                <a16:creationId xmlns:a16="http://schemas.microsoft.com/office/drawing/2014/main" id="{CD561298-64FE-7D46-BA7D-7561C0A1C3FD}"/>
              </a:ext>
            </a:extLst>
          </p:cNvPr>
          <p:cNvSpPr>
            <a:spLocks noGrp="1"/>
          </p:cNvSpPr>
          <p:nvPr>
            <p:ph sz="half" idx="2"/>
          </p:nvPr>
        </p:nvSpPr>
        <p:spPr/>
        <p:txBody>
          <a:bodyPr/>
          <a:lstStyle/>
          <a:p>
            <a:endParaRPr lang="en-US"/>
          </a:p>
        </p:txBody>
      </p:sp>
    </p:spTree>
    <p:extLst>
      <p:ext uri="{BB962C8B-B14F-4D97-AF65-F5344CB8AC3E}">
        <p14:creationId xmlns:p14="http://schemas.microsoft.com/office/powerpoint/2010/main" val="27279718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822B9E06671B54FA89F14538B9B0FEA" ma:contentTypeVersion="1" ma:contentTypeDescription="Create a new document." ma:contentTypeScope="" ma:versionID="362711686602768b23db736653e4ac1a">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BCEBCF1E-E624-460A-B226-EACABBBAEF4F}"/>
</file>

<file path=customXml/itemProps2.xml><?xml version="1.0" encoding="utf-8"?>
<ds:datastoreItem xmlns:ds="http://schemas.openxmlformats.org/officeDocument/2006/customXml" ds:itemID="{90850B78-16CC-4B31-B800-31688BA0F222}"/>
</file>

<file path=customXml/itemProps3.xml><?xml version="1.0" encoding="utf-8"?>
<ds:datastoreItem xmlns:ds="http://schemas.openxmlformats.org/officeDocument/2006/customXml" ds:itemID="{2CFD98D1-976C-478E-8036-EE2D6CBBF041}"/>
</file>

<file path=docProps/app.xml><?xml version="1.0" encoding="utf-8"?>
<Properties xmlns="http://schemas.openxmlformats.org/officeDocument/2006/extended-properties" xmlns:vt="http://schemas.openxmlformats.org/officeDocument/2006/docPropsVTypes">
  <TotalTime>854</TotalTime>
  <Words>346</Words>
  <Application>Microsoft Macintosh PowerPoint</Application>
  <PresentationFormat>On-screen Show (4:3)</PresentationFormat>
  <Paragraphs>45</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Franklin Gothic Medium</vt:lpstr>
      <vt:lpstr>Wingdings</vt:lpstr>
      <vt:lpstr>Wingdings 2</vt:lpstr>
      <vt:lpstr>Grid</vt:lpstr>
      <vt:lpstr>An Expert Seminar:  Repatriation of Ceremonial Objects and Human Remains Under the UN Declaration on the rights of indigenous peoples   professor Angela R. Riley Professor of law, ucla school of law Director, native nations law and policy center  </vt:lpstr>
      <vt:lpstr>Indigenous peoples &amp; the right to repatriation: some insights</vt:lpstr>
      <vt:lpstr>Repatriation – situated within the Legacy of colonization</vt:lpstr>
      <vt:lpstr>Native American Graves Protection and Repatriation Act (NAGPRA) (1990)</vt:lpstr>
      <vt:lpstr>Culturally unidentifiable Remains  (43 CFR 10.11)</vt:lpstr>
      <vt:lpstr>On-going harm and  human rights issues </vt:lpstr>
      <vt:lpstr>Some challenges</vt:lpstr>
      <vt:lpstr>Understanding repatriation as a human rights issue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Expert Seminar:  Repatriation of Ceremonial Objects and Human Remains Under the UN Declaration on the rights of indigenous peoples   professor Angela R. Riley Professor of law, ucla school of law Director, native nations law and policy center  </dc:title>
  <dc:creator>Riley, Angela</dc:creator>
  <cp:lastModifiedBy>Riley, Angela</cp:lastModifiedBy>
  <cp:revision>6</cp:revision>
  <dcterms:created xsi:type="dcterms:W3CDTF">2020-03-04T17:47:16Z</dcterms:created>
  <dcterms:modified xsi:type="dcterms:W3CDTF">2020-04-12T17:33:56Z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0x0101008822B9E06671B54FA89F14538B9B0FEA</vt:lpwstr>
  </property>
</Properties>
</file>