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83" r:id="rId3"/>
    <p:sldId id="282" r:id="rId4"/>
    <p:sldId id="284" r:id="rId5"/>
    <p:sldId id="285" r:id="rId6"/>
    <p:sldId id="286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D2F"/>
    <a:srgbClr val="0038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2"/>
    <p:restoredTop sz="94674"/>
  </p:normalViewPr>
  <p:slideViewPr>
    <p:cSldViewPr>
      <p:cViewPr varScale="1">
        <p:scale>
          <a:sx n="102" d="100"/>
          <a:sy n="102" d="100"/>
        </p:scale>
        <p:origin x="25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2004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Hoja1!$A$2:$A$3</c:f>
              <c:strCache>
                <c:ptCount val="2"/>
                <c:pt idx="0">
                  <c:v>Primary health care</c:v>
                </c:pt>
                <c:pt idx="1">
                  <c:v>Community mental health teams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2217</c:v>
                </c:pt>
                <c:pt idx="1">
                  <c:v>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46-45D4-A5FA-7A7F66191FE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Hoja1!$A$2:$A$3</c:f>
              <c:strCache>
                <c:ptCount val="2"/>
                <c:pt idx="0">
                  <c:v>Primary health care</c:v>
                </c:pt>
                <c:pt idx="1">
                  <c:v>Community mental health teams</c:v>
                </c:pt>
              </c:strCache>
            </c:strRef>
          </c:cat>
          <c:val>
            <c:numRef>
              <c:f>Hoja1!$C$2:$C$3</c:f>
              <c:numCache>
                <c:formatCode>General</c:formatCode>
                <c:ptCount val="2"/>
                <c:pt idx="0">
                  <c:v>4559</c:v>
                </c:pt>
                <c:pt idx="1">
                  <c:v>1014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46-45D4-A5FA-7A7F66191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5430168"/>
        <c:axId val="475436072"/>
      </c:barChart>
      <c:catAx>
        <c:axId val="475430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436072"/>
        <c:crosses val="autoZero"/>
        <c:auto val="1"/>
        <c:lblAlgn val="ctr"/>
        <c:lblOffset val="100"/>
        <c:noMultiLvlLbl val="0"/>
      </c:catAx>
      <c:valAx>
        <c:axId val="475436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430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1990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Acute beds in general hospitals</c:v>
                </c:pt>
                <c:pt idx="1">
                  <c:v>Acute beds in mental hospitals</c:v>
                </c:pt>
                <c:pt idx="2">
                  <c:v>Chronic beds in mental hospitals</c:v>
                </c:pt>
                <c:pt idx="3">
                  <c:v>Places in supported homes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2.5</c:v>
                </c:pt>
                <c:pt idx="1">
                  <c:v>5.9</c:v>
                </c:pt>
                <c:pt idx="2">
                  <c:v>25.9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46-45D4-A5FA-7A7F66191FE2}"/>
            </c:ext>
          </c:extLst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Hoja1!$A$2:$A$5</c:f>
              <c:strCache>
                <c:ptCount val="4"/>
                <c:pt idx="0">
                  <c:v>Acute beds in general hospitals</c:v>
                </c:pt>
                <c:pt idx="1">
                  <c:v>Acute beds in mental hospitals</c:v>
                </c:pt>
                <c:pt idx="2">
                  <c:v>Chronic beds in mental hospitals</c:v>
                </c:pt>
                <c:pt idx="3">
                  <c:v>Places in supported homes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5.3</c:v>
                </c:pt>
                <c:pt idx="1">
                  <c:v>2.9</c:v>
                </c:pt>
                <c:pt idx="2">
                  <c:v>3.1</c:v>
                </c:pt>
                <c:pt idx="3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46-45D4-A5FA-7A7F66191F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5430168"/>
        <c:axId val="475436072"/>
      </c:barChart>
      <c:catAx>
        <c:axId val="475430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436072"/>
        <c:crosses val="autoZero"/>
        <c:auto val="1"/>
        <c:lblAlgn val="ctr"/>
        <c:lblOffset val="100"/>
        <c:noMultiLvlLbl val="0"/>
      </c:catAx>
      <c:valAx>
        <c:axId val="475436072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5430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F93F1-3C7E-7D45-BD05-4FA1C38BD7D1}" type="datetimeFigureOut">
              <a:rPr lang="es-CL" smtClean="0"/>
              <a:t>10-05-2018</a:t>
            </a:fld>
            <a:endParaRPr lang="es-CL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5FC1BF-1452-DC49-BAF4-29EAF322175C}" type="slidenum">
              <a:rPr lang="es-CL" smtClean="0"/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661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FC1BF-1452-DC49-BAF4-29EAF322175C}" type="slidenum">
              <a:rPr lang="es-CL" smtClean="0"/>
              <a:t>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2617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DD4A1-C737-4CB5-85F0-6B8A0E28F315}" type="datetimeFigureOut">
              <a:rPr lang="es-CL" smtClean="0"/>
              <a:pPr/>
              <a:t>10-05-2018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735CD-BCDD-4D83-B57E-01D524A49586}" type="slidenum">
              <a:rPr lang="es-CL" smtClean="0"/>
              <a:pPr/>
              <a:t>‹#›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6369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CL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Mental </a:t>
            </a:r>
            <a:r>
              <a:rPr lang="en-CA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Health</a:t>
            </a:r>
            <a:r>
              <a:rPr lang="es-CL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CA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Reform and Human Rights in Chile 1990-2018: </a:t>
            </a:r>
            <a:br>
              <a:rPr lang="en-CA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CA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achievements and challenges </a:t>
            </a:r>
            <a:r>
              <a:rPr lang="es-E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s-ES" sz="3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s-CL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3644B7A-48CD-BA4D-949B-5C17ADB8DD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06790"/>
            <a:ext cx="9144000" cy="17859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4D91387F-2CCB-DC47-B829-266110ED98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60648"/>
            <a:ext cx="1152128" cy="205491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67035"/>
            <a:ext cx="1140431" cy="1728192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2D8EFFC-B6C7-F74F-983F-9AEA17A35252}"/>
              </a:ext>
            </a:extLst>
          </p:cNvPr>
          <p:cNvSpPr txBox="1"/>
          <p:nvPr/>
        </p:nvSpPr>
        <p:spPr>
          <a:xfrm>
            <a:off x="5598053" y="4994794"/>
            <a:ext cx="2893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Dr. Alberto Minoletti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79426C6-808E-5E4C-8268-D8BEDF4E3031}"/>
              </a:ext>
            </a:extLst>
          </p:cNvPr>
          <p:cNvSpPr/>
          <p:nvPr/>
        </p:nvSpPr>
        <p:spPr>
          <a:xfrm>
            <a:off x="5724128" y="5445589"/>
            <a:ext cx="45719" cy="1008112"/>
          </a:xfrm>
          <a:prstGeom prst="rect">
            <a:avLst/>
          </a:prstGeom>
          <a:solidFill>
            <a:srgbClr val="EF9D2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058591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FDA1B-BA78-447A-869B-7F15F80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2800" dirty="0"/>
              <a:t>Number of persons cared for mental disorders per 100,000 population in outpatient facilities: 2004-2014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69A6A946-31F6-4958-AACD-581BE3529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082989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09246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5FDA1B-BA78-447A-869B-7F15F80F0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dirty="0"/>
              <a:t>Number of beds per 100,000 population in different mental health facilities: 1990-2014</a:t>
            </a:r>
          </a:p>
        </p:txBody>
      </p:sp>
      <p:graphicFrame>
        <p:nvGraphicFramePr>
          <p:cNvPr id="6" name="Marcador de contenido 5">
            <a:extLst>
              <a:ext uri="{FF2B5EF4-FFF2-40B4-BE49-F238E27FC236}">
                <a16:creationId xmlns:a16="http://schemas.microsoft.com/office/drawing/2014/main" id="{69A6A946-31F6-4958-AACD-581BE35294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293194"/>
              </p:ext>
            </p:extLst>
          </p:nvPr>
        </p:nvGraphicFramePr>
        <p:xfrm>
          <a:off x="457200" y="1417638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0603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A8DCF-0432-4320-891F-9908FEB8636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/>
              <a:t>Main Achievements in Human Rights with Mental Health Reform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858653-19D3-4775-B779-297AAE36DA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25963"/>
          </a:xfrm>
          <a:ln w="38100">
            <a:solidFill>
              <a:schemeClr val="accent6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CA" dirty="0"/>
              <a:t>Increased availability, accessibility and quality of community mental health services</a:t>
            </a:r>
          </a:p>
          <a:p>
            <a:r>
              <a:rPr lang="en-CA" dirty="0"/>
              <a:t>Life with higher dignity, autonomy and social inclusion for many persons with psychosocial disabilities </a:t>
            </a:r>
          </a:p>
          <a:p>
            <a:r>
              <a:rPr lang="en-US" dirty="0"/>
              <a:t>Health workers more aware of human rights</a:t>
            </a:r>
          </a:p>
          <a:p>
            <a:r>
              <a:rPr lang="en-US" dirty="0"/>
              <a:t>Less use of coercion, abuse and violence with persons using mental health services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4676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4388D1-1BB4-43B7-B4BF-C10B17931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Main legislative and regulatory measures in human rights for mental health services</a:t>
            </a:r>
            <a:endParaRPr lang="en-CA" sz="36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7134404-3989-409D-91DE-3B8952111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anchor="ctr"/>
          <a:lstStyle/>
          <a:p>
            <a:pPr algn="ctr"/>
            <a:r>
              <a:rPr lang="en-CA" dirty="0"/>
              <a:t>Legislation 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6252929-21AD-408A-9F65-CD4DC94823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- Guarantees of care for 4 mental disorders (parity with physical health)</a:t>
            </a:r>
          </a:p>
          <a:p>
            <a:pPr marL="0" indent="0">
              <a:buNone/>
            </a:pPr>
            <a:r>
              <a:rPr lang="en-CA" dirty="0"/>
              <a:t>- Oversight agency to protect the rights of persons using mental health services</a:t>
            </a:r>
          </a:p>
          <a:p>
            <a:pPr marL="0" indent="0">
              <a:buNone/>
            </a:pPr>
            <a:r>
              <a:rPr lang="en-CA" dirty="0"/>
              <a:t>- Informed consent for treatment and research</a:t>
            </a:r>
          </a:p>
          <a:p>
            <a:pPr marL="0" indent="0">
              <a:buNone/>
            </a:pPr>
            <a:r>
              <a:rPr lang="en-CA" dirty="0"/>
              <a:t>- Restrictions to involuntary hospitalization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8569CD5-DA6E-41BA-9425-DBA701468C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 anchor="ctr"/>
          <a:lstStyle/>
          <a:p>
            <a:pPr algn="ctr"/>
            <a:r>
              <a:rPr lang="en-CA" dirty="0"/>
              <a:t>Regulation 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B2CC0A2-9852-4D50-89A6-FA555298977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- Prohibition of psychosurgery in persons with psychosocial disability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Review mechanisms for sterilization (only with informed consent)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 Rules for crisis management and physical restraint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9261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BAE424-32D7-4F07-BF54-FCFFF0EFA6D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sz="3200" dirty="0"/>
              <a:t>Gaps in human rights of persons with mental health conditions and psychosocial disabilities in Chile </a:t>
            </a:r>
            <a:endParaRPr lang="es-CL" sz="32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282D80-8D54-4986-8CF9-B59F9ABC6050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3000" dirty="0"/>
              <a:t>418 persons still hospitalized in mental hospitals, exposed to degrading treatments and abuse</a:t>
            </a:r>
          </a:p>
          <a:p>
            <a:r>
              <a:rPr lang="en-US" sz="3000" dirty="0"/>
              <a:t>Some persons in supported home have reported coercion, punishments and lack of liberty</a:t>
            </a:r>
          </a:p>
          <a:p>
            <a:r>
              <a:rPr lang="en-US" sz="3000" dirty="0"/>
              <a:t>WHO </a:t>
            </a:r>
            <a:r>
              <a:rPr lang="en-US" sz="3000" dirty="0" err="1"/>
              <a:t>QualityRights</a:t>
            </a:r>
            <a:r>
              <a:rPr lang="en-US" sz="3000" dirty="0"/>
              <a:t> showed low achievement in activities to support social inclusion in outpatient facilities </a:t>
            </a:r>
          </a:p>
          <a:p>
            <a:r>
              <a:rPr lang="en-US" sz="3000" dirty="0"/>
              <a:t>Significant gaps in access and quality of care persist in all health areas</a:t>
            </a:r>
          </a:p>
          <a:p>
            <a:r>
              <a:rPr lang="en-US" sz="3000" dirty="0"/>
              <a:t>The stigma about mental illness is still high in the health system and in the Chilean population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2856948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CK institucional esp 2018" id="{2FBE2DE7-F8D5-7445-8D1E-A9E27BDB0BC2}" vid="{8161CC0F-B112-7C48-AAC3-2D264F07540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1DD380B-304F-4B45-A5C2-ED432065C83A}"/>
</file>

<file path=customXml/itemProps2.xml><?xml version="1.0" encoding="utf-8"?>
<ds:datastoreItem xmlns:ds="http://schemas.openxmlformats.org/officeDocument/2006/customXml" ds:itemID="{FA04C39A-2277-4845-ACBD-FA0986981DDC}"/>
</file>

<file path=customXml/itemProps3.xml><?xml version="1.0" encoding="utf-8"?>
<ds:datastoreItem xmlns:ds="http://schemas.openxmlformats.org/officeDocument/2006/customXml" ds:itemID="{46F0DDAD-6E61-4A19-9FC6-E20D9CDC7B3A}"/>
</file>

<file path=docProps/app.xml><?xml version="1.0" encoding="utf-8"?>
<Properties xmlns="http://schemas.openxmlformats.org/officeDocument/2006/extended-properties" xmlns:vt="http://schemas.openxmlformats.org/officeDocument/2006/docPropsVTypes">
  <Template>Pres 3_esp2018</Template>
  <TotalTime>412</TotalTime>
  <Words>267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de Office</vt:lpstr>
      <vt:lpstr>Mental Health Reform and Human Rights in Chile 1990-2018:  achievements and challenges  </vt:lpstr>
      <vt:lpstr>Number of persons cared for mental disorders per 100,000 population in outpatient facilities: 2004-2014</vt:lpstr>
      <vt:lpstr>Number of beds per 100,000 population in different mental health facilities: 1990-2014</vt:lpstr>
      <vt:lpstr>Main Achievements in Human Rights with Mental Health Reform</vt:lpstr>
      <vt:lpstr>Main legislative and regulatory measures in human rights for mental health services</vt:lpstr>
      <vt:lpstr>Gaps in human rights of persons with mental health conditions and psychosocial disabilities in Chile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Mental Health Reform and Human Rights in Chile: achievements and challenges</dc:title>
  <dc:creator>Alberto Minoletti</dc:creator>
  <cp:lastModifiedBy>FRANCO PARRA Marta</cp:lastModifiedBy>
  <cp:revision>34</cp:revision>
  <dcterms:created xsi:type="dcterms:W3CDTF">2018-05-02T14:23:35Z</dcterms:created>
  <dcterms:modified xsi:type="dcterms:W3CDTF">2018-05-10T07:31:34Z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