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7.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1"/>
  </p:notesMasterIdLst>
  <p:sldIdLst>
    <p:sldId id="529" r:id="rId4"/>
    <p:sldId id="549" r:id="rId5"/>
    <p:sldId id="551" r:id="rId6"/>
    <p:sldId id="554" r:id="rId7"/>
    <p:sldId id="558" r:id="rId8"/>
    <p:sldId id="555" r:id="rId9"/>
    <p:sldId id="556" r:id="rId10"/>
  </p:sldIdLst>
  <p:sldSz cx="9144000" cy="5143500" type="screen16x9"/>
  <p:notesSz cx="6858000" cy="9144000"/>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62" userDrawn="1">
          <p15:clr>
            <a:srgbClr val="A4A3A4"/>
          </p15:clr>
        </p15:guide>
        <p15:guide id="2" pos="431" userDrawn="1">
          <p15:clr>
            <a:srgbClr val="A4A3A4"/>
          </p15:clr>
        </p15:guide>
        <p15:guide id="3" orient="horz" pos="1189" userDrawn="1">
          <p15:clr>
            <a:srgbClr val="A4A3A4"/>
          </p15:clr>
        </p15:guide>
        <p15:guide id="4" orient="horz" pos="2573" userDrawn="1">
          <p15:clr>
            <a:srgbClr val="A4A3A4"/>
          </p15:clr>
        </p15:guide>
        <p15:guide id="5" pos="1809" userDrawn="1">
          <p15:clr>
            <a:srgbClr val="A4A3A4"/>
          </p15:clr>
        </p15:guide>
        <p15:guide id="6" pos="2392" userDrawn="1">
          <p15:clr>
            <a:srgbClr val="A4A3A4"/>
          </p15:clr>
        </p15:guide>
        <p15:guide id="7" pos="37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E65318"/>
    <a:srgbClr val="EA5425"/>
    <a:srgbClr val="E97515"/>
    <a:srgbClr val="FF9900"/>
    <a:srgbClr val="004884"/>
    <a:srgbClr val="92278F"/>
    <a:srgbClr val="00AEEF"/>
    <a:srgbClr val="FFDF00"/>
    <a:srgbClr val="D00B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71342" autoAdjust="0"/>
  </p:normalViewPr>
  <p:slideViewPr>
    <p:cSldViewPr snapToGrid="0">
      <p:cViewPr varScale="1">
        <p:scale>
          <a:sx n="110" d="100"/>
          <a:sy n="110" d="100"/>
        </p:scale>
        <p:origin x="-984" y="-84"/>
      </p:cViewPr>
      <p:guideLst>
        <p:guide orient="horz" pos="3062"/>
        <p:guide orient="horz" pos="1189"/>
        <p:guide orient="horz" pos="2573"/>
        <p:guide pos="431"/>
        <p:guide pos="1809"/>
        <p:guide pos="2392"/>
        <p:guide pos="376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ustomXml" Target="../customXml/item3.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1B42F-3B9B-443E-892A-C1776F7480E3}" type="datetimeFigureOut">
              <a:rPr lang="en-GB" smtClean="0"/>
              <a:pPr/>
              <a:t>27/11/2017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E8EB6-4BFB-4EC4-B24D-D86EEF4BBEC3}" type="slidenum">
              <a:rPr lang="en-GB" smtClean="0"/>
              <a:pPr/>
              <a:t>‹#›</a:t>
            </a:fld>
            <a:endParaRPr lang="en-GB"/>
          </a:p>
        </p:txBody>
      </p:sp>
    </p:spTree>
    <p:extLst>
      <p:ext uri="{BB962C8B-B14F-4D97-AF65-F5344CB8AC3E}">
        <p14:creationId xmlns:p14="http://schemas.microsoft.com/office/powerpoint/2010/main" val="240804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9E8EB6-4BFB-4EC4-B24D-D86EEF4BBEC3}" type="slidenum">
              <a:rPr lang="en-GB" smtClean="0"/>
              <a:pPr/>
              <a:t>1</a:t>
            </a:fld>
            <a:endParaRPr lang="en-GB"/>
          </a:p>
        </p:txBody>
      </p:sp>
    </p:spTree>
    <p:extLst>
      <p:ext uri="{BB962C8B-B14F-4D97-AF65-F5344CB8AC3E}">
        <p14:creationId xmlns:p14="http://schemas.microsoft.com/office/powerpoint/2010/main" val="77939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200"/>
              </a:spcAft>
            </a:pPr>
            <a:r>
              <a:rPr lang="en-US" sz="1600" b="1" dirty="0" smtClean="0"/>
              <a:t>IKEA Germany</a:t>
            </a:r>
          </a:p>
          <a:p>
            <a:pPr marL="285750" indent="-285750">
              <a:spcAft>
                <a:spcPts val="1200"/>
              </a:spcAft>
              <a:buFont typeface="Arial" panose="020B0604020202020204" pitchFamily="34" charset="0"/>
              <a:buChar char="•"/>
            </a:pPr>
            <a:r>
              <a:rPr lang="en-US" sz="1600" dirty="0" smtClean="0"/>
              <a:t>Large donations to refugee cause through co-worker run projects</a:t>
            </a:r>
          </a:p>
          <a:p>
            <a:pPr marL="285750" indent="-285750">
              <a:spcAft>
                <a:spcPts val="1200"/>
              </a:spcAft>
              <a:buFont typeface="Arial" panose="020B0604020202020204" pitchFamily="34" charset="0"/>
              <a:buChar char="•"/>
            </a:pPr>
            <a:r>
              <a:rPr lang="en-US" sz="1600" dirty="0" smtClean="0"/>
              <a:t>Child friendly spaces in refugee centers with Save the Children</a:t>
            </a:r>
          </a:p>
          <a:p>
            <a:pPr marL="285750" indent="-285750">
              <a:spcAft>
                <a:spcPts val="1200"/>
              </a:spcAft>
              <a:buFont typeface="Arial" panose="020B0604020202020204" pitchFamily="34" charset="0"/>
              <a:buChar char="•"/>
            </a:pPr>
            <a:r>
              <a:rPr lang="en-US" sz="1600" dirty="0" smtClean="0"/>
              <a:t>Job inclusion program - 50 jobs for refugees</a:t>
            </a:r>
          </a:p>
          <a:p>
            <a:pPr marL="285750" indent="-285750">
              <a:spcAft>
                <a:spcPts val="1200"/>
              </a:spcAft>
              <a:buFont typeface="Arial" panose="020B0604020202020204" pitchFamily="34" charset="0"/>
              <a:buChar char="•"/>
            </a:pPr>
            <a:endParaRPr lang="en-US" sz="1600" dirty="0" smtClean="0"/>
          </a:p>
          <a:p>
            <a:pPr marL="285750" indent="-285750">
              <a:spcAft>
                <a:spcPts val="1200"/>
              </a:spcAft>
              <a:buFont typeface="Arial" panose="020B0604020202020204" pitchFamily="34" charset="0"/>
              <a:buChar char="•"/>
            </a:pPr>
            <a:endParaRPr lang="en-US" sz="1600" dirty="0" smtClean="0"/>
          </a:p>
        </p:txBody>
      </p:sp>
      <p:sp>
        <p:nvSpPr>
          <p:cNvPr id="4" name="Foliennummernplatzhalter 3"/>
          <p:cNvSpPr>
            <a:spLocks noGrp="1"/>
          </p:cNvSpPr>
          <p:nvPr>
            <p:ph type="sldNum" sz="quarter" idx="10"/>
          </p:nvPr>
        </p:nvSpPr>
        <p:spPr/>
        <p:txBody>
          <a:bodyPr/>
          <a:lstStyle/>
          <a:p>
            <a:fld id="{309E8EB6-4BFB-4EC4-B24D-D86EEF4BBEC3}" type="slidenum">
              <a:rPr lang="en-GB" smtClean="0"/>
              <a:pPr/>
              <a:t>2</a:t>
            </a:fld>
            <a:endParaRPr lang="en-GB"/>
          </a:p>
        </p:txBody>
      </p:sp>
    </p:spTree>
    <p:extLst>
      <p:ext uri="{BB962C8B-B14F-4D97-AF65-F5344CB8AC3E}">
        <p14:creationId xmlns:p14="http://schemas.microsoft.com/office/powerpoint/2010/main" val="2551493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henrik.politis@IKEA.com"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inside.ikea.com/supportservices/CommunicationSupport/RangeSupplycommunicationtools/Graphics/Colourscheme/Pages/default.aspx" TargetMode="External"/><Relationship Id="rId2" Type="http://schemas.openxmlformats.org/officeDocument/2006/relationships/hyperlink" Target="http://inside.ikea.com/supportservices/CommunicationSupport/RangeSupplycommunicationtools/GuidelinesManuals/Pages/default.aspx"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inside.ikea.com/supportservices/CommunicationSupport/RangeSupplycommunicationtools/LearningTraining/PowerPointtips/Pages/default.aspx"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thing we do either builds or kills the IKEA Brand">
    <p:spTree>
      <p:nvGrpSpPr>
        <p:cNvPr id="1" name=""/>
        <p:cNvGrpSpPr/>
        <p:nvPr/>
      </p:nvGrpSpPr>
      <p:grpSpPr>
        <a:xfrm>
          <a:off x="0" y="0"/>
          <a:ext cx="0" cy="0"/>
          <a:chOff x="0" y="0"/>
          <a:chExt cx="0" cy="0"/>
        </a:xfrm>
      </p:grpSpPr>
      <p:sp>
        <p:nvSpPr>
          <p:cNvPr id="6" name="TextBox 5"/>
          <p:cNvSpPr txBox="1"/>
          <p:nvPr userDrawn="1"/>
        </p:nvSpPr>
        <p:spPr>
          <a:xfrm>
            <a:off x="777876" y="2466975"/>
            <a:ext cx="5103813" cy="2017679"/>
          </a:xfrm>
          <a:prstGeom prst="rect">
            <a:avLst/>
          </a:prstGeom>
          <a:noFill/>
        </p:spPr>
        <p:txBody>
          <a:bodyPr lIns="77925" tIns="38963" rIns="77925" bIns="38963">
            <a:spAutoFit/>
          </a:bodyPr>
          <a:lstStyle/>
          <a:p>
            <a:pPr fontAlgn="auto">
              <a:spcBef>
                <a:spcPts val="0"/>
              </a:spcBef>
              <a:spcAft>
                <a:spcPts val="0"/>
              </a:spcAft>
              <a:defRPr/>
            </a:pPr>
            <a:r>
              <a:rPr lang="en-US" sz="900" dirty="0" smtClean="0">
                <a:latin typeface="+mn-lt"/>
                <a:cs typeface="+mn-cs"/>
              </a:rPr>
              <a:t>This is a template created by IKEA Range &amp; Supply</a:t>
            </a:r>
            <a:r>
              <a:rPr lang="en-US" sz="900" baseline="0" dirty="0" smtClean="0">
                <a:latin typeface="+mn-lt"/>
                <a:cs typeface="+mn-cs"/>
              </a:rPr>
              <a:t> Communication </a:t>
            </a:r>
            <a:r>
              <a:rPr lang="en-US" sz="900" dirty="0" smtClean="0">
                <a:latin typeface="+mn-lt"/>
                <a:cs typeface="+mn-cs"/>
              </a:rPr>
              <a:t>to support you in planning your communication. This tool can create clearer communication and improve the look of your presentation.</a:t>
            </a:r>
          </a:p>
          <a:p>
            <a:pPr fontAlgn="auto">
              <a:spcBef>
                <a:spcPts val="0"/>
              </a:spcBef>
              <a:spcAft>
                <a:spcPts val="0"/>
              </a:spcAft>
              <a:defRPr/>
            </a:pPr>
            <a:endParaRPr lang="en-US" sz="900" dirty="0" smtClean="0">
              <a:latin typeface="+mn-lt"/>
              <a:cs typeface="+mn-cs"/>
            </a:endParaRPr>
          </a:p>
          <a:p>
            <a:pPr fontAlgn="auto">
              <a:spcBef>
                <a:spcPts val="0"/>
              </a:spcBef>
              <a:spcAft>
                <a:spcPts val="0"/>
              </a:spcAft>
              <a:defRPr/>
            </a:pPr>
            <a:r>
              <a:rPr lang="en-US" sz="900" dirty="0" smtClean="0">
                <a:latin typeface="+mn-lt"/>
                <a:cs typeface="+mn-cs"/>
              </a:rPr>
              <a:t>The importance of treating the IKEA Brand correctly is crucial for our success. Today the IKEA Brand is one of the world’s top brands. It is our most valuable asset. And an asset built by you together with all other IKEA co-workers, all over the world, every day. But it is also a fragile asset - treated and handled wrong the value of the IKEA Brand will decrease rapidly.</a:t>
            </a:r>
          </a:p>
          <a:p>
            <a:pPr fontAlgn="auto">
              <a:spcBef>
                <a:spcPts val="0"/>
              </a:spcBef>
              <a:spcAft>
                <a:spcPts val="0"/>
              </a:spcAft>
              <a:defRPr/>
            </a:pPr>
            <a:endParaRPr lang="en-US" sz="900" dirty="0" smtClean="0">
              <a:latin typeface="+mn-lt"/>
              <a:cs typeface="+mn-cs"/>
            </a:endParaRPr>
          </a:p>
          <a:p>
            <a:pPr fontAlgn="auto">
              <a:spcBef>
                <a:spcPts val="0"/>
              </a:spcBef>
              <a:spcAft>
                <a:spcPts val="0"/>
              </a:spcAft>
              <a:defRPr/>
            </a:pPr>
            <a:r>
              <a:rPr lang="en-US" sz="900" dirty="0" smtClean="0">
                <a:latin typeface="+mn-lt"/>
                <a:cs typeface="+mn-cs"/>
              </a:rPr>
              <a:t>To keep building the IKEA Brand we need to act consistently and clearly when using the IKEA trademarks. Because when we act consistent we build a strong healthy brand that is easy to recognise, understand and like for all those many people wanting a better everyday life.</a:t>
            </a:r>
            <a:endParaRPr lang="en-US" sz="900" dirty="0">
              <a:latin typeface="+mn-lt"/>
              <a:cs typeface="+mn-cs"/>
            </a:endParaRPr>
          </a:p>
        </p:txBody>
      </p:sp>
      <p:sp>
        <p:nvSpPr>
          <p:cNvPr id="9" name="TextBox 8"/>
          <p:cNvSpPr txBox="1"/>
          <p:nvPr userDrawn="1"/>
        </p:nvSpPr>
        <p:spPr>
          <a:xfrm>
            <a:off x="750888" y="410767"/>
            <a:ext cx="6837362" cy="2063846"/>
          </a:xfrm>
          <a:prstGeom prst="rect">
            <a:avLst/>
          </a:prstGeom>
          <a:noFill/>
        </p:spPr>
        <p:txBody>
          <a:bodyPr lIns="77925" tIns="38963" rIns="77925" bIns="38963">
            <a:spAutoFit/>
          </a:bodyPr>
          <a:lstStyle/>
          <a:p>
            <a:pPr fontAlgn="auto">
              <a:spcBef>
                <a:spcPts val="0"/>
              </a:spcBef>
              <a:spcAft>
                <a:spcPts val="0"/>
              </a:spcAft>
              <a:defRPr/>
            </a:pPr>
            <a:r>
              <a:rPr lang="en-US" sz="4300" dirty="0">
                <a:latin typeface="+mj-lt"/>
                <a:cs typeface="+mn-cs"/>
              </a:rPr>
              <a:t>Everything we do</a:t>
            </a:r>
          </a:p>
          <a:p>
            <a:pPr fontAlgn="auto">
              <a:spcBef>
                <a:spcPts val="0"/>
              </a:spcBef>
              <a:spcAft>
                <a:spcPts val="0"/>
              </a:spcAft>
              <a:defRPr/>
            </a:pPr>
            <a:r>
              <a:rPr lang="en-US" sz="4300" dirty="0">
                <a:latin typeface="+mj-lt"/>
                <a:cs typeface="+mn-cs"/>
              </a:rPr>
              <a:t>either builds or kills</a:t>
            </a:r>
          </a:p>
          <a:p>
            <a:pPr fontAlgn="auto">
              <a:spcBef>
                <a:spcPts val="0"/>
              </a:spcBef>
              <a:spcAft>
                <a:spcPts val="0"/>
              </a:spcAft>
              <a:defRPr/>
            </a:pPr>
            <a:r>
              <a:rPr lang="en-US" sz="4300" dirty="0">
                <a:latin typeface="+mj-lt"/>
                <a:cs typeface="+mn-cs"/>
              </a:rPr>
              <a:t>the IKEA</a:t>
            </a:r>
            <a:r>
              <a:rPr lang="en-GB" sz="2400" baseline="100000" dirty="0">
                <a:latin typeface="+mj-lt"/>
                <a:cs typeface="+mn-cs"/>
              </a:rPr>
              <a:t>®</a:t>
            </a:r>
            <a:r>
              <a:rPr lang="en-US" sz="4300" dirty="0">
                <a:latin typeface="+mj-lt"/>
                <a:cs typeface="+mn-cs"/>
              </a:rPr>
              <a:t> Brand.</a:t>
            </a:r>
          </a:p>
        </p:txBody>
      </p:sp>
      <p:sp>
        <p:nvSpPr>
          <p:cNvPr id="12" name="TextBox 11"/>
          <p:cNvSpPr txBox="1"/>
          <p:nvPr userDrawn="1"/>
        </p:nvSpPr>
        <p:spPr>
          <a:xfrm rot="5400000">
            <a:off x="8359024" y="597233"/>
            <a:ext cx="1315975" cy="155631"/>
          </a:xfrm>
          <a:prstGeom prst="rect">
            <a:avLst/>
          </a:prstGeom>
          <a:noFill/>
        </p:spPr>
        <p:txBody>
          <a:bodyPr wrap="square" lIns="77925" tIns="38963" rIns="77925" bIns="38963">
            <a:spAutoFit/>
          </a:bodyPr>
          <a:lstStyle/>
          <a:p>
            <a:pPr fontAlgn="auto">
              <a:spcBef>
                <a:spcPts val="0"/>
              </a:spcBef>
              <a:spcAft>
                <a:spcPts val="0"/>
              </a:spcAft>
              <a:defRPr/>
            </a:pPr>
            <a:r>
              <a:rPr lang="en-GB" sz="500" dirty="0">
                <a:solidFill>
                  <a:schemeClr val="tx1"/>
                </a:solidFill>
                <a:latin typeface="+mn-lt"/>
                <a:cs typeface="+mn-cs"/>
              </a:rPr>
              <a:t>© Inter IKEA Systems B.V. </a:t>
            </a:r>
            <a:r>
              <a:rPr lang="en-GB" sz="500" dirty="0" smtClean="0">
                <a:solidFill>
                  <a:schemeClr val="tx1"/>
                </a:solidFill>
                <a:latin typeface="+mn-lt"/>
                <a:cs typeface="+mn-cs"/>
              </a:rPr>
              <a:t>2015</a:t>
            </a:r>
            <a:endParaRPr lang="en-GB" sz="500" dirty="0">
              <a:solidFill>
                <a:schemeClr val="tx1"/>
              </a:solidFill>
              <a:latin typeface="+mn-lt"/>
              <a:cs typeface="+mn-cs"/>
            </a:endParaRPr>
          </a:p>
        </p:txBody>
      </p:sp>
      <p:pic>
        <p:nvPicPr>
          <p:cNvPr id="13"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76319" y="4387732"/>
            <a:ext cx="1128091" cy="386228"/>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0">
    <p:spTree>
      <p:nvGrpSpPr>
        <p:cNvPr id="1" name=""/>
        <p:cNvGrpSpPr/>
        <p:nvPr/>
      </p:nvGrpSpPr>
      <p:grpSpPr>
        <a:xfrm>
          <a:off x="0" y="0"/>
          <a:ext cx="0" cy="0"/>
          <a:chOff x="0" y="0"/>
          <a:chExt cx="0" cy="0"/>
        </a:xfrm>
      </p:grpSpPr>
      <p:sp>
        <p:nvSpPr>
          <p:cNvPr id="17" name="Rectangle 16"/>
          <p:cNvSpPr/>
          <p:nvPr userDrawn="1"/>
        </p:nvSpPr>
        <p:spPr>
          <a:xfrm>
            <a:off x="0" y="0"/>
            <a:ext cx="9144000" cy="5143500"/>
          </a:xfrm>
          <a:prstGeom prst="rect">
            <a:avLst/>
          </a:prstGeom>
          <a:solidFill>
            <a:srgbClr val="D00B21"/>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6" name="TextBox 5"/>
          <p:cNvSpPr txBox="1"/>
          <p:nvPr userDrawn="1"/>
        </p:nvSpPr>
        <p:spPr>
          <a:xfrm rot="5400000">
            <a:off x="8359024" y="597233"/>
            <a:ext cx="1315975" cy="155631"/>
          </a:xfrm>
          <a:prstGeom prst="rect">
            <a:avLst/>
          </a:prstGeom>
          <a:noFill/>
        </p:spPr>
        <p:txBody>
          <a:bodyPr wrap="square" lIns="77925" tIns="38963" rIns="77925" bIns="38963">
            <a:spAutoFit/>
          </a:bodyPr>
          <a:lstStyle/>
          <a:p>
            <a:pPr fontAlgn="auto">
              <a:spcBef>
                <a:spcPts val="0"/>
              </a:spcBef>
              <a:spcAft>
                <a:spcPts val="0"/>
              </a:spcAft>
              <a:defRPr/>
            </a:pPr>
            <a:r>
              <a:rPr lang="en-GB" sz="500" dirty="0">
                <a:solidFill>
                  <a:schemeClr val="bg1"/>
                </a:solidFill>
                <a:latin typeface="+mn-lt"/>
                <a:cs typeface="+mn-cs"/>
              </a:rPr>
              <a:t>© Inter IKEA Systems B.V. </a:t>
            </a:r>
            <a:r>
              <a:rPr lang="en-GB" sz="500" dirty="0" smtClean="0">
                <a:solidFill>
                  <a:schemeClr val="bg1"/>
                </a:solidFill>
                <a:latin typeface="+mn-lt"/>
                <a:cs typeface="+mn-cs"/>
              </a:rPr>
              <a:t>2015</a:t>
            </a:r>
            <a:endParaRPr lang="en-GB" sz="500" dirty="0">
              <a:solidFill>
                <a:schemeClr val="bg1"/>
              </a:solidFill>
              <a:latin typeface="+mn-lt"/>
              <a:cs typeface="+mn-cs"/>
            </a:endParaRPr>
          </a:p>
        </p:txBody>
      </p:sp>
      <p:pic>
        <p:nvPicPr>
          <p:cNvPr id="8"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76319" y="4387732"/>
            <a:ext cx="1128091" cy="386228"/>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1">
    <p:spTree>
      <p:nvGrpSpPr>
        <p:cNvPr id="1" name=""/>
        <p:cNvGrpSpPr/>
        <p:nvPr/>
      </p:nvGrpSpPr>
      <p:grpSpPr>
        <a:xfrm>
          <a:off x="0" y="0"/>
          <a:ext cx="0" cy="0"/>
          <a:chOff x="0" y="0"/>
          <a:chExt cx="0" cy="0"/>
        </a:xfrm>
      </p:grpSpPr>
      <p:sp>
        <p:nvSpPr>
          <p:cNvPr id="4" name="Rectangle 3"/>
          <p:cNvSpPr/>
          <p:nvPr userDrawn="1"/>
        </p:nvSpPr>
        <p:spPr>
          <a:xfrm>
            <a:off x="0" y="0"/>
            <a:ext cx="9144000" cy="411510"/>
          </a:xfrm>
          <a:prstGeom prst="rect">
            <a:avLst/>
          </a:prstGeom>
          <a:solidFill>
            <a:srgbClr val="D00B21"/>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5" name="TextBox 4"/>
          <p:cNvSpPr txBox="1"/>
          <p:nvPr userDrawn="1"/>
        </p:nvSpPr>
        <p:spPr>
          <a:xfrm>
            <a:off x="14289" y="4973241"/>
            <a:ext cx="1677987" cy="155631"/>
          </a:xfrm>
          <a:prstGeom prst="rect">
            <a:avLst/>
          </a:prstGeom>
          <a:noFill/>
        </p:spPr>
        <p:txBody>
          <a:bodyPr lIns="77925" tIns="38963" rIns="77925" bIns="38963">
            <a:spAutoFit/>
          </a:bodyPr>
          <a:lstStyle/>
          <a:p>
            <a:pPr fontAlgn="auto">
              <a:spcBef>
                <a:spcPts val="0"/>
              </a:spcBef>
              <a:spcAft>
                <a:spcPts val="0"/>
              </a:spcAft>
              <a:defRPr/>
            </a:pPr>
            <a:r>
              <a:rPr lang="en-GB" sz="500" dirty="0">
                <a:latin typeface="+mn-lt"/>
                <a:cs typeface="+mn-cs"/>
              </a:rPr>
              <a:t>© Inter IKEA Systems B.V. </a:t>
            </a:r>
            <a:r>
              <a:rPr lang="en-GB" sz="500" dirty="0" smtClean="0">
                <a:latin typeface="+mn-lt"/>
                <a:cs typeface="+mn-cs"/>
              </a:rPr>
              <a:t>2015</a:t>
            </a:r>
            <a:endParaRPr lang="en-GB" sz="500" dirty="0">
              <a:latin typeface="+mn-lt"/>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0">
    <p:spTree>
      <p:nvGrpSpPr>
        <p:cNvPr id="1" name=""/>
        <p:cNvGrpSpPr/>
        <p:nvPr/>
      </p:nvGrpSpPr>
      <p:grpSpPr>
        <a:xfrm>
          <a:off x="0" y="0"/>
          <a:ext cx="0" cy="0"/>
          <a:chOff x="0" y="0"/>
          <a:chExt cx="0" cy="0"/>
        </a:xfrm>
      </p:grpSpPr>
      <p:sp>
        <p:nvSpPr>
          <p:cNvPr id="17" name="Rectangle 16"/>
          <p:cNvSpPr/>
          <p:nvPr userDrawn="1"/>
        </p:nvSpPr>
        <p:spPr>
          <a:xfrm>
            <a:off x="0" y="0"/>
            <a:ext cx="9144000" cy="5143500"/>
          </a:xfrm>
          <a:prstGeom prst="rect">
            <a:avLst/>
          </a:prstGeom>
          <a:solidFill>
            <a:srgbClr val="EA5425"/>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6" name="TextBox 5"/>
          <p:cNvSpPr txBox="1"/>
          <p:nvPr userDrawn="1"/>
        </p:nvSpPr>
        <p:spPr>
          <a:xfrm rot="5400000">
            <a:off x="8359024" y="597233"/>
            <a:ext cx="1315975" cy="155631"/>
          </a:xfrm>
          <a:prstGeom prst="rect">
            <a:avLst/>
          </a:prstGeom>
          <a:noFill/>
        </p:spPr>
        <p:txBody>
          <a:bodyPr wrap="square" lIns="77925" tIns="38963" rIns="77925" bIns="38963">
            <a:spAutoFit/>
          </a:bodyPr>
          <a:lstStyle/>
          <a:p>
            <a:pPr fontAlgn="auto">
              <a:spcBef>
                <a:spcPts val="0"/>
              </a:spcBef>
              <a:spcAft>
                <a:spcPts val="0"/>
              </a:spcAft>
              <a:defRPr/>
            </a:pPr>
            <a:r>
              <a:rPr lang="en-GB" sz="500" dirty="0">
                <a:solidFill>
                  <a:schemeClr val="bg1"/>
                </a:solidFill>
                <a:latin typeface="+mn-lt"/>
                <a:cs typeface="+mn-cs"/>
              </a:rPr>
              <a:t>© Inter IKEA Systems B.V. </a:t>
            </a:r>
            <a:r>
              <a:rPr lang="en-GB" sz="500" dirty="0" smtClean="0">
                <a:solidFill>
                  <a:schemeClr val="bg1"/>
                </a:solidFill>
                <a:latin typeface="+mn-lt"/>
                <a:cs typeface="+mn-cs"/>
              </a:rPr>
              <a:t>2015</a:t>
            </a:r>
            <a:endParaRPr lang="en-GB" sz="500" dirty="0">
              <a:solidFill>
                <a:schemeClr val="bg1"/>
              </a:solidFill>
              <a:latin typeface="+mn-lt"/>
              <a:cs typeface="+mn-cs"/>
            </a:endParaRPr>
          </a:p>
        </p:txBody>
      </p:sp>
      <p:pic>
        <p:nvPicPr>
          <p:cNvPr id="8"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76319" y="4387732"/>
            <a:ext cx="1128091" cy="386228"/>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1">
    <p:spTree>
      <p:nvGrpSpPr>
        <p:cNvPr id="1" name=""/>
        <p:cNvGrpSpPr/>
        <p:nvPr/>
      </p:nvGrpSpPr>
      <p:grpSpPr>
        <a:xfrm>
          <a:off x="0" y="0"/>
          <a:ext cx="0" cy="0"/>
          <a:chOff x="0" y="0"/>
          <a:chExt cx="0" cy="0"/>
        </a:xfrm>
      </p:grpSpPr>
      <p:sp>
        <p:nvSpPr>
          <p:cNvPr id="4" name="Rectangle 3"/>
          <p:cNvSpPr/>
          <p:nvPr userDrawn="1"/>
        </p:nvSpPr>
        <p:spPr>
          <a:xfrm>
            <a:off x="0" y="0"/>
            <a:ext cx="9144000" cy="411510"/>
          </a:xfrm>
          <a:prstGeom prst="rect">
            <a:avLst/>
          </a:prstGeom>
          <a:solidFill>
            <a:srgbClr val="EA5425"/>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5" name="TextBox 4"/>
          <p:cNvSpPr txBox="1"/>
          <p:nvPr userDrawn="1"/>
        </p:nvSpPr>
        <p:spPr>
          <a:xfrm>
            <a:off x="14289" y="4973241"/>
            <a:ext cx="1677987" cy="155631"/>
          </a:xfrm>
          <a:prstGeom prst="rect">
            <a:avLst/>
          </a:prstGeom>
          <a:noFill/>
        </p:spPr>
        <p:txBody>
          <a:bodyPr lIns="77925" tIns="38963" rIns="77925" bIns="38963">
            <a:spAutoFit/>
          </a:bodyPr>
          <a:lstStyle/>
          <a:p>
            <a:pPr fontAlgn="auto">
              <a:spcBef>
                <a:spcPts val="0"/>
              </a:spcBef>
              <a:spcAft>
                <a:spcPts val="0"/>
              </a:spcAft>
              <a:defRPr/>
            </a:pPr>
            <a:r>
              <a:rPr lang="en-GB" sz="500" dirty="0">
                <a:latin typeface="+mn-lt"/>
                <a:cs typeface="+mn-cs"/>
              </a:rPr>
              <a:t>© Inter IKEA Systems B.V. </a:t>
            </a:r>
            <a:r>
              <a:rPr lang="en-GB" sz="500" dirty="0" smtClean="0">
                <a:latin typeface="+mn-lt"/>
                <a:cs typeface="+mn-cs"/>
              </a:rPr>
              <a:t>2015</a:t>
            </a:r>
            <a:endParaRPr lang="en-GB" sz="500" dirty="0">
              <a:latin typeface="+mn-lt"/>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0">
    <p:spTree>
      <p:nvGrpSpPr>
        <p:cNvPr id="1" name=""/>
        <p:cNvGrpSpPr/>
        <p:nvPr/>
      </p:nvGrpSpPr>
      <p:grpSpPr>
        <a:xfrm>
          <a:off x="0" y="0"/>
          <a:ext cx="0" cy="0"/>
          <a:chOff x="0" y="0"/>
          <a:chExt cx="0" cy="0"/>
        </a:xfrm>
      </p:grpSpPr>
      <p:sp>
        <p:nvSpPr>
          <p:cNvPr id="17" name="Rectangle 16"/>
          <p:cNvSpPr/>
          <p:nvPr userDrawn="1"/>
        </p:nvSpPr>
        <p:spPr>
          <a:xfrm>
            <a:off x="0" y="0"/>
            <a:ext cx="9144000" cy="5143500"/>
          </a:xfrm>
          <a:prstGeom prst="rect">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7" name="TextBox 6"/>
          <p:cNvSpPr txBox="1"/>
          <p:nvPr userDrawn="1"/>
        </p:nvSpPr>
        <p:spPr>
          <a:xfrm rot="5400000">
            <a:off x="8359024" y="597233"/>
            <a:ext cx="1315975" cy="155631"/>
          </a:xfrm>
          <a:prstGeom prst="rect">
            <a:avLst/>
          </a:prstGeom>
          <a:noFill/>
        </p:spPr>
        <p:txBody>
          <a:bodyPr wrap="square" lIns="77925" tIns="38963" rIns="77925" bIns="38963">
            <a:spAutoFit/>
          </a:bodyPr>
          <a:lstStyle/>
          <a:p>
            <a:pPr fontAlgn="auto">
              <a:spcBef>
                <a:spcPts val="0"/>
              </a:spcBef>
              <a:spcAft>
                <a:spcPts val="0"/>
              </a:spcAft>
              <a:defRPr/>
            </a:pPr>
            <a:r>
              <a:rPr lang="en-GB" sz="500" dirty="0">
                <a:solidFill>
                  <a:schemeClr val="tx1"/>
                </a:solidFill>
                <a:latin typeface="+mn-lt"/>
                <a:cs typeface="+mn-cs"/>
              </a:rPr>
              <a:t>© Inter IKEA Systems B.V. </a:t>
            </a:r>
            <a:r>
              <a:rPr lang="en-GB" sz="500" dirty="0" smtClean="0">
                <a:solidFill>
                  <a:schemeClr val="tx1"/>
                </a:solidFill>
                <a:latin typeface="+mn-lt"/>
                <a:cs typeface="+mn-cs"/>
              </a:rPr>
              <a:t>2015</a:t>
            </a:r>
            <a:endParaRPr lang="en-GB" sz="500" dirty="0">
              <a:solidFill>
                <a:schemeClr val="tx1"/>
              </a:solidFill>
              <a:latin typeface="+mn-lt"/>
              <a:cs typeface="+mn-cs"/>
            </a:endParaRPr>
          </a:p>
        </p:txBody>
      </p:sp>
      <p:pic>
        <p:nvPicPr>
          <p:cNvPr id="8" name="Picture 2" descr="\\ITSEELM-NT0044\HEPOL2$\Desktop\Övrigt\IKEA LOGO\IKEA LOGO PNG\IKEA_logo_BW.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5944" y="4391208"/>
            <a:ext cx="1116620" cy="382404"/>
          </a:xfrm>
          <a:prstGeom prst="rect">
            <a:avLst/>
          </a:prstGeom>
          <a:noFill/>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1">
    <p:spTree>
      <p:nvGrpSpPr>
        <p:cNvPr id="1" name=""/>
        <p:cNvGrpSpPr/>
        <p:nvPr/>
      </p:nvGrpSpPr>
      <p:grpSpPr>
        <a:xfrm>
          <a:off x="0" y="0"/>
          <a:ext cx="0" cy="0"/>
          <a:chOff x="0" y="0"/>
          <a:chExt cx="0" cy="0"/>
        </a:xfrm>
      </p:grpSpPr>
      <p:sp>
        <p:nvSpPr>
          <p:cNvPr id="4" name="Rectangle 3"/>
          <p:cNvSpPr/>
          <p:nvPr userDrawn="1"/>
        </p:nvSpPr>
        <p:spPr>
          <a:xfrm>
            <a:off x="0" y="0"/>
            <a:ext cx="9144000" cy="411510"/>
          </a:xfrm>
          <a:prstGeom prst="rect">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5" name="TextBox 4"/>
          <p:cNvSpPr txBox="1"/>
          <p:nvPr userDrawn="1"/>
        </p:nvSpPr>
        <p:spPr>
          <a:xfrm>
            <a:off x="14289" y="4973241"/>
            <a:ext cx="1677987" cy="155631"/>
          </a:xfrm>
          <a:prstGeom prst="rect">
            <a:avLst/>
          </a:prstGeom>
          <a:noFill/>
        </p:spPr>
        <p:txBody>
          <a:bodyPr lIns="77925" tIns="38963" rIns="77925" bIns="38963">
            <a:spAutoFit/>
          </a:bodyPr>
          <a:lstStyle/>
          <a:p>
            <a:pPr fontAlgn="auto">
              <a:spcBef>
                <a:spcPts val="0"/>
              </a:spcBef>
              <a:spcAft>
                <a:spcPts val="0"/>
              </a:spcAft>
              <a:defRPr/>
            </a:pPr>
            <a:r>
              <a:rPr lang="en-GB" sz="500" dirty="0">
                <a:latin typeface="+mn-lt"/>
                <a:cs typeface="+mn-cs"/>
              </a:rPr>
              <a:t>© Inter IKEA Systems B.V. </a:t>
            </a:r>
            <a:r>
              <a:rPr lang="en-GB" sz="500" dirty="0" smtClean="0">
                <a:latin typeface="+mn-lt"/>
                <a:cs typeface="+mn-cs"/>
              </a:rPr>
              <a:t>2015</a:t>
            </a:r>
            <a:endParaRPr lang="en-GB" sz="500" dirty="0">
              <a:latin typeface="+mn-lt"/>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0">
    <p:spTree>
      <p:nvGrpSpPr>
        <p:cNvPr id="1" name=""/>
        <p:cNvGrpSpPr/>
        <p:nvPr/>
      </p:nvGrpSpPr>
      <p:grpSpPr>
        <a:xfrm>
          <a:off x="0" y="0"/>
          <a:ext cx="0" cy="0"/>
          <a:chOff x="0" y="0"/>
          <a:chExt cx="0" cy="0"/>
        </a:xfrm>
      </p:grpSpPr>
      <p:sp>
        <p:nvSpPr>
          <p:cNvPr id="17" name="Rectangle 16"/>
          <p:cNvSpPr/>
          <p:nvPr userDrawn="1"/>
        </p:nvSpPr>
        <p:spPr>
          <a:xfrm>
            <a:off x="0" y="0"/>
            <a:ext cx="9144000" cy="51435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6" name="TextBox 5"/>
          <p:cNvSpPr txBox="1"/>
          <p:nvPr userDrawn="1"/>
        </p:nvSpPr>
        <p:spPr>
          <a:xfrm rot="5400000">
            <a:off x="8359024" y="597233"/>
            <a:ext cx="1315975" cy="155631"/>
          </a:xfrm>
          <a:prstGeom prst="rect">
            <a:avLst/>
          </a:prstGeom>
          <a:noFill/>
        </p:spPr>
        <p:txBody>
          <a:bodyPr wrap="square" lIns="77925" tIns="38963" rIns="77925" bIns="38963">
            <a:spAutoFit/>
          </a:bodyPr>
          <a:lstStyle/>
          <a:p>
            <a:pPr fontAlgn="auto">
              <a:spcBef>
                <a:spcPts val="0"/>
              </a:spcBef>
              <a:spcAft>
                <a:spcPts val="0"/>
              </a:spcAft>
              <a:defRPr/>
            </a:pPr>
            <a:r>
              <a:rPr lang="en-GB" sz="500" dirty="0">
                <a:solidFill>
                  <a:schemeClr val="bg1"/>
                </a:solidFill>
                <a:latin typeface="+mn-lt"/>
                <a:cs typeface="+mn-cs"/>
              </a:rPr>
              <a:t>© Inter IKEA Systems B.V. </a:t>
            </a:r>
            <a:r>
              <a:rPr lang="en-GB" sz="500" dirty="0" smtClean="0">
                <a:solidFill>
                  <a:schemeClr val="bg1"/>
                </a:solidFill>
                <a:latin typeface="+mn-lt"/>
                <a:cs typeface="+mn-cs"/>
              </a:rPr>
              <a:t>2015</a:t>
            </a:r>
            <a:endParaRPr lang="en-GB" sz="500" dirty="0">
              <a:solidFill>
                <a:schemeClr val="bg1"/>
              </a:solidFill>
              <a:latin typeface="+mn-lt"/>
              <a:cs typeface="+mn-cs"/>
            </a:endParaRPr>
          </a:p>
        </p:txBody>
      </p:sp>
      <p:pic>
        <p:nvPicPr>
          <p:cNvPr id="8"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76319" y="4387732"/>
            <a:ext cx="1128091" cy="386228"/>
          </a:xfrm>
          <a:prstGeom prst="rect">
            <a:avLst/>
          </a:prstGeom>
          <a:noFill/>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1">
    <p:spTree>
      <p:nvGrpSpPr>
        <p:cNvPr id="1" name=""/>
        <p:cNvGrpSpPr/>
        <p:nvPr/>
      </p:nvGrpSpPr>
      <p:grpSpPr>
        <a:xfrm>
          <a:off x="0" y="0"/>
          <a:ext cx="0" cy="0"/>
          <a:chOff x="0" y="0"/>
          <a:chExt cx="0" cy="0"/>
        </a:xfrm>
      </p:grpSpPr>
      <p:sp>
        <p:nvSpPr>
          <p:cNvPr id="4" name="Rectangle 3"/>
          <p:cNvSpPr/>
          <p:nvPr userDrawn="1"/>
        </p:nvSpPr>
        <p:spPr>
          <a:xfrm>
            <a:off x="0" y="0"/>
            <a:ext cx="9144000" cy="41151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5" name="TextBox 4"/>
          <p:cNvSpPr txBox="1"/>
          <p:nvPr userDrawn="1"/>
        </p:nvSpPr>
        <p:spPr>
          <a:xfrm>
            <a:off x="14289" y="4973241"/>
            <a:ext cx="1677987" cy="155631"/>
          </a:xfrm>
          <a:prstGeom prst="rect">
            <a:avLst/>
          </a:prstGeom>
          <a:noFill/>
        </p:spPr>
        <p:txBody>
          <a:bodyPr lIns="77925" tIns="38963" rIns="77925" bIns="38963">
            <a:spAutoFit/>
          </a:bodyPr>
          <a:lstStyle/>
          <a:p>
            <a:pPr fontAlgn="auto">
              <a:spcBef>
                <a:spcPts val="0"/>
              </a:spcBef>
              <a:spcAft>
                <a:spcPts val="0"/>
              </a:spcAft>
              <a:defRPr/>
            </a:pPr>
            <a:r>
              <a:rPr lang="en-GB" sz="500" dirty="0">
                <a:latin typeface="+mn-lt"/>
                <a:cs typeface="+mn-cs"/>
              </a:rPr>
              <a:t>© Inter IKEA Systems B.V. </a:t>
            </a:r>
            <a:r>
              <a:rPr lang="en-GB" sz="500" dirty="0" smtClean="0">
                <a:latin typeface="+mn-lt"/>
                <a:cs typeface="+mn-cs"/>
              </a:rPr>
              <a:t>2015</a:t>
            </a:r>
            <a:endParaRPr lang="en-GB" sz="500" dirty="0">
              <a:latin typeface="+mn-lt"/>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0">
    <p:spTree>
      <p:nvGrpSpPr>
        <p:cNvPr id="1" name=""/>
        <p:cNvGrpSpPr/>
        <p:nvPr/>
      </p:nvGrpSpPr>
      <p:grpSpPr>
        <a:xfrm>
          <a:off x="0" y="0"/>
          <a:ext cx="0" cy="0"/>
          <a:chOff x="0" y="0"/>
          <a:chExt cx="0" cy="0"/>
        </a:xfrm>
      </p:grpSpPr>
      <p:sp>
        <p:nvSpPr>
          <p:cNvPr id="17" name="Rectangle 16"/>
          <p:cNvSpPr/>
          <p:nvPr userDrawn="1"/>
        </p:nvSpPr>
        <p:spPr>
          <a:xfrm>
            <a:off x="0" y="0"/>
            <a:ext cx="9144000" cy="5143500"/>
          </a:xfrm>
          <a:prstGeom prst="rect">
            <a:avLst/>
          </a:prstGeom>
          <a:solidFill>
            <a:srgbClr val="92278F"/>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6" name="TextBox 5"/>
          <p:cNvSpPr txBox="1"/>
          <p:nvPr userDrawn="1"/>
        </p:nvSpPr>
        <p:spPr>
          <a:xfrm rot="5400000">
            <a:off x="8359024" y="597233"/>
            <a:ext cx="1315975" cy="155631"/>
          </a:xfrm>
          <a:prstGeom prst="rect">
            <a:avLst/>
          </a:prstGeom>
          <a:noFill/>
        </p:spPr>
        <p:txBody>
          <a:bodyPr wrap="square" lIns="77925" tIns="38963" rIns="77925" bIns="38963">
            <a:spAutoFit/>
          </a:bodyPr>
          <a:lstStyle/>
          <a:p>
            <a:pPr fontAlgn="auto">
              <a:spcBef>
                <a:spcPts val="0"/>
              </a:spcBef>
              <a:spcAft>
                <a:spcPts val="0"/>
              </a:spcAft>
              <a:defRPr/>
            </a:pPr>
            <a:r>
              <a:rPr lang="en-GB" sz="500" dirty="0">
                <a:solidFill>
                  <a:schemeClr val="bg1"/>
                </a:solidFill>
                <a:latin typeface="+mn-lt"/>
                <a:cs typeface="+mn-cs"/>
              </a:rPr>
              <a:t>© Inter IKEA Systems B.V. </a:t>
            </a:r>
            <a:r>
              <a:rPr lang="en-GB" sz="500" dirty="0" smtClean="0">
                <a:solidFill>
                  <a:schemeClr val="bg1"/>
                </a:solidFill>
                <a:latin typeface="+mn-lt"/>
                <a:cs typeface="+mn-cs"/>
              </a:rPr>
              <a:t>2015</a:t>
            </a:r>
            <a:endParaRPr lang="en-GB" sz="500" dirty="0">
              <a:solidFill>
                <a:schemeClr val="bg1"/>
              </a:solidFill>
              <a:latin typeface="+mn-lt"/>
              <a:cs typeface="+mn-cs"/>
            </a:endParaRPr>
          </a:p>
        </p:txBody>
      </p:sp>
      <p:pic>
        <p:nvPicPr>
          <p:cNvPr id="8"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76319" y="4387732"/>
            <a:ext cx="1128091" cy="386228"/>
          </a:xfrm>
          <a:prstGeom prst="rect">
            <a:avLst/>
          </a:prstGeom>
          <a:noFill/>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1">
    <p:spTree>
      <p:nvGrpSpPr>
        <p:cNvPr id="1" name=""/>
        <p:cNvGrpSpPr/>
        <p:nvPr/>
      </p:nvGrpSpPr>
      <p:grpSpPr>
        <a:xfrm>
          <a:off x="0" y="0"/>
          <a:ext cx="0" cy="0"/>
          <a:chOff x="0" y="0"/>
          <a:chExt cx="0" cy="0"/>
        </a:xfrm>
      </p:grpSpPr>
      <p:sp>
        <p:nvSpPr>
          <p:cNvPr id="4" name="Rectangle 3"/>
          <p:cNvSpPr/>
          <p:nvPr userDrawn="1"/>
        </p:nvSpPr>
        <p:spPr>
          <a:xfrm>
            <a:off x="0" y="0"/>
            <a:ext cx="9144000" cy="411510"/>
          </a:xfrm>
          <a:prstGeom prst="rect">
            <a:avLst/>
          </a:prstGeom>
          <a:solidFill>
            <a:srgbClr val="92278F"/>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5" name="TextBox 4"/>
          <p:cNvSpPr txBox="1"/>
          <p:nvPr userDrawn="1"/>
        </p:nvSpPr>
        <p:spPr>
          <a:xfrm>
            <a:off x="14289" y="4973241"/>
            <a:ext cx="1677987" cy="155631"/>
          </a:xfrm>
          <a:prstGeom prst="rect">
            <a:avLst/>
          </a:prstGeom>
          <a:noFill/>
        </p:spPr>
        <p:txBody>
          <a:bodyPr lIns="77925" tIns="38963" rIns="77925" bIns="38963">
            <a:spAutoFit/>
          </a:bodyPr>
          <a:lstStyle/>
          <a:p>
            <a:pPr fontAlgn="auto">
              <a:spcBef>
                <a:spcPts val="0"/>
              </a:spcBef>
              <a:spcAft>
                <a:spcPts val="0"/>
              </a:spcAft>
              <a:defRPr/>
            </a:pPr>
            <a:r>
              <a:rPr lang="en-GB" sz="500" dirty="0">
                <a:latin typeface="+mn-lt"/>
                <a:cs typeface="+mn-cs"/>
              </a:rPr>
              <a:t>© Inter IKEA Systems B.V. </a:t>
            </a:r>
            <a:r>
              <a:rPr lang="en-GB" sz="500" dirty="0" smtClean="0">
                <a:latin typeface="+mn-lt"/>
                <a:cs typeface="+mn-cs"/>
              </a:rPr>
              <a:t>2015</a:t>
            </a:r>
            <a:endParaRPr lang="en-GB" sz="500" dirty="0">
              <a:latin typeface="+mn-lt"/>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act me">
    <p:spTree>
      <p:nvGrpSpPr>
        <p:cNvPr id="1" name=""/>
        <p:cNvGrpSpPr/>
        <p:nvPr/>
      </p:nvGrpSpPr>
      <p:grpSpPr>
        <a:xfrm>
          <a:off x="0" y="0"/>
          <a:ext cx="0" cy="0"/>
          <a:chOff x="0" y="0"/>
          <a:chExt cx="0" cy="0"/>
        </a:xfrm>
      </p:grpSpPr>
      <p:sp>
        <p:nvSpPr>
          <p:cNvPr id="9" name="TextBox 8"/>
          <p:cNvSpPr txBox="1"/>
          <p:nvPr userDrawn="1"/>
        </p:nvSpPr>
        <p:spPr>
          <a:xfrm>
            <a:off x="2012576" y="810292"/>
            <a:ext cx="5403850" cy="448019"/>
          </a:xfrm>
          <a:prstGeom prst="rect">
            <a:avLst/>
          </a:prstGeom>
          <a:noFill/>
        </p:spPr>
        <p:txBody>
          <a:bodyPr lIns="77925" tIns="38963" rIns="77925" bIns="38963">
            <a:spAutoFit/>
          </a:bodyPr>
          <a:lstStyle/>
          <a:p>
            <a:pPr fontAlgn="auto">
              <a:spcBef>
                <a:spcPts val="0"/>
              </a:spcBef>
              <a:spcAft>
                <a:spcPts val="0"/>
              </a:spcAft>
              <a:defRPr/>
            </a:pPr>
            <a:r>
              <a:rPr lang="en-US" sz="2400" dirty="0" smtClean="0">
                <a:latin typeface="+mn-lt"/>
                <a:cs typeface="+mn-cs"/>
              </a:rPr>
              <a:t>YOUR CONTRIBUTION IS VITAL</a:t>
            </a:r>
            <a:endParaRPr lang="en-US" sz="2400" dirty="0">
              <a:latin typeface="+mn-lt"/>
              <a:cs typeface="+mn-cs"/>
            </a:endParaRPr>
          </a:p>
        </p:txBody>
      </p:sp>
      <p:sp>
        <p:nvSpPr>
          <p:cNvPr id="12" name="TextBox 11"/>
          <p:cNvSpPr txBox="1"/>
          <p:nvPr userDrawn="1"/>
        </p:nvSpPr>
        <p:spPr>
          <a:xfrm>
            <a:off x="2022023" y="3100892"/>
            <a:ext cx="5380037" cy="1118972"/>
          </a:xfrm>
          <a:prstGeom prst="rect">
            <a:avLst/>
          </a:prstGeom>
          <a:noFill/>
        </p:spPr>
        <p:txBody>
          <a:bodyPr lIns="77925" tIns="38963" rIns="77925" bIns="38963">
            <a:spAutoFit/>
          </a:bodyPr>
          <a:lstStyle/>
          <a:p>
            <a:pPr fontAlgn="auto">
              <a:lnSpc>
                <a:spcPct val="130000"/>
              </a:lnSpc>
              <a:spcBef>
                <a:spcPts val="0"/>
              </a:spcBef>
              <a:spcAft>
                <a:spcPts val="0"/>
              </a:spcAft>
              <a:defRPr/>
            </a:pPr>
            <a:r>
              <a:rPr lang="en-US" sz="1300" dirty="0">
                <a:latin typeface="+mn-lt"/>
                <a:cs typeface="+mn-cs"/>
              </a:rPr>
              <a:t>We need to work together to make sure the IKEA Brand stays strong and consistent. You are an important part of this, if you have any question or feel something is missing. Please, share this with us.</a:t>
            </a:r>
          </a:p>
        </p:txBody>
      </p:sp>
      <p:sp>
        <p:nvSpPr>
          <p:cNvPr id="13" name="TextBox 12"/>
          <p:cNvSpPr txBox="1"/>
          <p:nvPr userDrawn="1"/>
        </p:nvSpPr>
        <p:spPr>
          <a:xfrm>
            <a:off x="4432651" y="1549380"/>
            <a:ext cx="2341774" cy="1448293"/>
          </a:xfrm>
          <a:prstGeom prst="rect">
            <a:avLst/>
          </a:prstGeom>
          <a:noFill/>
        </p:spPr>
        <p:txBody>
          <a:bodyPr wrap="square" lIns="77925" tIns="38963" rIns="77925" bIns="38963">
            <a:spAutoFit/>
          </a:bodyPr>
          <a:lstStyle/>
          <a:p>
            <a:pPr fontAlgn="auto">
              <a:spcBef>
                <a:spcPts val="0"/>
              </a:spcBef>
              <a:spcAft>
                <a:spcPts val="0"/>
              </a:spcAft>
              <a:defRPr/>
            </a:pPr>
            <a:r>
              <a:rPr lang="en-US" sz="2100" b="1" dirty="0">
                <a:latin typeface="+mn-lt"/>
                <a:cs typeface="+mn-cs"/>
              </a:rPr>
              <a:t>Hej! </a:t>
            </a:r>
          </a:p>
          <a:p>
            <a:pPr fontAlgn="auto">
              <a:spcBef>
                <a:spcPts val="0"/>
              </a:spcBef>
              <a:spcAft>
                <a:spcPts val="0"/>
              </a:spcAft>
              <a:defRPr/>
            </a:pPr>
            <a:endParaRPr lang="en-US" sz="800" dirty="0">
              <a:latin typeface="+mn-lt"/>
              <a:cs typeface="+mn-cs"/>
            </a:endParaRPr>
          </a:p>
          <a:p>
            <a:pPr fontAlgn="auto">
              <a:lnSpc>
                <a:spcPct val="130000"/>
              </a:lnSpc>
              <a:spcBef>
                <a:spcPts val="0"/>
              </a:spcBef>
              <a:spcAft>
                <a:spcPts val="0"/>
              </a:spcAft>
              <a:defRPr/>
            </a:pPr>
            <a:r>
              <a:rPr lang="en-US" sz="1000" dirty="0" smtClean="0">
                <a:latin typeface="+mn-lt"/>
                <a:cs typeface="+mn-cs"/>
              </a:rPr>
              <a:t>Creative Communication</a:t>
            </a:r>
            <a:r>
              <a:rPr lang="en-US" sz="1000" baseline="0" dirty="0" smtClean="0">
                <a:latin typeface="+mn-lt"/>
                <a:cs typeface="+mn-cs"/>
              </a:rPr>
              <a:t> team</a:t>
            </a:r>
            <a:endParaRPr lang="en-US" sz="1000" dirty="0" smtClean="0">
              <a:latin typeface="+mn-lt"/>
              <a:cs typeface="+mn-cs"/>
            </a:endParaRPr>
          </a:p>
          <a:p>
            <a:pPr fontAlgn="auto">
              <a:lnSpc>
                <a:spcPct val="130000"/>
              </a:lnSpc>
              <a:spcBef>
                <a:spcPts val="0"/>
              </a:spcBef>
              <a:spcAft>
                <a:spcPts val="0"/>
              </a:spcAft>
              <a:defRPr/>
            </a:pPr>
            <a:r>
              <a:rPr lang="en-US" sz="1000" dirty="0" smtClean="0">
                <a:latin typeface="+mn-lt"/>
                <a:cs typeface="+mn-cs"/>
              </a:rPr>
              <a:t>IKEA Range &amp; Supply</a:t>
            </a:r>
          </a:p>
          <a:p>
            <a:pPr fontAlgn="auto">
              <a:lnSpc>
                <a:spcPct val="100000"/>
              </a:lnSpc>
              <a:spcBef>
                <a:spcPts val="0"/>
              </a:spcBef>
              <a:spcAft>
                <a:spcPts val="0"/>
              </a:spcAft>
              <a:defRPr/>
            </a:pPr>
            <a:endParaRPr lang="en-US" sz="800" dirty="0">
              <a:latin typeface="+mn-lt"/>
              <a:cs typeface="+mn-cs"/>
            </a:endParaRPr>
          </a:p>
          <a:p>
            <a:pPr fontAlgn="auto">
              <a:lnSpc>
                <a:spcPct val="130000"/>
              </a:lnSpc>
              <a:spcBef>
                <a:spcPts val="0"/>
              </a:spcBef>
              <a:spcAft>
                <a:spcPts val="0"/>
              </a:spcAft>
              <a:defRPr/>
            </a:pPr>
            <a:r>
              <a:rPr lang="en-US" sz="1000" baseline="0" dirty="0" smtClean="0">
                <a:solidFill>
                  <a:schemeClr val="tx1"/>
                </a:solidFill>
                <a:latin typeface="+mn-lt"/>
                <a:cs typeface="+mn-cs"/>
                <a:hlinkClick r:id="rId2"/>
              </a:rPr>
              <a:t>henrik.politis@IKEA.com</a:t>
            </a:r>
            <a:endParaRPr lang="en-US" sz="1000" baseline="0" dirty="0" smtClean="0">
              <a:solidFill>
                <a:schemeClr val="tx1"/>
              </a:solidFill>
              <a:latin typeface="+mn-lt"/>
              <a:cs typeface="+mn-cs"/>
            </a:endParaRPr>
          </a:p>
          <a:p>
            <a:pPr marL="0" marR="0" indent="0" algn="l" defTabSz="779252" rtl="0" eaLnBrk="1" fontAlgn="auto" latinLnBrk="0" hangingPunct="1">
              <a:lnSpc>
                <a:spcPct val="130000"/>
              </a:lnSpc>
              <a:spcBef>
                <a:spcPts val="0"/>
              </a:spcBef>
              <a:spcAft>
                <a:spcPts val="0"/>
              </a:spcAft>
              <a:buClrTx/>
              <a:buSzTx/>
              <a:buFontTx/>
              <a:buNone/>
              <a:tabLst/>
              <a:defRPr/>
            </a:pPr>
            <a:r>
              <a:rPr lang="en-GB" sz="1000" kern="1200" dirty="0" smtClean="0">
                <a:solidFill>
                  <a:schemeClr val="tx1"/>
                </a:solidFill>
                <a:latin typeface="+mn-lt"/>
                <a:ea typeface="+mn-ea"/>
                <a:cs typeface="+mn-cs"/>
              </a:rPr>
              <a:t>+46 723 52 88 17</a:t>
            </a:r>
          </a:p>
        </p:txBody>
      </p:sp>
      <p:grpSp>
        <p:nvGrpSpPr>
          <p:cNvPr id="2" name="Group 39"/>
          <p:cNvGrpSpPr>
            <a:grpSpLocks/>
          </p:cNvGrpSpPr>
          <p:nvPr userDrawn="1"/>
        </p:nvGrpSpPr>
        <p:grpSpPr bwMode="auto">
          <a:xfrm>
            <a:off x="2115644" y="1572661"/>
            <a:ext cx="2135759" cy="1345870"/>
            <a:chOff x="-3171777" y="2566207"/>
            <a:chExt cx="2730500" cy="2117725"/>
          </a:xfrm>
        </p:grpSpPr>
        <p:grpSp>
          <p:nvGrpSpPr>
            <p:cNvPr id="3" name="Group 43"/>
            <p:cNvGrpSpPr>
              <a:grpSpLocks/>
            </p:cNvGrpSpPr>
            <p:nvPr/>
          </p:nvGrpSpPr>
          <p:grpSpPr bwMode="auto">
            <a:xfrm>
              <a:off x="-3171777" y="2566207"/>
              <a:ext cx="2730500" cy="2117725"/>
              <a:chOff x="-177421" y="2127426"/>
              <a:chExt cx="2729432" cy="2117028"/>
            </a:xfrm>
          </p:grpSpPr>
          <p:sp>
            <p:nvSpPr>
              <p:cNvPr id="18" name="Rounded Rectangle 17"/>
              <p:cNvSpPr/>
              <p:nvPr/>
            </p:nvSpPr>
            <p:spPr bwMode="auto">
              <a:xfrm>
                <a:off x="-177421" y="2127426"/>
                <a:ext cx="2729432" cy="2117028"/>
              </a:xfrm>
              <a:prstGeom prst="roundRect">
                <a:avLst>
                  <a:gd name="adj" fmla="val 9134"/>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9" name="TextBox 46"/>
              <p:cNvSpPr txBox="1">
                <a:spLocks noChangeArrowheads="1"/>
              </p:cNvSpPr>
              <p:nvPr/>
            </p:nvSpPr>
            <p:spPr bwMode="auto">
              <a:xfrm>
                <a:off x="167450" y="3815656"/>
                <a:ext cx="1975207" cy="387301"/>
              </a:xfrm>
              <a:prstGeom prst="rect">
                <a:avLst/>
              </a:prstGeom>
              <a:noFill/>
              <a:ln w="9525">
                <a:noFill/>
                <a:miter lim="800000"/>
                <a:headEnd/>
                <a:tailEnd/>
              </a:ln>
            </p:spPr>
            <p:txBody>
              <a:bodyPr>
                <a:spAutoFit/>
              </a:bodyPr>
              <a:lstStyle/>
              <a:p>
                <a:pPr algn="ctr"/>
                <a:r>
                  <a:rPr lang="en-US" sz="1000" dirty="0">
                    <a:latin typeface="Verdana" pitchFamily="34" charset="0"/>
                  </a:rPr>
                  <a:t>CONTACT ME</a:t>
                </a:r>
              </a:p>
            </p:txBody>
          </p:sp>
        </p:grpSp>
        <p:pic>
          <p:nvPicPr>
            <p:cNvPr id="17" name="Picture 3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85245" y="2662585"/>
              <a:ext cx="1272055" cy="1565606"/>
            </a:xfrm>
            <a:prstGeom prst="rect">
              <a:avLst/>
            </a:prstGeom>
            <a:noFill/>
            <a:ln w="9525">
              <a:noFill/>
              <a:miter lim="800000"/>
              <a:headEnd/>
              <a:tailEnd/>
            </a:ln>
          </p:spPr>
        </p:pic>
      </p:grpSp>
      <p:pic>
        <p:nvPicPr>
          <p:cNvPr id="16" name="Picture 2"/>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676319" y="4387732"/>
            <a:ext cx="1128091" cy="386228"/>
          </a:xfrm>
          <a:prstGeom prst="rect">
            <a:avLst/>
          </a:prstGeom>
          <a:noFill/>
        </p:spPr>
      </p:pic>
      <p:sp>
        <p:nvSpPr>
          <p:cNvPr id="20" name="TextBox 19"/>
          <p:cNvSpPr txBox="1"/>
          <p:nvPr userDrawn="1"/>
        </p:nvSpPr>
        <p:spPr>
          <a:xfrm rot="5400000">
            <a:off x="8359024" y="597233"/>
            <a:ext cx="1315975" cy="155631"/>
          </a:xfrm>
          <a:prstGeom prst="rect">
            <a:avLst/>
          </a:prstGeom>
          <a:noFill/>
        </p:spPr>
        <p:txBody>
          <a:bodyPr wrap="square" lIns="77925" tIns="38963" rIns="77925" bIns="38963">
            <a:spAutoFit/>
          </a:bodyPr>
          <a:lstStyle/>
          <a:p>
            <a:pPr fontAlgn="auto">
              <a:spcBef>
                <a:spcPts val="0"/>
              </a:spcBef>
              <a:spcAft>
                <a:spcPts val="0"/>
              </a:spcAft>
              <a:defRPr/>
            </a:pPr>
            <a:r>
              <a:rPr lang="en-GB" sz="500" dirty="0">
                <a:solidFill>
                  <a:schemeClr val="tx1"/>
                </a:solidFill>
                <a:latin typeface="+mn-lt"/>
                <a:cs typeface="+mn-cs"/>
              </a:rPr>
              <a:t>© Inter IKEA Systems B.V. </a:t>
            </a:r>
            <a:r>
              <a:rPr lang="en-GB" sz="500" dirty="0" smtClean="0">
                <a:solidFill>
                  <a:schemeClr val="tx1"/>
                </a:solidFill>
                <a:latin typeface="+mn-lt"/>
                <a:cs typeface="+mn-cs"/>
              </a:rPr>
              <a:t>2015</a:t>
            </a:r>
            <a:endParaRPr lang="en-GB" sz="500" dirty="0">
              <a:solidFill>
                <a:schemeClr val="tx1"/>
              </a:solidFill>
              <a:latin typeface="+mn-lt"/>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1">
    <p:spTree>
      <p:nvGrpSpPr>
        <p:cNvPr id="1" name=""/>
        <p:cNvGrpSpPr/>
        <p:nvPr/>
      </p:nvGrpSpPr>
      <p:grpSpPr>
        <a:xfrm>
          <a:off x="0" y="0"/>
          <a:ext cx="0" cy="0"/>
          <a:chOff x="0" y="0"/>
          <a:chExt cx="0" cy="0"/>
        </a:xfrm>
      </p:grpSpPr>
      <p:sp>
        <p:nvSpPr>
          <p:cNvPr id="17" name="Rectangle 16"/>
          <p:cNvSpPr/>
          <p:nvPr userDrawn="1"/>
        </p:nvSpPr>
        <p:spPr>
          <a:xfrm>
            <a:off x="0" y="0"/>
            <a:ext cx="9144000" cy="5143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6" name="TextBox 5"/>
          <p:cNvSpPr txBox="1"/>
          <p:nvPr userDrawn="1"/>
        </p:nvSpPr>
        <p:spPr>
          <a:xfrm rot="5400000">
            <a:off x="8359024" y="597233"/>
            <a:ext cx="1315975" cy="155631"/>
          </a:xfrm>
          <a:prstGeom prst="rect">
            <a:avLst/>
          </a:prstGeom>
          <a:noFill/>
        </p:spPr>
        <p:txBody>
          <a:bodyPr wrap="square" lIns="77925" tIns="38963" rIns="77925" bIns="38963">
            <a:spAutoFit/>
          </a:bodyPr>
          <a:lstStyle/>
          <a:p>
            <a:pPr fontAlgn="auto">
              <a:spcBef>
                <a:spcPts val="0"/>
              </a:spcBef>
              <a:spcAft>
                <a:spcPts val="0"/>
              </a:spcAft>
              <a:defRPr/>
            </a:pPr>
            <a:r>
              <a:rPr lang="en-GB" sz="500" dirty="0">
                <a:solidFill>
                  <a:schemeClr val="tx1"/>
                </a:solidFill>
                <a:latin typeface="+mn-lt"/>
                <a:cs typeface="+mn-cs"/>
              </a:rPr>
              <a:t>© Inter IKEA Systems B.V. </a:t>
            </a:r>
            <a:r>
              <a:rPr lang="en-GB" sz="500" dirty="0" smtClean="0">
                <a:solidFill>
                  <a:schemeClr val="tx1"/>
                </a:solidFill>
                <a:latin typeface="+mn-lt"/>
                <a:cs typeface="+mn-cs"/>
              </a:rPr>
              <a:t>2015</a:t>
            </a:r>
            <a:endParaRPr lang="en-GB" sz="500" dirty="0">
              <a:solidFill>
                <a:schemeClr val="tx1"/>
              </a:solidFill>
              <a:latin typeface="+mn-lt"/>
              <a:cs typeface="+mn-cs"/>
            </a:endParaRPr>
          </a:p>
        </p:txBody>
      </p:sp>
      <p:pic>
        <p:nvPicPr>
          <p:cNvPr id="8"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76319" y="4387732"/>
            <a:ext cx="1128091" cy="386228"/>
          </a:xfrm>
          <a:prstGeom prst="rect">
            <a:avLst/>
          </a:prstGeom>
          <a:noFill/>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2">
    <p:spTree>
      <p:nvGrpSpPr>
        <p:cNvPr id="1" name=""/>
        <p:cNvGrpSpPr/>
        <p:nvPr/>
      </p:nvGrpSpPr>
      <p:grpSpPr>
        <a:xfrm>
          <a:off x="0" y="0"/>
          <a:ext cx="0" cy="0"/>
          <a:chOff x="0" y="0"/>
          <a:chExt cx="0" cy="0"/>
        </a:xfrm>
      </p:grpSpPr>
      <p:sp>
        <p:nvSpPr>
          <p:cNvPr id="7" name="TextBox 6"/>
          <p:cNvSpPr txBox="1"/>
          <p:nvPr userDrawn="1"/>
        </p:nvSpPr>
        <p:spPr>
          <a:xfrm>
            <a:off x="14289" y="4973241"/>
            <a:ext cx="1677987" cy="155631"/>
          </a:xfrm>
          <a:prstGeom prst="rect">
            <a:avLst/>
          </a:prstGeom>
          <a:noFill/>
        </p:spPr>
        <p:txBody>
          <a:bodyPr lIns="77925" tIns="38963" rIns="77925" bIns="38963">
            <a:spAutoFit/>
          </a:bodyPr>
          <a:lstStyle/>
          <a:p>
            <a:pPr fontAlgn="auto">
              <a:spcBef>
                <a:spcPts val="0"/>
              </a:spcBef>
              <a:spcAft>
                <a:spcPts val="0"/>
              </a:spcAft>
              <a:defRPr/>
            </a:pPr>
            <a:r>
              <a:rPr lang="en-GB" sz="500" dirty="0">
                <a:latin typeface="+mn-lt"/>
                <a:cs typeface="+mn-cs"/>
              </a:rPr>
              <a:t>© Inter IKEA Systems B.V. </a:t>
            </a:r>
            <a:r>
              <a:rPr lang="en-GB" sz="500" dirty="0" smtClean="0">
                <a:latin typeface="+mn-lt"/>
                <a:cs typeface="+mn-cs"/>
              </a:rPr>
              <a:t>2015</a:t>
            </a:r>
            <a:endParaRPr lang="en-GB" sz="500" dirty="0">
              <a:latin typeface="+mn-lt"/>
              <a:cs typeface="+mn-cs"/>
            </a:endParaRPr>
          </a:p>
        </p:txBody>
      </p:sp>
      <p:sp>
        <p:nvSpPr>
          <p:cNvPr id="4" name="Rectangle 3"/>
          <p:cNvSpPr/>
          <p:nvPr userDrawn="1"/>
        </p:nvSpPr>
        <p:spPr>
          <a:xfrm>
            <a:off x="0" y="0"/>
            <a:ext cx="9144000" cy="4115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ka">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l="2991" b="19974"/>
          <a:stretch>
            <a:fillRect/>
          </a:stretch>
        </p:blipFill>
        <p:spPr bwMode="auto">
          <a:xfrm>
            <a:off x="0" y="-1"/>
            <a:ext cx="9144000" cy="5143501"/>
          </a:xfrm>
          <a:prstGeom prst="rect">
            <a:avLst/>
          </a:prstGeom>
          <a:noFill/>
          <a:ln w="9525">
            <a:noFill/>
            <a:miter lim="800000"/>
            <a:headEnd/>
            <a:tailEnd/>
          </a:ln>
        </p:spPr>
      </p:pic>
      <p:sp>
        <p:nvSpPr>
          <p:cNvPr id="6" name="TextBox 5"/>
          <p:cNvSpPr txBox="1"/>
          <p:nvPr userDrawn="1"/>
        </p:nvSpPr>
        <p:spPr>
          <a:xfrm>
            <a:off x="755576" y="897565"/>
            <a:ext cx="7344816" cy="2966657"/>
          </a:xfrm>
          <a:prstGeom prst="rect">
            <a:avLst/>
          </a:prstGeom>
          <a:noFill/>
        </p:spPr>
        <p:txBody>
          <a:bodyPr wrap="square" lIns="77925" tIns="38963" rIns="77925" bIns="38963" rtlCol="0">
            <a:spAutoFit/>
          </a:bodyPr>
          <a:lstStyle/>
          <a:p>
            <a:r>
              <a:rPr lang="en-US" sz="7500" dirty="0" smtClean="0">
                <a:solidFill>
                  <a:schemeClr val="bg1"/>
                </a:solidFill>
              </a:rPr>
              <a:t>fika</a:t>
            </a:r>
          </a:p>
          <a:p>
            <a:pPr>
              <a:spcAft>
                <a:spcPts val="2045"/>
              </a:spcAft>
            </a:pPr>
            <a:r>
              <a:rPr lang="en-US" sz="3400" dirty="0" smtClean="0">
                <a:solidFill>
                  <a:schemeClr val="bg1"/>
                </a:solidFill>
              </a:rPr>
              <a:t>[fee-KA]</a:t>
            </a:r>
          </a:p>
          <a:p>
            <a:r>
              <a:rPr lang="en-US" sz="3100" dirty="0" smtClean="0">
                <a:solidFill>
                  <a:schemeClr val="bg1"/>
                </a:solidFill>
              </a:rPr>
              <a:t>That’s what we say in Swedish</a:t>
            </a:r>
          </a:p>
          <a:p>
            <a:r>
              <a:rPr lang="en-US" sz="3100" dirty="0" smtClean="0">
                <a:solidFill>
                  <a:schemeClr val="bg1"/>
                </a:solidFill>
              </a:rPr>
              <a:t>when we take a coffee break. </a:t>
            </a:r>
            <a:endParaRPr lang="en-US" sz="3100" dirty="0">
              <a:solidFill>
                <a:schemeClr val="bg1"/>
              </a:solidFill>
            </a:endParaRPr>
          </a:p>
        </p:txBody>
      </p:sp>
      <p:sp>
        <p:nvSpPr>
          <p:cNvPr id="7" name="TextBox 6"/>
          <p:cNvSpPr txBox="1"/>
          <p:nvPr userDrawn="1"/>
        </p:nvSpPr>
        <p:spPr>
          <a:xfrm rot="5400000">
            <a:off x="8359024" y="597233"/>
            <a:ext cx="1315975" cy="155631"/>
          </a:xfrm>
          <a:prstGeom prst="rect">
            <a:avLst/>
          </a:prstGeom>
          <a:noFill/>
        </p:spPr>
        <p:txBody>
          <a:bodyPr wrap="square" lIns="77925" tIns="38963" rIns="77925" bIns="38963">
            <a:spAutoFit/>
          </a:bodyPr>
          <a:lstStyle/>
          <a:p>
            <a:pPr fontAlgn="auto">
              <a:spcBef>
                <a:spcPts val="0"/>
              </a:spcBef>
              <a:spcAft>
                <a:spcPts val="0"/>
              </a:spcAft>
              <a:defRPr/>
            </a:pPr>
            <a:r>
              <a:rPr lang="en-GB" sz="500" dirty="0">
                <a:solidFill>
                  <a:schemeClr val="bg1"/>
                </a:solidFill>
                <a:latin typeface="+mn-lt"/>
                <a:cs typeface="+mn-cs"/>
              </a:rPr>
              <a:t>© Inter IKEA Systems B.V. </a:t>
            </a:r>
            <a:r>
              <a:rPr lang="en-GB" sz="500" dirty="0" smtClean="0">
                <a:solidFill>
                  <a:schemeClr val="bg1"/>
                </a:solidFill>
                <a:latin typeface="+mn-lt"/>
                <a:cs typeface="+mn-cs"/>
              </a:rPr>
              <a:t>2015</a:t>
            </a:r>
            <a:endParaRPr lang="en-GB" sz="500" dirty="0">
              <a:solidFill>
                <a:schemeClr val="bg1"/>
              </a:solidFill>
              <a:latin typeface="+mn-lt"/>
              <a:cs typeface="+mn-cs"/>
            </a:endParaRPr>
          </a:p>
        </p:txBody>
      </p:sp>
      <p:pic>
        <p:nvPicPr>
          <p:cNvPr id="8"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76319" y="4387732"/>
            <a:ext cx="1128091" cy="386228"/>
          </a:xfrm>
          <a:prstGeom prst="rect">
            <a:avLst/>
          </a:prstGeom>
          <a:noFill/>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205978"/>
            <a:ext cx="8229600" cy="583574"/>
          </a:xfrm>
          <a:prstGeom prst="rect">
            <a:avLst/>
          </a:prstGeom>
        </p:spPr>
        <p:txBody>
          <a:bodyPr lIns="0" tIns="0" rIns="36000" bIns="0" anchor="t"/>
          <a:lstStyle>
            <a:lvl1pPr>
              <a:defRPr sz="1800"/>
            </a:lvl1pPr>
          </a:lstStyle>
          <a:p>
            <a:r>
              <a:rPr lang="en-US" dirty="0" smtClean="0"/>
              <a:t>Click to edit Master title style</a:t>
            </a:r>
            <a:endParaRPr lang="en-GB" dirty="0"/>
          </a:p>
        </p:txBody>
      </p:sp>
      <p:sp>
        <p:nvSpPr>
          <p:cNvPr id="6" name="Content Placeholder 2"/>
          <p:cNvSpPr>
            <a:spLocks noGrp="1"/>
          </p:cNvSpPr>
          <p:nvPr>
            <p:ph idx="1"/>
          </p:nvPr>
        </p:nvSpPr>
        <p:spPr>
          <a:xfrm>
            <a:off x="457200" y="951571"/>
            <a:ext cx="8229600" cy="3394472"/>
          </a:xfrm>
          <a:prstGeom prst="rect">
            <a:avLst/>
          </a:prstGeom>
        </p:spPr>
        <p:txBody>
          <a:bodyPr/>
          <a:lstStyle>
            <a:lvl1pPr marL="136922" indent="-136922">
              <a:buClr>
                <a:schemeClr val="tx1"/>
              </a:buClr>
              <a:defRPr sz="1500"/>
            </a:lvl1pPr>
            <a:lvl2pPr marL="407194" indent="-214313">
              <a:defRPr sz="1350"/>
            </a:lvl2pPr>
            <a:lvl3pPr marL="538163" indent="-171450">
              <a:defRPr sz="1200"/>
            </a:lvl3pPr>
            <a:lvl4pPr marL="676275" indent="-171450">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4"/>
          <p:cNvSpPr>
            <a:spLocks noGrp="1" noChangeArrowheads="1"/>
          </p:cNvSpPr>
          <p:nvPr>
            <p:ph type="dt" sz="half" idx="10"/>
          </p:nvPr>
        </p:nvSpPr>
        <p:spPr>
          <a:xfrm>
            <a:off x="457200" y="4767264"/>
            <a:ext cx="2133600" cy="273844"/>
          </a:xfrm>
          <a:prstGeom prst="rect">
            <a:avLst/>
          </a:prstGeom>
        </p:spPr>
        <p:txBody>
          <a:bodyPr/>
          <a:lstStyle>
            <a:lvl1pPr>
              <a:defRPr>
                <a:solidFill>
                  <a:prstClr val="black">
                    <a:tint val="75000"/>
                  </a:prstClr>
                </a:solidFill>
              </a:defRPr>
            </a:lvl1pPr>
          </a:lstStyle>
          <a:p>
            <a:pPr>
              <a:defRPr/>
            </a:pPr>
            <a:fld id="{6D18AD45-1B51-4A15-BE3B-4A4FF7AD756A}" type="datetime5">
              <a:rPr lang="en-GB"/>
              <a:pPr>
                <a:defRPr/>
              </a:pPr>
              <a:t>27-Nov-17</a:t>
            </a:fld>
            <a:endParaRPr lang="en-US" dirty="0"/>
          </a:p>
        </p:txBody>
      </p:sp>
      <p:sp>
        <p:nvSpPr>
          <p:cNvPr id="7" name="Rectangle 5"/>
          <p:cNvSpPr>
            <a:spLocks noGrp="1" noChangeArrowheads="1"/>
          </p:cNvSpPr>
          <p:nvPr>
            <p:ph type="ftr" sz="quarter" idx="11"/>
          </p:nvPr>
        </p:nvSpPr>
        <p:spPr>
          <a:xfrm>
            <a:off x="3124200" y="4767264"/>
            <a:ext cx="2895600" cy="273844"/>
          </a:xfrm>
          <a:prstGeom prst="rect">
            <a:avLst/>
          </a:prstGeom>
        </p:spPr>
        <p:txBody>
          <a:bodyPr/>
          <a:lstStyle>
            <a:lvl1pPr>
              <a:defRPr>
                <a:solidFill>
                  <a:prstClr val="black">
                    <a:tint val="75000"/>
                  </a:prstClr>
                </a:solidFill>
              </a:defRPr>
            </a:lvl1pPr>
          </a:lstStyle>
          <a:p>
            <a:pPr>
              <a:defRPr/>
            </a:pPr>
            <a:r>
              <a:rPr lang="sv-SE"/>
              <a:t>Enabling sustainable business övertags for IKEA</a:t>
            </a:r>
            <a:endParaRPr lang="en-US" dirty="0"/>
          </a:p>
        </p:txBody>
      </p:sp>
      <p:sp>
        <p:nvSpPr>
          <p:cNvPr id="8" name="Rectangle 6"/>
          <p:cNvSpPr>
            <a:spLocks noGrp="1" noChangeArrowheads="1"/>
          </p:cNvSpPr>
          <p:nvPr>
            <p:ph type="sldNum" sz="quarter" idx="12"/>
          </p:nvPr>
        </p:nvSpPr>
        <p:spPr>
          <a:xfrm>
            <a:off x="6553200" y="4767264"/>
            <a:ext cx="2133600" cy="273844"/>
          </a:xfrm>
          <a:prstGeom prst="rect">
            <a:avLst/>
          </a:prstGeom>
        </p:spPr>
        <p:txBody>
          <a:bodyPr/>
          <a:lstStyle>
            <a:lvl1pPr>
              <a:defRPr>
                <a:solidFill>
                  <a:prstClr val="black">
                    <a:tint val="75000"/>
                  </a:prstClr>
                </a:solidFill>
              </a:defRPr>
            </a:lvl1pPr>
          </a:lstStyle>
          <a:p>
            <a:pPr>
              <a:defRPr/>
            </a:pPr>
            <a:fld id="{70FE64A0-0B38-461A-A32F-12A7E66DF8F4}" type="slidenum">
              <a:rPr lang="en-US"/>
              <a:pPr>
                <a:defRPr/>
              </a:pPr>
              <a:t>‹#›</a:t>
            </a:fld>
            <a:endParaRPr lang="en-US" dirty="0"/>
          </a:p>
        </p:txBody>
      </p:sp>
      <p:pic>
        <p:nvPicPr>
          <p:cNvPr id="9" name="Picture 2" descr="\\ITSEELM-NT0044\HEPOL2$\Desktop\Övrigt\IKEA LOGO\IKEA LOGO PNG\IKEA_logo_BW.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65241" y="4576062"/>
            <a:ext cx="1116620" cy="382404"/>
          </a:xfrm>
          <a:prstGeom prst="rect">
            <a:avLst/>
          </a:prstGeom>
          <a:noFill/>
        </p:spPr>
      </p:pic>
    </p:spTree>
    <p:extLst>
      <p:ext uri="{BB962C8B-B14F-4D97-AF65-F5344CB8AC3E}">
        <p14:creationId xmlns:p14="http://schemas.microsoft.com/office/powerpoint/2010/main" val="3090874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w to work with this template">
    <p:spTree>
      <p:nvGrpSpPr>
        <p:cNvPr id="1" name=""/>
        <p:cNvGrpSpPr/>
        <p:nvPr/>
      </p:nvGrpSpPr>
      <p:grpSpPr>
        <a:xfrm>
          <a:off x="0" y="0"/>
          <a:ext cx="0" cy="0"/>
          <a:chOff x="0" y="0"/>
          <a:chExt cx="0" cy="0"/>
        </a:xfrm>
      </p:grpSpPr>
      <p:sp>
        <p:nvSpPr>
          <p:cNvPr id="7" name="TextBox 6"/>
          <p:cNvSpPr txBox="1"/>
          <p:nvPr userDrawn="1"/>
        </p:nvSpPr>
        <p:spPr>
          <a:xfrm>
            <a:off x="777874" y="1624956"/>
            <a:ext cx="3421985" cy="3057964"/>
          </a:xfrm>
          <a:prstGeom prst="rect">
            <a:avLst/>
          </a:prstGeom>
          <a:noFill/>
        </p:spPr>
        <p:txBody>
          <a:bodyPr wrap="square" lIns="77925" tIns="38963" rIns="77925" bIns="38963">
            <a:spAutoFit/>
          </a:bodyPr>
          <a:lstStyle/>
          <a:p>
            <a:pPr fontAlgn="auto">
              <a:lnSpc>
                <a:spcPct val="110000"/>
              </a:lnSpc>
              <a:defRPr/>
            </a:pPr>
            <a:r>
              <a:rPr lang="en-GB" sz="800" b="1" dirty="0" smtClean="0">
                <a:latin typeface="+mn-lt"/>
                <a:cs typeface="+mn-cs"/>
              </a:rPr>
              <a:t>Is this template mandatory to use?</a:t>
            </a:r>
          </a:p>
          <a:p>
            <a:pPr fontAlgn="auto">
              <a:lnSpc>
                <a:spcPct val="110000"/>
              </a:lnSpc>
              <a:defRPr/>
            </a:pPr>
            <a:r>
              <a:rPr lang="en-GB" sz="800" dirty="0" smtClean="0">
                <a:latin typeface="+mn-lt"/>
                <a:cs typeface="+mn-cs"/>
              </a:rPr>
              <a:t>No, it isn't. However, </a:t>
            </a:r>
            <a:r>
              <a:rPr lang="en-GB" sz="800" dirty="0" smtClean="0"/>
              <a:t>we strongly recommended you to use the templates at the “Tools &amp; Templates site”, because they follows all the guidelines how to treat the IKEA Brand correctly.</a:t>
            </a:r>
          </a:p>
          <a:p>
            <a:pPr fontAlgn="auto">
              <a:lnSpc>
                <a:spcPct val="110000"/>
              </a:lnSpc>
              <a:defRPr/>
            </a:pPr>
            <a:endParaRPr lang="en-GB" sz="800" dirty="0" smtClean="0"/>
          </a:p>
          <a:p>
            <a:pPr fontAlgn="auto">
              <a:lnSpc>
                <a:spcPct val="110000"/>
              </a:lnSpc>
              <a:defRPr/>
            </a:pPr>
            <a:r>
              <a:rPr lang="en-GB" sz="800" dirty="0" smtClean="0"/>
              <a:t>Of</a:t>
            </a:r>
            <a:r>
              <a:rPr lang="en-GB" sz="800" baseline="0" dirty="0" smtClean="0"/>
              <a:t> </a:t>
            </a:r>
            <a:r>
              <a:rPr lang="en-GB" sz="800" dirty="0" smtClean="0"/>
              <a:t>course, you can be creative and create your own PowerPoint from scratch if you want to, but using this template will save you a lot of time and secure our visual identity.</a:t>
            </a:r>
            <a:endParaRPr lang="en-GB" sz="800" dirty="0" smtClean="0">
              <a:latin typeface="+mn-lt"/>
              <a:cs typeface="+mn-cs"/>
            </a:endParaRPr>
          </a:p>
          <a:p>
            <a:pPr fontAlgn="auto">
              <a:lnSpc>
                <a:spcPct val="110000"/>
              </a:lnSpc>
              <a:defRPr/>
            </a:pPr>
            <a:endParaRPr lang="en-GB" sz="800" dirty="0" smtClean="0"/>
          </a:p>
          <a:p>
            <a:pPr fontAlgn="auto">
              <a:lnSpc>
                <a:spcPct val="110000"/>
              </a:lnSpc>
              <a:defRPr/>
            </a:pPr>
            <a:r>
              <a:rPr lang="en-GB" sz="800" b="1" dirty="0" smtClean="0">
                <a:latin typeface="+mn-lt"/>
                <a:cs typeface="+mn-cs"/>
              </a:rPr>
              <a:t>Guidelines &amp; Manuals</a:t>
            </a:r>
          </a:p>
          <a:p>
            <a:pPr fontAlgn="auto">
              <a:lnSpc>
                <a:spcPct val="110000"/>
              </a:lnSpc>
              <a:defRPr/>
            </a:pPr>
            <a:r>
              <a:rPr lang="en-GB" sz="800" dirty="0" smtClean="0"/>
              <a:t>This template is based on, and follows the guidelines in our manuals. Read the manuals if you are insecure how to work with copy/visuals in your PowerPoint.</a:t>
            </a:r>
          </a:p>
          <a:p>
            <a:pPr fontAlgn="auto">
              <a:lnSpc>
                <a:spcPct val="110000"/>
              </a:lnSpc>
              <a:defRPr/>
            </a:pPr>
            <a:endParaRPr lang="en-GB" sz="800" dirty="0" smtClean="0"/>
          </a:p>
          <a:p>
            <a:pPr fontAlgn="auto">
              <a:lnSpc>
                <a:spcPct val="110000"/>
              </a:lnSpc>
              <a:buFontTx/>
              <a:buChar char="-"/>
              <a:defRPr/>
            </a:pPr>
            <a:r>
              <a:rPr lang="en-GB" sz="800" dirty="0" smtClean="0"/>
              <a:t> Clear and simple</a:t>
            </a:r>
          </a:p>
          <a:p>
            <a:pPr fontAlgn="auto">
              <a:lnSpc>
                <a:spcPct val="110000"/>
              </a:lnSpc>
              <a:buFontTx/>
              <a:buChar char="-"/>
              <a:defRPr/>
            </a:pPr>
            <a:r>
              <a:rPr lang="en-GB" sz="800" dirty="0" smtClean="0">
                <a:latin typeface="+mn-lt"/>
                <a:cs typeface="+mn-cs"/>
              </a:rPr>
              <a:t> Working with words</a:t>
            </a:r>
          </a:p>
          <a:p>
            <a:pPr fontAlgn="auto">
              <a:lnSpc>
                <a:spcPct val="110000"/>
              </a:lnSpc>
              <a:buFontTx/>
              <a:buChar char="-"/>
              <a:defRPr/>
            </a:pPr>
            <a:r>
              <a:rPr lang="en-GB" sz="800" dirty="0" smtClean="0"/>
              <a:t> Say it visually</a:t>
            </a:r>
          </a:p>
          <a:p>
            <a:pPr fontAlgn="auto">
              <a:lnSpc>
                <a:spcPct val="110000"/>
              </a:lnSpc>
              <a:buFontTx/>
              <a:buChar char="-"/>
              <a:defRPr/>
            </a:pPr>
            <a:r>
              <a:rPr lang="en-GB" sz="800" dirty="0" smtClean="0">
                <a:latin typeface="+mn-lt"/>
                <a:cs typeface="+mn-cs"/>
              </a:rPr>
              <a:t> How to say it visually</a:t>
            </a:r>
          </a:p>
          <a:p>
            <a:pPr fontAlgn="auto">
              <a:lnSpc>
                <a:spcPct val="110000"/>
              </a:lnSpc>
              <a:buFontTx/>
              <a:buChar char="-"/>
              <a:defRPr/>
            </a:pPr>
            <a:r>
              <a:rPr lang="en-GB" sz="800" dirty="0" smtClean="0"/>
              <a:t> Brand communication the IKEA way</a:t>
            </a:r>
          </a:p>
          <a:p>
            <a:pPr fontAlgn="auto">
              <a:lnSpc>
                <a:spcPct val="110000"/>
              </a:lnSpc>
              <a:buFontTx/>
              <a:buChar char="-"/>
              <a:defRPr/>
            </a:pPr>
            <a:r>
              <a:rPr lang="en-GB" sz="800" dirty="0" smtClean="0">
                <a:latin typeface="+mn-lt"/>
                <a:cs typeface="+mn-cs"/>
              </a:rPr>
              <a:t> IKEA trademarks and other intellectual property rights</a:t>
            </a:r>
          </a:p>
          <a:p>
            <a:pPr fontAlgn="auto">
              <a:lnSpc>
                <a:spcPct val="110000"/>
              </a:lnSpc>
              <a:buFontTx/>
              <a:buChar char="-"/>
              <a:defRPr/>
            </a:pPr>
            <a:endParaRPr lang="en-GB" sz="800" dirty="0" smtClean="0"/>
          </a:p>
          <a:p>
            <a:pPr fontAlgn="auto">
              <a:lnSpc>
                <a:spcPct val="110000"/>
              </a:lnSpc>
              <a:defRPr/>
            </a:pPr>
            <a:r>
              <a:rPr lang="en-GB" sz="800" dirty="0" smtClean="0">
                <a:latin typeface="+mn-lt"/>
                <a:cs typeface="+mn-cs"/>
              </a:rPr>
              <a:t>Click</a:t>
            </a:r>
            <a:r>
              <a:rPr lang="en-GB" sz="800" baseline="0" dirty="0" smtClean="0">
                <a:latin typeface="+mn-lt"/>
                <a:cs typeface="+mn-cs"/>
              </a:rPr>
              <a:t> </a:t>
            </a:r>
            <a:r>
              <a:rPr lang="en-GB" sz="800" u="none" dirty="0" smtClean="0">
                <a:latin typeface="+mn-lt"/>
                <a:cs typeface="+mn-cs"/>
                <a:hlinkClick r:id="rId2"/>
              </a:rPr>
              <a:t>here</a:t>
            </a:r>
            <a:r>
              <a:rPr lang="en-GB" sz="800" u="none" dirty="0" smtClean="0">
                <a:latin typeface="+mn-lt"/>
                <a:cs typeface="+mn-cs"/>
              </a:rPr>
              <a:t> </a:t>
            </a:r>
            <a:r>
              <a:rPr lang="en-GB" sz="800" dirty="0" smtClean="0">
                <a:latin typeface="+mn-lt"/>
                <a:cs typeface="+mn-cs"/>
              </a:rPr>
              <a:t>to find all the manuals. </a:t>
            </a:r>
          </a:p>
        </p:txBody>
      </p:sp>
      <p:sp>
        <p:nvSpPr>
          <p:cNvPr id="9" name="TextBox 8"/>
          <p:cNvSpPr txBox="1"/>
          <p:nvPr userDrawn="1"/>
        </p:nvSpPr>
        <p:spPr>
          <a:xfrm>
            <a:off x="750888" y="192399"/>
            <a:ext cx="6837362" cy="1402126"/>
          </a:xfrm>
          <a:prstGeom prst="rect">
            <a:avLst/>
          </a:prstGeom>
          <a:noFill/>
        </p:spPr>
        <p:txBody>
          <a:bodyPr lIns="77925" tIns="38963" rIns="77925" bIns="38963">
            <a:spAutoFit/>
          </a:bodyPr>
          <a:lstStyle/>
          <a:p>
            <a:pPr fontAlgn="auto">
              <a:spcBef>
                <a:spcPts val="0"/>
              </a:spcBef>
              <a:spcAft>
                <a:spcPts val="0"/>
              </a:spcAft>
              <a:defRPr/>
            </a:pPr>
            <a:r>
              <a:rPr lang="en-GB" sz="4300" dirty="0" smtClean="0">
                <a:latin typeface="+mj-lt"/>
                <a:cs typeface="+mn-cs"/>
              </a:rPr>
              <a:t>How to work</a:t>
            </a:r>
          </a:p>
          <a:p>
            <a:pPr fontAlgn="auto">
              <a:spcBef>
                <a:spcPts val="0"/>
              </a:spcBef>
              <a:spcAft>
                <a:spcPts val="0"/>
              </a:spcAft>
              <a:defRPr/>
            </a:pPr>
            <a:r>
              <a:rPr lang="en-GB" sz="4300" dirty="0" smtClean="0">
                <a:latin typeface="+mj-lt"/>
                <a:cs typeface="+mn-cs"/>
              </a:rPr>
              <a:t>with this template</a:t>
            </a:r>
            <a:endParaRPr lang="en-GB" sz="4300" dirty="0">
              <a:latin typeface="+mj-lt"/>
              <a:cs typeface="+mn-cs"/>
            </a:endParaRPr>
          </a:p>
        </p:txBody>
      </p:sp>
      <p:sp>
        <p:nvSpPr>
          <p:cNvPr id="12" name="TextBox 11"/>
          <p:cNvSpPr txBox="1"/>
          <p:nvPr userDrawn="1"/>
        </p:nvSpPr>
        <p:spPr>
          <a:xfrm>
            <a:off x="4356345" y="1624956"/>
            <a:ext cx="3117117" cy="3057964"/>
          </a:xfrm>
          <a:prstGeom prst="rect">
            <a:avLst/>
          </a:prstGeom>
          <a:noFill/>
        </p:spPr>
        <p:txBody>
          <a:bodyPr wrap="square" lIns="77925" tIns="38963" rIns="77925" bIns="38963">
            <a:spAutoFit/>
          </a:bodyPr>
          <a:lstStyle/>
          <a:p>
            <a:pPr fontAlgn="auto">
              <a:lnSpc>
                <a:spcPct val="110000"/>
              </a:lnSpc>
              <a:defRPr/>
            </a:pPr>
            <a:r>
              <a:rPr lang="en-GB" sz="800" b="1" dirty="0" smtClean="0"/>
              <a:t>Colours</a:t>
            </a:r>
          </a:p>
          <a:p>
            <a:pPr>
              <a:lnSpc>
                <a:spcPct val="110000"/>
              </a:lnSpc>
            </a:pPr>
            <a:r>
              <a:rPr lang="en-GB" sz="800" dirty="0" smtClean="0">
                <a:latin typeface="+mj-lt"/>
              </a:rPr>
              <a:t>Scroll down to select the colour of this template.</a:t>
            </a:r>
          </a:p>
          <a:p>
            <a:pPr>
              <a:lnSpc>
                <a:spcPct val="110000"/>
              </a:lnSpc>
            </a:pPr>
            <a:endParaRPr lang="en-GB" sz="800" dirty="0" smtClean="0">
              <a:latin typeface="+mj-lt"/>
            </a:endParaRPr>
          </a:p>
          <a:p>
            <a:pPr>
              <a:lnSpc>
                <a:spcPct val="110000"/>
              </a:lnSpc>
            </a:pPr>
            <a:r>
              <a:rPr lang="en-GB" sz="800" dirty="0" smtClean="0">
                <a:latin typeface="Verdana" pitchFamily="34" charset="0"/>
              </a:rPr>
              <a:t>Try to use the bold colours in the integrated colour scheme, but it’s ok to change the transparency in the colour code to match your specific needs. </a:t>
            </a:r>
            <a:r>
              <a:rPr lang="en-GB" sz="800" dirty="0" smtClean="0">
                <a:latin typeface="+mj-lt"/>
              </a:rPr>
              <a:t>Click </a:t>
            </a:r>
            <a:r>
              <a:rPr lang="en-GB" sz="800" dirty="0" smtClean="0">
                <a:latin typeface="+mj-lt"/>
                <a:hlinkClick r:id="rId3"/>
              </a:rPr>
              <a:t>here</a:t>
            </a:r>
            <a:r>
              <a:rPr lang="en-GB" sz="800" dirty="0" smtClean="0">
                <a:latin typeface="+mj-lt"/>
              </a:rPr>
              <a:t> to read more about the IKEA colours. </a:t>
            </a:r>
          </a:p>
          <a:p>
            <a:pPr>
              <a:lnSpc>
                <a:spcPct val="110000"/>
              </a:lnSpc>
            </a:pPr>
            <a:endParaRPr lang="en-GB" sz="800" dirty="0" smtClean="0">
              <a:latin typeface="Verdana" pitchFamily="34" charset="0"/>
            </a:endParaRPr>
          </a:p>
          <a:p>
            <a:pPr>
              <a:lnSpc>
                <a:spcPct val="110000"/>
              </a:lnSpc>
            </a:pPr>
            <a:r>
              <a:rPr lang="en-GB" sz="800" i="1" dirty="0" smtClean="0">
                <a:latin typeface="+mj-lt"/>
              </a:rPr>
              <a:t>Note: The combination of IKEA blue and yellow are only used for the IKEA trade dress and the IKEA logo.</a:t>
            </a:r>
          </a:p>
          <a:p>
            <a:pPr>
              <a:lnSpc>
                <a:spcPct val="110000"/>
              </a:lnSpc>
            </a:pPr>
            <a:r>
              <a:rPr lang="en-GB" sz="800" i="1" dirty="0" smtClean="0">
                <a:latin typeface="+mj-lt"/>
              </a:rPr>
              <a:t> </a:t>
            </a:r>
            <a:endParaRPr lang="en-GB" sz="800" dirty="0" smtClean="0"/>
          </a:p>
          <a:p>
            <a:pPr fontAlgn="auto">
              <a:lnSpc>
                <a:spcPct val="110000"/>
              </a:lnSpc>
              <a:defRPr/>
            </a:pPr>
            <a:r>
              <a:rPr lang="en-GB" sz="800" b="1" dirty="0" smtClean="0"/>
              <a:t>PowerPoint tips</a:t>
            </a:r>
          </a:p>
          <a:p>
            <a:pPr fontAlgn="auto">
              <a:lnSpc>
                <a:spcPct val="110000"/>
              </a:lnSpc>
              <a:defRPr/>
            </a:pPr>
            <a:r>
              <a:rPr lang="en-GB" sz="800" dirty="0" smtClean="0"/>
              <a:t>Go to the Tools &amp; Templates site for some good tips, which are useful when you’re creating your PowerPoint. Click </a:t>
            </a:r>
            <a:r>
              <a:rPr lang="en-GB" sz="800" dirty="0" smtClean="0">
                <a:hlinkClick r:id="rId4"/>
              </a:rPr>
              <a:t>here</a:t>
            </a:r>
            <a:r>
              <a:rPr lang="en-GB" sz="800" dirty="0" smtClean="0"/>
              <a:t> to find the tips.</a:t>
            </a:r>
          </a:p>
          <a:p>
            <a:pPr fontAlgn="auto">
              <a:lnSpc>
                <a:spcPct val="110000"/>
              </a:lnSpc>
              <a:defRPr/>
            </a:pPr>
            <a:endParaRPr lang="en-GB" sz="800" dirty="0" smtClean="0"/>
          </a:p>
          <a:p>
            <a:pPr fontAlgn="auto">
              <a:lnSpc>
                <a:spcPct val="110000"/>
              </a:lnSpc>
              <a:defRPr/>
            </a:pPr>
            <a:r>
              <a:rPr lang="en-GB" sz="800" b="1" dirty="0" smtClean="0"/>
              <a:t>Slide Master</a:t>
            </a:r>
          </a:p>
          <a:p>
            <a:pPr fontAlgn="auto">
              <a:lnSpc>
                <a:spcPct val="110000"/>
              </a:lnSpc>
              <a:defRPr/>
            </a:pPr>
            <a:r>
              <a:rPr lang="en-GB" sz="800" dirty="0" smtClean="0"/>
              <a:t>Some of the elements are placed in the Slide Master. If you want to edit them, go to “View” and there you will find the “Slide Master”. Right-click at one of the slides to the left and chose “Layout” to view all the slides which are placed in the Slide Master.</a:t>
            </a:r>
          </a:p>
        </p:txBody>
      </p:sp>
      <p:pic>
        <p:nvPicPr>
          <p:cNvPr id="10" name="Picture 2"/>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676319" y="4387732"/>
            <a:ext cx="1128091" cy="386228"/>
          </a:xfrm>
          <a:prstGeom prst="rect">
            <a:avLst/>
          </a:prstGeom>
          <a:noFill/>
        </p:spPr>
      </p:pic>
      <p:sp>
        <p:nvSpPr>
          <p:cNvPr id="11" name="TextBox 10"/>
          <p:cNvSpPr txBox="1"/>
          <p:nvPr userDrawn="1"/>
        </p:nvSpPr>
        <p:spPr>
          <a:xfrm rot="5400000">
            <a:off x="8359024" y="597233"/>
            <a:ext cx="1315975" cy="155631"/>
          </a:xfrm>
          <a:prstGeom prst="rect">
            <a:avLst/>
          </a:prstGeom>
          <a:noFill/>
        </p:spPr>
        <p:txBody>
          <a:bodyPr wrap="square" lIns="77925" tIns="38963" rIns="77925" bIns="38963">
            <a:spAutoFit/>
          </a:bodyPr>
          <a:lstStyle/>
          <a:p>
            <a:pPr fontAlgn="auto">
              <a:spcBef>
                <a:spcPts val="0"/>
              </a:spcBef>
              <a:spcAft>
                <a:spcPts val="0"/>
              </a:spcAft>
              <a:defRPr/>
            </a:pPr>
            <a:r>
              <a:rPr lang="en-GB" sz="500" dirty="0">
                <a:solidFill>
                  <a:schemeClr val="tx1"/>
                </a:solidFill>
                <a:latin typeface="+mn-lt"/>
                <a:cs typeface="+mn-cs"/>
              </a:rPr>
              <a:t>© Inter IKEA Systems B.V. </a:t>
            </a:r>
            <a:r>
              <a:rPr lang="en-GB" sz="500" dirty="0" smtClean="0">
                <a:solidFill>
                  <a:schemeClr val="tx1"/>
                </a:solidFill>
                <a:latin typeface="+mn-lt"/>
                <a:cs typeface="+mn-cs"/>
              </a:rPr>
              <a:t>2015</a:t>
            </a:r>
            <a:endParaRPr lang="en-GB" sz="500" dirty="0">
              <a:solidFill>
                <a:schemeClr val="tx1"/>
              </a:solidFill>
              <a:latin typeface="+mn-lt"/>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17" name="Rectangle 16"/>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5" name="TextBox 4"/>
          <p:cNvSpPr txBox="1"/>
          <p:nvPr userDrawn="1"/>
        </p:nvSpPr>
        <p:spPr>
          <a:xfrm rot="5400000">
            <a:off x="8359024" y="597233"/>
            <a:ext cx="1315975" cy="155631"/>
          </a:xfrm>
          <a:prstGeom prst="rect">
            <a:avLst/>
          </a:prstGeom>
          <a:noFill/>
        </p:spPr>
        <p:txBody>
          <a:bodyPr wrap="square" lIns="77925" tIns="38963" rIns="77925" bIns="38963">
            <a:spAutoFit/>
          </a:bodyPr>
          <a:lstStyle/>
          <a:p>
            <a:pPr fontAlgn="auto">
              <a:spcBef>
                <a:spcPts val="0"/>
              </a:spcBef>
              <a:spcAft>
                <a:spcPts val="0"/>
              </a:spcAft>
              <a:defRPr/>
            </a:pPr>
            <a:r>
              <a:rPr lang="en-GB" sz="500" dirty="0">
                <a:solidFill>
                  <a:schemeClr val="bg1"/>
                </a:solidFill>
                <a:latin typeface="+mn-lt"/>
                <a:cs typeface="+mn-cs"/>
              </a:rPr>
              <a:t>© Inter IKEA Systems B.V. </a:t>
            </a:r>
            <a:r>
              <a:rPr lang="en-GB" sz="500" dirty="0" smtClean="0">
                <a:solidFill>
                  <a:schemeClr val="bg1"/>
                </a:solidFill>
                <a:latin typeface="+mn-lt"/>
                <a:cs typeface="+mn-cs"/>
              </a:rPr>
              <a:t>2015</a:t>
            </a:r>
            <a:endParaRPr lang="en-GB" sz="500" dirty="0">
              <a:solidFill>
                <a:schemeClr val="bg1"/>
              </a:solidFill>
              <a:latin typeface="+mn-lt"/>
              <a:cs typeface="+mn-cs"/>
            </a:endParaRPr>
          </a:p>
        </p:txBody>
      </p:sp>
      <p:pic>
        <p:nvPicPr>
          <p:cNvPr id="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76319" y="4387732"/>
            <a:ext cx="1128091" cy="386228"/>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4" name="Rectangle 3"/>
          <p:cNvSpPr/>
          <p:nvPr userDrawn="1"/>
        </p:nvSpPr>
        <p:spPr>
          <a:xfrm>
            <a:off x="0" y="0"/>
            <a:ext cx="9144000" cy="4115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5" name="TextBox 4"/>
          <p:cNvSpPr txBox="1"/>
          <p:nvPr userDrawn="1"/>
        </p:nvSpPr>
        <p:spPr>
          <a:xfrm>
            <a:off x="14289" y="4973241"/>
            <a:ext cx="1677987" cy="155631"/>
          </a:xfrm>
          <a:prstGeom prst="rect">
            <a:avLst/>
          </a:prstGeom>
          <a:noFill/>
        </p:spPr>
        <p:txBody>
          <a:bodyPr lIns="77925" tIns="38963" rIns="77925" bIns="38963">
            <a:spAutoFit/>
          </a:bodyPr>
          <a:lstStyle/>
          <a:p>
            <a:pPr fontAlgn="auto">
              <a:spcBef>
                <a:spcPts val="0"/>
              </a:spcBef>
              <a:spcAft>
                <a:spcPts val="0"/>
              </a:spcAft>
              <a:defRPr/>
            </a:pPr>
            <a:r>
              <a:rPr lang="en-GB" sz="500" dirty="0">
                <a:latin typeface="+mn-lt"/>
                <a:cs typeface="+mn-cs"/>
              </a:rPr>
              <a:t>© Inter IKEA Systems B.V. </a:t>
            </a:r>
            <a:r>
              <a:rPr lang="en-GB" sz="500" dirty="0" smtClean="0">
                <a:latin typeface="+mn-lt"/>
                <a:cs typeface="+mn-cs"/>
              </a:rPr>
              <a:t>2015</a:t>
            </a:r>
            <a:endParaRPr lang="en-GB" sz="500" dirty="0">
              <a:latin typeface="+mn-lt"/>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17" name="Rectangle 16"/>
          <p:cNvSpPr/>
          <p:nvPr userDrawn="1"/>
        </p:nvSpPr>
        <p:spPr>
          <a:xfrm>
            <a:off x="0" y="0"/>
            <a:ext cx="9144000" cy="5143500"/>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6" name="TextBox 5"/>
          <p:cNvSpPr txBox="1"/>
          <p:nvPr userDrawn="1"/>
        </p:nvSpPr>
        <p:spPr>
          <a:xfrm rot="5400000">
            <a:off x="8359024" y="597233"/>
            <a:ext cx="1315975" cy="155631"/>
          </a:xfrm>
          <a:prstGeom prst="rect">
            <a:avLst/>
          </a:prstGeom>
          <a:noFill/>
        </p:spPr>
        <p:txBody>
          <a:bodyPr wrap="square" lIns="77925" tIns="38963" rIns="77925" bIns="38963">
            <a:spAutoFit/>
          </a:bodyPr>
          <a:lstStyle/>
          <a:p>
            <a:pPr fontAlgn="auto">
              <a:spcBef>
                <a:spcPts val="0"/>
              </a:spcBef>
              <a:spcAft>
                <a:spcPts val="0"/>
              </a:spcAft>
              <a:defRPr/>
            </a:pPr>
            <a:r>
              <a:rPr lang="en-GB" sz="500" dirty="0">
                <a:solidFill>
                  <a:schemeClr val="bg1"/>
                </a:solidFill>
                <a:latin typeface="+mn-lt"/>
                <a:cs typeface="+mn-cs"/>
              </a:rPr>
              <a:t>© Inter IKEA Systems B.V. </a:t>
            </a:r>
            <a:r>
              <a:rPr lang="en-GB" sz="500" dirty="0" smtClean="0">
                <a:solidFill>
                  <a:schemeClr val="bg1"/>
                </a:solidFill>
                <a:latin typeface="+mn-lt"/>
                <a:cs typeface="+mn-cs"/>
              </a:rPr>
              <a:t>2015</a:t>
            </a:r>
            <a:endParaRPr lang="en-GB" sz="500" dirty="0">
              <a:solidFill>
                <a:schemeClr val="bg1"/>
              </a:solidFill>
              <a:latin typeface="+mn-lt"/>
              <a:cs typeface="+mn-cs"/>
            </a:endParaRPr>
          </a:p>
        </p:txBody>
      </p:sp>
      <p:pic>
        <p:nvPicPr>
          <p:cNvPr id="8"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76319" y="4387732"/>
            <a:ext cx="1128091" cy="386228"/>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4" name="Rectangle 3"/>
          <p:cNvSpPr/>
          <p:nvPr userDrawn="1"/>
        </p:nvSpPr>
        <p:spPr>
          <a:xfrm>
            <a:off x="0" y="0"/>
            <a:ext cx="9144000" cy="411510"/>
          </a:xfrm>
          <a:prstGeom prst="rect">
            <a:avLst/>
          </a:prstGeom>
          <a:solidFill>
            <a:srgbClr val="EA5289"/>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5" name="TextBox 4"/>
          <p:cNvSpPr txBox="1"/>
          <p:nvPr userDrawn="1"/>
        </p:nvSpPr>
        <p:spPr>
          <a:xfrm>
            <a:off x="14289" y="4973241"/>
            <a:ext cx="1677987" cy="155631"/>
          </a:xfrm>
          <a:prstGeom prst="rect">
            <a:avLst/>
          </a:prstGeom>
          <a:noFill/>
        </p:spPr>
        <p:txBody>
          <a:bodyPr lIns="77925" tIns="38963" rIns="77925" bIns="38963">
            <a:spAutoFit/>
          </a:bodyPr>
          <a:lstStyle/>
          <a:p>
            <a:pPr fontAlgn="auto">
              <a:spcBef>
                <a:spcPts val="0"/>
              </a:spcBef>
              <a:spcAft>
                <a:spcPts val="0"/>
              </a:spcAft>
              <a:defRPr/>
            </a:pPr>
            <a:r>
              <a:rPr lang="en-GB" sz="500" dirty="0">
                <a:latin typeface="+mn-lt"/>
                <a:cs typeface="+mn-cs"/>
              </a:rPr>
              <a:t>© Inter IKEA Systems B.V. </a:t>
            </a:r>
            <a:r>
              <a:rPr lang="en-GB" sz="500" dirty="0" smtClean="0">
                <a:latin typeface="+mn-lt"/>
                <a:cs typeface="+mn-cs"/>
              </a:rPr>
              <a:t>2015</a:t>
            </a:r>
            <a:endParaRPr lang="en-GB" sz="500" dirty="0">
              <a:latin typeface="+mn-lt"/>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17" name="Rectangle 16"/>
          <p:cNvSpPr/>
          <p:nvPr userDrawn="1"/>
        </p:nvSpPr>
        <p:spPr>
          <a:xfrm>
            <a:off x="0" y="0"/>
            <a:ext cx="9144000" cy="5143500"/>
          </a:xfrm>
          <a:prstGeom prst="rect">
            <a:avLst/>
          </a:prstGeom>
          <a:solidFill>
            <a:srgbClr val="004884"/>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7" name="TextBox 6"/>
          <p:cNvSpPr txBox="1"/>
          <p:nvPr userDrawn="1"/>
        </p:nvSpPr>
        <p:spPr>
          <a:xfrm rot="5400000">
            <a:off x="8359024" y="597233"/>
            <a:ext cx="1315975" cy="155631"/>
          </a:xfrm>
          <a:prstGeom prst="rect">
            <a:avLst/>
          </a:prstGeom>
          <a:noFill/>
        </p:spPr>
        <p:txBody>
          <a:bodyPr wrap="square" lIns="77925" tIns="38963" rIns="77925" bIns="38963">
            <a:spAutoFit/>
          </a:bodyPr>
          <a:lstStyle/>
          <a:p>
            <a:pPr fontAlgn="auto">
              <a:spcBef>
                <a:spcPts val="0"/>
              </a:spcBef>
              <a:spcAft>
                <a:spcPts val="0"/>
              </a:spcAft>
              <a:defRPr/>
            </a:pPr>
            <a:r>
              <a:rPr lang="en-GB" sz="500" dirty="0">
                <a:solidFill>
                  <a:schemeClr val="bg1"/>
                </a:solidFill>
                <a:latin typeface="+mn-lt"/>
                <a:cs typeface="+mn-cs"/>
              </a:rPr>
              <a:t>© Inter IKEA Systems B.V. </a:t>
            </a:r>
            <a:r>
              <a:rPr lang="en-GB" sz="500" dirty="0" smtClean="0">
                <a:solidFill>
                  <a:schemeClr val="bg1"/>
                </a:solidFill>
                <a:latin typeface="+mn-lt"/>
                <a:cs typeface="+mn-cs"/>
              </a:rPr>
              <a:t>2015</a:t>
            </a:r>
            <a:endParaRPr lang="en-GB" sz="500" dirty="0">
              <a:solidFill>
                <a:schemeClr val="bg1"/>
              </a:solidFill>
              <a:latin typeface="+mn-lt"/>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4" name="Rectangle 3"/>
          <p:cNvSpPr/>
          <p:nvPr userDrawn="1"/>
        </p:nvSpPr>
        <p:spPr>
          <a:xfrm>
            <a:off x="0" y="0"/>
            <a:ext cx="9144000" cy="411510"/>
          </a:xfrm>
          <a:prstGeom prst="rect">
            <a:avLst/>
          </a:prstGeom>
          <a:solidFill>
            <a:srgbClr val="004884"/>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5" name="TextBox 4"/>
          <p:cNvSpPr txBox="1"/>
          <p:nvPr userDrawn="1"/>
        </p:nvSpPr>
        <p:spPr>
          <a:xfrm>
            <a:off x="14289" y="4973241"/>
            <a:ext cx="1677987" cy="155631"/>
          </a:xfrm>
          <a:prstGeom prst="rect">
            <a:avLst/>
          </a:prstGeom>
          <a:noFill/>
        </p:spPr>
        <p:txBody>
          <a:bodyPr lIns="77925" tIns="38963" rIns="77925" bIns="38963">
            <a:spAutoFit/>
          </a:bodyPr>
          <a:lstStyle/>
          <a:p>
            <a:pPr fontAlgn="auto">
              <a:spcBef>
                <a:spcPts val="0"/>
              </a:spcBef>
              <a:spcAft>
                <a:spcPts val="0"/>
              </a:spcAft>
              <a:defRPr/>
            </a:pPr>
            <a:r>
              <a:rPr lang="en-GB" sz="500" dirty="0">
                <a:latin typeface="+mn-lt"/>
                <a:cs typeface="+mn-cs"/>
              </a:rPr>
              <a:t>© Inter IKEA Systems B.V. </a:t>
            </a:r>
            <a:r>
              <a:rPr lang="en-GB" sz="500" dirty="0" smtClean="0">
                <a:latin typeface="+mn-lt"/>
                <a:cs typeface="+mn-cs"/>
              </a:rPr>
              <a:t>2015</a:t>
            </a:r>
            <a:endParaRPr lang="en-GB" sz="500" dirty="0">
              <a:latin typeface="+mn-lt"/>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689" r:id="rId4"/>
    <p:sldLayoutId id="2147483717" r:id="rId5"/>
    <p:sldLayoutId id="2147483718" r:id="rId6"/>
    <p:sldLayoutId id="2147483724" r:id="rId7"/>
    <p:sldLayoutId id="2147483725" r:id="rId8"/>
    <p:sldLayoutId id="2147483731" r:id="rId9"/>
    <p:sldLayoutId id="2147483732" r:id="rId10"/>
    <p:sldLayoutId id="2147483738" r:id="rId11"/>
    <p:sldLayoutId id="2147483739" r:id="rId12"/>
    <p:sldLayoutId id="2147483745" r:id="rId13"/>
    <p:sldLayoutId id="2147483746" r:id="rId14"/>
    <p:sldLayoutId id="2147483752" r:id="rId15"/>
    <p:sldLayoutId id="2147483753" r:id="rId16"/>
    <p:sldLayoutId id="2147483759" r:id="rId17"/>
    <p:sldLayoutId id="2147483760" r:id="rId18"/>
    <p:sldLayoutId id="2147483766" r:id="rId19"/>
    <p:sldLayoutId id="2147483767" r:id="rId20"/>
    <p:sldLayoutId id="2147483768" r:id="rId21"/>
    <p:sldLayoutId id="2147483774" r:id="rId22"/>
    <p:sldLayoutId id="2147483777" r:id="rId23"/>
  </p:sldLayoutIdLst>
  <p:txStyles>
    <p:titleStyle>
      <a:lvl1pPr algn="ctr" defTabSz="779252" rtl="0" eaLnBrk="1" latinLnBrk="0" hangingPunct="1">
        <a:spcBef>
          <a:spcPct val="0"/>
        </a:spcBef>
        <a:buNone/>
        <a:defRPr sz="3700" kern="1200">
          <a:solidFill>
            <a:schemeClr val="tx1"/>
          </a:solidFill>
          <a:latin typeface="+mj-lt"/>
          <a:ea typeface="+mj-ea"/>
          <a:cs typeface="+mj-cs"/>
        </a:defRPr>
      </a:lvl1pPr>
    </p:titleStyle>
    <p:bodyStyle>
      <a:lvl1pPr marL="292219" indent="-292219" algn="l" defTabSz="779252"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33142" indent="-243516" algn="l" defTabSz="779252"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74065" indent="-194813" algn="l" defTabSz="779252"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6369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53316"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hyperlink" Target="http://www.google.ch/url?sa=i&amp;rct=j&amp;q=&amp;esrc=s&amp;source=images&amp;cd=&amp;cad=rja&amp;uact=8&amp;ved=0CAcQjRxqFQoTCNT0xP2rjcgCFc4p2wodL7oLRA&amp;url=http://lifeathome.ch/de/2014/09/nachhaltigkeit-ikea-schweiz-hoert-seinen-wichtigsten-interessengruppen-zu/&amp;psig=AFQjCNFoM4ELAR-ZMZQUOpztX3N8PcEe8g&amp;ust=1443104132351736"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hyperlink" Target="http://www.google.ch/url?sa=i&amp;rct=j&amp;q=&amp;esrc=s&amp;source=images&amp;cd=&amp;cad=rja&amp;uact=8&amp;ved=0CAcQjRxqFQoTCNT0xP2rjcgCFc4p2wodL7oLRA&amp;url=http://lifeathome.ch/de/2014/09/nachhaltigkeit-ikea-schweiz-hoert-seinen-wichtigsten-interessengruppen-zu/&amp;psig=AFQjCNFoM4ELAR-ZMZQUOpztX3N8PcEe8g&amp;ust=1443104132351736"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image" Target="../media/image8.jpeg"/><Relationship Id="rId5" Type="http://schemas.openxmlformats.org/officeDocument/2006/relationships/hyperlink" Target="http://www.google.ch/url?sa=i&amp;rct=j&amp;q=&amp;esrc=s&amp;source=images&amp;cd=&amp;cad=rja&amp;uact=8&amp;ved=0CAcQjRxqFQoTCNT0xP2rjcgCFc4p2wodL7oLRA&amp;url=http://lifeathome.ch/de/2014/09/nachhaltigkeit-ikea-schweiz-hoert-seinen-wichtigsten-interessengruppen-zu/&amp;psig=AFQjCNFoM4ELAR-ZMZQUOpztX3N8PcEe8g&amp;ust=1443104132351736"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image" Target="../media/image8.jpeg"/><Relationship Id="rId5" Type="http://schemas.openxmlformats.org/officeDocument/2006/relationships/hyperlink" Target="http://www.google.ch/url?sa=i&amp;rct=j&amp;q=&amp;esrc=s&amp;source=images&amp;cd=&amp;cad=rja&amp;uact=8&amp;ved=0CAcQjRxqFQoTCNT0xP2rjcgCFc4p2wodL7oLRA&amp;url=http://lifeathome.ch/de/2014/09/nachhaltigkeit-ikea-schweiz-hoert-seinen-wichtigsten-interessengruppen-zu/&amp;psig=AFQjCNFoM4ELAR-ZMZQUOpztX3N8PcEe8g&amp;ust=1443104132351736"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image" Target="../media/image8.jpeg"/><Relationship Id="rId5" Type="http://schemas.openxmlformats.org/officeDocument/2006/relationships/hyperlink" Target="http://www.google.ch/url?sa=i&amp;rct=j&amp;q=&amp;esrc=s&amp;source=images&amp;cd=&amp;cad=rja&amp;uact=8&amp;ved=0CAcQjRxqFQoTCNT0xP2rjcgCFc4p2wodL7oLRA&amp;url=http://lifeathome.ch/de/2014/09/nachhaltigkeit-ikea-schweiz-hoert-seinen-wichtigsten-interessengruppen-zu/&amp;psig=AFQjCNFoM4ELAR-ZMZQUOpztX3N8PcEe8g&amp;ust=1443104132351736"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hyperlink" Target="http://media.ikea.ch/pressrelease/weltfluchtlingstag-ikea-schweiz-veroffentlicht-erkenntnisse-aus-ihrem-refugee-inclusion-programme/2843/" TargetMode="External"/><Relationship Id="rId2"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image" Target="../media/image8.jpeg"/><Relationship Id="rId5" Type="http://schemas.openxmlformats.org/officeDocument/2006/relationships/hyperlink" Target="http://www.google.ch/url?sa=i&amp;rct=j&amp;q=&amp;esrc=s&amp;source=images&amp;cd=&amp;cad=rja&amp;uact=8&amp;ved=0CAcQjRxqFQoTCNT0xP2rjcgCFc4p2wodL7oLRA&amp;url=http://lifeathome.ch/de/2014/09/nachhaltigkeit-ikea-schweiz-hoert-seinen-wichtigsten-interessengruppen-zu/&amp;psig=AFQjCNFoM4ELAR-ZMZQUOpztX3N8PcEe8g&amp;ust=1443104132351736"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hyperlink" Target="mailto:Lorenz.Isler@ikea.com" TargetMode="External"/><Relationship Id="rId1" Type="http://schemas.openxmlformats.org/officeDocument/2006/relationships/slideLayout" Target="../slideLayouts/slideLayout23.xml"/><Relationship Id="rId6" Type="http://schemas.openxmlformats.org/officeDocument/2006/relationships/hyperlink" Target="http://www.google.ch/url?sa=i&amp;rct=j&amp;q=&amp;esrc=s&amp;source=images&amp;cd=&amp;cad=rja&amp;uact=8&amp;ved=0CAcQjRxqFQoTCNT0xP2rjcgCFc4p2wodL7oLRA&amp;url=http://lifeathome.ch/de/2014/09/nachhaltigkeit-ikea-schweiz-hoert-seinen-wichtigsten-interessengruppen-zu/&amp;psig=AFQjCNFoM4ELAR-ZMZQUOpztX3N8PcEe8g&amp;ust=1443104132351736" TargetMode="Externa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5904" y="1528161"/>
            <a:ext cx="8028384" cy="1403665"/>
          </a:xfrm>
          <a:prstGeom prst="rect">
            <a:avLst/>
          </a:prstGeom>
          <a:noFill/>
        </p:spPr>
        <p:txBody>
          <a:bodyPr wrap="square" lIns="77925" tIns="38963" rIns="77925" bIns="38963" rtlCol="0">
            <a:spAutoFit/>
          </a:bodyPr>
          <a:lstStyle/>
          <a:p>
            <a:r>
              <a:rPr lang="en-US" sz="3200" dirty="0" smtClean="0"/>
              <a:t>IKEA Switzerland – Providing opportunities to refugees</a:t>
            </a:r>
          </a:p>
          <a:p>
            <a:pPr algn="ctr">
              <a:lnSpc>
                <a:spcPct val="130000"/>
              </a:lnSpc>
            </a:pPr>
            <a:endParaRPr lang="en-US" sz="1700" dirty="0" smtClean="0"/>
          </a:p>
        </p:txBody>
      </p:sp>
      <p:sp>
        <p:nvSpPr>
          <p:cNvPr id="3" name="TextBox 4"/>
          <p:cNvSpPr txBox="1"/>
          <p:nvPr/>
        </p:nvSpPr>
        <p:spPr>
          <a:xfrm>
            <a:off x="525904" y="3978304"/>
            <a:ext cx="8028384" cy="1063572"/>
          </a:xfrm>
          <a:prstGeom prst="rect">
            <a:avLst/>
          </a:prstGeom>
          <a:noFill/>
        </p:spPr>
        <p:txBody>
          <a:bodyPr wrap="square" lIns="77925" tIns="38963" rIns="77925" bIns="38963" rtlCol="0">
            <a:spAutoFit/>
          </a:bodyPr>
          <a:lstStyle/>
          <a:p>
            <a:r>
              <a:rPr lang="en-US" sz="1600" dirty="0" smtClean="0"/>
              <a:t>Lorenz Isler</a:t>
            </a:r>
          </a:p>
          <a:p>
            <a:r>
              <a:rPr lang="en-US" sz="1600" dirty="0" smtClean="0"/>
              <a:t>Sustainability Manager, IKEA Switzerland</a:t>
            </a:r>
            <a:br>
              <a:rPr lang="en-US" sz="1600" dirty="0" smtClean="0"/>
            </a:br>
            <a:r>
              <a:rPr lang="en-US" sz="1600" dirty="0" smtClean="0"/>
              <a:t>@</a:t>
            </a:r>
            <a:r>
              <a:rPr lang="en-US" sz="1600" dirty="0" err="1" smtClean="0"/>
              <a:t>LorenzIsler</a:t>
            </a:r>
            <a:endParaRPr lang="en-US" sz="1600" dirty="0" smtClean="0"/>
          </a:p>
          <a:p>
            <a:r>
              <a:rPr lang="en-US" sz="1600" dirty="0" smtClean="0"/>
              <a:t>Geneva, 27.11.2017</a:t>
            </a:r>
          </a:p>
        </p:txBody>
      </p:sp>
      <p:pic>
        <p:nvPicPr>
          <p:cNvPr id="4" name="Picture 9"/>
          <p:cNvPicPr>
            <a:picLocks noChangeAspect="1" noChangeArrowheads="1"/>
          </p:cNvPicPr>
          <p:nvPr/>
        </p:nvPicPr>
        <p:blipFill>
          <a:blip r:embed="rId3" cstate="print"/>
          <a:srcRect/>
          <a:stretch>
            <a:fillRect/>
          </a:stretch>
        </p:blipFill>
        <p:spPr bwMode="auto">
          <a:xfrm>
            <a:off x="2267744" y="0"/>
            <a:ext cx="2885749" cy="1124744"/>
          </a:xfrm>
          <a:prstGeom prst="rect">
            <a:avLst/>
          </a:prstGeom>
          <a:noFill/>
          <a:ln w="9525">
            <a:noFill/>
            <a:miter lim="800000"/>
            <a:headEnd/>
            <a:tailEnd/>
          </a:ln>
        </p:spPr>
      </p:pic>
      <p:pic>
        <p:nvPicPr>
          <p:cNvPr id="6" name="Picture 10"/>
          <p:cNvPicPr>
            <a:picLocks noChangeAspect="1" noChangeArrowheads="1"/>
          </p:cNvPicPr>
          <p:nvPr/>
        </p:nvPicPr>
        <p:blipFill>
          <a:blip r:embed="rId4" cstate="print"/>
          <a:srcRect l="24782"/>
          <a:stretch>
            <a:fillRect/>
          </a:stretch>
        </p:blipFill>
        <p:spPr bwMode="auto">
          <a:xfrm>
            <a:off x="0" y="0"/>
            <a:ext cx="2296344" cy="1126679"/>
          </a:xfrm>
          <a:prstGeom prst="rect">
            <a:avLst/>
          </a:prstGeom>
          <a:noFill/>
          <a:ln w="9525">
            <a:noFill/>
            <a:miter lim="800000"/>
            <a:headEnd/>
            <a:tailEnd/>
          </a:ln>
        </p:spPr>
      </p:pic>
      <p:pic>
        <p:nvPicPr>
          <p:cNvPr id="7" name="Picture 11"/>
          <p:cNvPicPr>
            <a:picLocks noChangeAspect="1" noChangeArrowheads="1"/>
          </p:cNvPicPr>
          <p:nvPr/>
        </p:nvPicPr>
        <p:blipFill>
          <a:blip r:embed="rId5" cstate="print"/>
          <a:srcRect l="5882"/>
          <a:stretch>
            <a:fillRect/>
          </a:stretch>
        </p:blipFill>
        <p:spPr bwMode="auto">
          <a:xfrm>
            <a:off x="5148064" y="0"/>
            <a:ext cx="2304256" cy="1122367"/>
          </a:xfrm>
          <a:prstGeom prst="rect">
            <a:avLst/>
          </a:prstGeom>
          <a:noFill/>
          <a:ln w="9525">
            <a:noFill/>
            <a:miter lim="800000"/>
            <a:headEnd/>
            <a:tailEnd/>
          </a:ln>
        </p:spPr>
      </p:pic>
      <p:pic>
        <p:nvPicPr>
          <p:cNvPr id="8" name="Picture 13" descr="http://lifeathome.ch/wp-content/uploads/2014/09/IKEA_Vision.jpg">
            <a:hlinkClick r:id="rId6"/>
          </p:cNvPr>
          <p:cNvPicPr>
            <a:picLocks noChangeAspect="1" noChangeArrowheads="1"/>
          </p:cNvPicPr>
          <p:nvPr/>
        </p:nvPicPr>
        <p:blipFill>
          <a:blip r:embed="rId7" cstate="print"/>
          <a:srcRect/>
          <a:stretch>
            <a:fillRect/>
          </a:stretch>
        </p:blipFill>
        <p:spPr bwMode="auto">
          <a:xfrm>
            <a:off x="7452320" y="0"/>
            <a:ext cx="1691680" cy="1121379"/>
          </a:xfrm>
          <a:prstGeom prst="rect">
            <a:avLst/>
          </a:prstGeom>
          <a:noFill/>
        </p:spPr>
      </p:pic>
    </p:spTree>
    <p:extLst>
      <p:ext uri="{BB962C8B-B14F-4D97-AF65-F5344CB8AC3E}">
        <p14:creationId xmlns:p14="http://schemas.microsoft.com/office/powerpoint/2010/main" val="3489261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4765834" y="1605186"/>
            <a:ext cx="2900496" cy="571129"/>
          </a:xfrm>
          <a:prstGeom prst="rect">
            <a:avLst/>
          </a:prstGeom>
          <a:noFill/>
        </p:spPr>
        <p:txBody>
          <a:bodyPr wrap="square" lIns="77925" tIns="38963" rIns="77925" bIns="38963" rtlCol="0">
            <a:spAutoFit/>
          </a:bodyPr>
          <a:lstStyle/>
          <a:p>
            <a:pPr algn="ctr">
              <a:spcAft>
                <a:spcPts val="1200"/>
              </a:spcAft>
            </a:pPr>
            <a:r>
              <a:rPr lang="en-US" sz="1600" dirty="0" smtClean="0"/>
              <a:t>Large influx of refugees over the past years</a:t>
            </a:r>
            <a:endParaRPr lang="en-US" sz="1600" dirty="0"/>
          </a:p>
        </p:txBody>
      </p:sp>
      <p:pic>
        <p:nvPicPr>
          <p:cNvPr id="5" name="Picture 9"/>
          <p:cNvPicPr>
            <a:picLocks noChangeAspect="1" noChangeArrowheads="1"/>
          </p:cNvPicPr>
          <p:nvPr/>
        </p:nvPicPr>
        <p:blipFill>
          <a:blip r:embed="rId3" cstate="print"/>
          <a:srcRect/>
          <a:stretch>
            <a:fillRect/>
          </a:stretch>
        </p:blipFill>
        <p:spPr bwMode="auto">
          <a:xfrm>
            <a:off x="2267744" y="0"/>
            <a:ext cx="2885749" cy="1124744"/>
          </a:xfrm>
          <a:prstGeom prst="rect">
            <a:avLst/>
          </a:prstGeom>
          <a:noFill/>
          <a:ln w="9525">
            <a:noFill/>
            <a:miter lim="800000"/>
            <a:headEnd/>
            <a:tailEnd/>
          </a:ln>
        </p:spPr>
      </p:pic>
      <p:pic>
        <p:nvPicPr>
          <p:cNvPr id="6" name="Picture 10"/>
          <p:cNvPicPr>
            <a:picLocks noChangeAspect="1" noChangeArrowheads="1"/>
          </p:cNvPicPr>
          <p:nvPr/>
        </p:nvPicPr>
        <p:blipFill>
          <a:blip r:embed="rId4" cstate="print"/>
          <a:srcRect l="24782"/>
          <a:stretch>
            <a:fillRect/>
          </a:stretch>
        </p:blipFill>
        <p:spPr bwMode="auto">
          <a:xfrm>
            <a:off x="0" y="0"/>
            <a:ext cx="2296344" cy="1126679"/>
          </a:xfrm>
          <a:prstGeom prst="rect">
            <a:avLst/>
          </a:prstGeom>
          <a:noFill/>
          <a:ln w="9525">
            <a:noFill/>
            <a:miter lim="800000"/>
            <a:headEnd/>
            <a:tailEnd/>
          </a:ln>
        </p:spPr>
      </p:pic>
      <p:pic>
        <p:nvPicPr>
          <p:cNvPr id="7" name="Picture 11"/>
          <p:cNvPicPr>
            <a:picLocks noChangeAspect="1" noChangeArrowheads="1"/>
          </p:cNvPicPr>
          <p:nvPr/>
        </p:nvPicPr>
        <p:blipFill>
          <a:blip r:embed="rId5" cstate="print"/>
          <a:srcRect l="5882"/>
          <a:stretch>
            <a:fillRect/>
          </a:stretch>
        </p:blipFill>
        <p:spPr bwMode="auto">
          <a:xfrm>
            <a:off x="5148064" y="0"/>
            <a:ext cx="2304256" cy="1122367"/>
          </a:xfrm>
          <a:prstGeom prst="rect">
            <a:avLst/>
          </a:prstGeom>
          <a:noFill/>
          <a:ln w="9525">
            <a:noFill/>
            <a:miter lim="800000"/>
            <a:headEnd/>
            <a:tailEnd/>
          </a:ln>
        </p:spPr>
      </p:pic>
      <p:pic>
        <p:nvPicPr>
          <p:cNvPr id="8" name="Picture 13" descr="http://lifeathome.ch/wp-content/uploads/2014/09/IKEA_Vision.jpg">
            <a:hlinkClick r:id="rId6"/>
          </p:cNvPr>
          <p:cNvPicPr>
            <a:picLocks noChangeAspect="1" noChangeArrowheads="1"/>
          </p:cNvPicPr>
          <p:nvPr/>
        </p:nvPicPr>
        <p:blipFill>
          <a:blip r:embed="rId7" cstate="print"/>
          <a:srcRect/>
          <a:stretch>
            <a:fillRect/>
          </a:stretch>
        </p:blipFill>
        <p:spPr bwMode="auto">
          <a:xfrm>
            <a:off x="7452320" y="0"/>
            <a:ext cx="1691680" cy="1121379"/>
          </a:xfrm>
          <a:prstGeom prst="rect">
            <a:avLst/>
          </a:prstGeom>
          <a:noFill/>
        </p:spPr>
      </p:pic>
      <p:sp>
        <p:nvSpPr>
          <p:cNvPr id="10" name="TextBox 2"/>
          <p:cNvSpPr txBox="1"/>
          <p:nvPr/>
        </p:nvSpPr>
        <p:spPr>
          <a:xfrm>
            <a:off x="744041" y="331416"/>
            <a:ext cx="7928245" cy="632685"/>
          </a:xfrm>
          <a:prstGeom prst="rect">
            <a:avLst/>
          </a:prstGeom>
          <a:solidFill>
            <a:srgbClr val="404040">
              <a:alpha val="65098"/>
            </a:srgbClr>
          </a:solidFill>
        </p:spPr>
        <p:txBody>
          <a:bodyPr wrap="square" lIns="77925" tIns="38963" rIns="77925" bIns="38963" rtlCol="0">
            <a:spAutoFit/>
          </a:bodyPr>
          <a:lstStyle/>
          <a:p>
            <a:pPr>
              <a:spcAft>
                <a:spcPts val="1200"/>
              </a:spcAft>
            </a:pPr>
            <a:r>
              <a:rPr lang="en-US" altLang="en-US" sz="1800" b="1" dirty="0" smtClean="0">
                <a:solidFill>
                  <a:schemeClr val="bg1"/>
                </a:solidFill>
                <a:latin typeface="Verdana" panose="020B0604030504040204" pitchFamily="34" charset="0"/>
              </a:rPr>
              <a:t>IKEA’s humanistic tradition and the large influx of refugees led to different engagements in IKEA retail countries.</a:t>
            </a:r>
            <a:endParaRPr lang="en-US" sz="1000" dirty="0" smtClean="0">
              <a:solidFill>
                <a:schemeClr val="bg1"/>
              </a:solidFill>
            </a:endParaRPr>
          </a:p>
        </p:txBody>
      </p:sp>
      <p:sp>
        <p:nvSpPr>
          <p:cNvPr id="16" name="TextBox 2"/>
          <p:cNvSpPr txBox="1"/>
          <p:nvPr/>
        </p:nvSpPr>
        <p:spPr>
          <a:xfrm>
            <a:off x="2361805" y="3513716"/>
            <a:ext cx="3986305" cy="571129"/>
          </a:xfrm>
          <a:prstGeom prst="rect">
            <a:avLst/>
          </a:prstGeom>
          <a:noFill/>
        </p:spPr>
        <p:txBody>
          <a:bodyPr wrap="square" lIns="77925" tIns="38963" rIns="77925" bIns="38963" rtlCol="0">
            <a:spAutoFit/>
          </a:bodyPr>
          <a:lstStyle/>
          <a:p>
            <a:pPr algn="ctr">
              <a:spcAft>
                <a:spcPts val="1200"/>
              </a:spcAft>
            </a:pPr>
            <a:r>
              <a:rPr lang="en-US" sz="1600" dirty="0"/>
              <a:t>I</a:t>
            </a:r>
            <a:r>
              <a:rPr lang="en-US" sz="1600" dirty="0" smtClean="0"/>
              <a:t>nitiatives in many IKEA retail countries</a:t>
            </a:r>
            <a:endParaRPr lang="en-US" sz="1600" dirty="0"/>
          </a:p>
        </p:txBody>
      </p:sp>
      <p:sp>
        <p:nvSpPr>
          <p:cNvPr id="9" name="TextBox 2"/>
          <p:cNvSpPr txBox="1"/>
          <p:nvPr/>
        </p:nvSpPr>
        <p:spPr>
          <a:xfrm>
            <a:off x="1268483" y="1605186"/>
            <a:ext cx="2656145" cy="571129"/>
          </a:xfrm>
          <a:prstGeom prst="rect">
            <a:avLst/>
          </a:prstGeom>
          <a:noFill/>
        </p:spPr>
        <p:txBody>
          <a:bodyPr wrap="square" lIns="77925" tIns="38963" rIns="77925" bIns="38963" rtlCol="0">
            <a:spAutoFit/>
          </a:bodyPr>
          <a:lstStyle/>
          <a:p>
            <a:pPr algn="ctr">
              <a:spcAft>
                <a:spcPts val="1200"/>
              </a:spcAft>
            </a:pPr>
            <a:r>
              <a:rPr lang="en-US" sz="1600" dirty="0" smtClean="0"/>
              <a:t>IKEA </a:t>
            </a:r>
            <a:r>
              <a:rPr lang="en-US" sz="1600" dirty="0"/>
              <a:t>values diversity and </a:t>
            </a:r>
            <a:r>
              <a:rPr lang="en-US" sz="1600" dirty="0" smtClean="0"/>
              <a:t>inclusion.</a:t>
            </a:r>
            <a:endParaRPr lang="en-US" sz="1600" dirty="0"/>
          </a:p>
        </p:txBody>
      </p:sp>
      <p:sp>
        <p:nvSpPr>
          <p:cNvPr id="2" name="Gleichschenkliges Dreieck 1"/>
          <p:cNvSpPr/>
          <p:nvPr/>
        </p:nvSpPr>
        <p:spPr>
          <a:xfrm rot="10800000">
            <a:off x="3746922" y="3128884"/>
            <a:ext cx="1216072" cy="19633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TextBox 2"/>
          <p:cNvSpPr txBox="1"/>
          <p:nvPr/>
        </p:nvSpPr>
        <p:spPr>
          <a:xfrm>
            <a:off x="2904711" y="2369257"/>
            <a:ext cx="2900496" cy="571129"/>
          </a:xfrm>
          <a:prstGeom prst="rect">
            <a:avLst/>
          </a:prstGeom>
          <a:noFill/>
        </p:spPr>
        <p:txBody>
          <a:bodyPr wrap="square" lIns="77925" tIns="38963" rIns="77925" bIns="38963" rtlCol="0">
            <a:spAutoFit/>
          </a:bodyPr>
          <a:lstStyle/>
          <a:p>
            <a:pPr algn="ctr">
              <a:spcAft>
                <a:spcPts val="1200"/>
              </a:spcAft>
            </a:pPr>
            <a:r>
              <a:rPr lang="en-US" sz="1600" dirty="0" smtClean="0"/>
              <a:t>Emergency situation &amp; challenging integration</a:t>
            </a:r>
            <a:endParaRPr lang="en-US" sz="1600" dirty="0"/>
          </a:p>
        </p:txBody>
      </p:sp>
    </p:spTree>
    <p:extLst>
      <p:ext uri="{BB962C8B-B14F-4D97-AF65-F5344CB8AC3E}">
        <p14:creationId xmlns:p14="http://schemas.microsoft.com/office/powerpoint/2010/main" val="3555549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749808" y="3896268"/>
            <a:ext cx="7255265" cy="817351"/>
          </a:xfrm>
          <a:prstGeom prst="rect">
            <a:avLst/>
          </a:prstGeom>
          <a:noFill/>
        </p:spPr>
        <p:txBody>
          <a:bodyPr wrap="square" lIns="77925" tIns="38963" rIns="77925" bIns="38963" rtlCol="0">
            <a:spAutoFit/>
          </a:bodyPr>
          <a:lstStyle/>
          <a:p>
            <a:pPr>
              <a:spcAft>
                <a:spcPts val="1200"/>
              </a:spcAft>
            </a:pPr>
            <a:r>
              <a:rPr lang="en-US" sz="1600" dirty="0" smtClean="0">
                <a:sym typeface="Wingdings" panose="05000000000000000000" pitchFamily="2" charset="2"/>
              </a:rPr>
              <a:t>Goal: Participants g</a:t>
            </a:r>
            <a:r>
              <a:rPr lang="en-US" sz="1600" dirty="0" smtClean="0"/>
              <a:t>ain self-confidence and work experience, get to know Swiss (work)culture, improve language skills, and get in contact with people working in Switzerland</a:t>
            </a:r>
            <a:endParaRPr lang="en-US" sz="1600" dirty="0"/>
          </a:p>
        </p:txBody>
      </p:sp>
      <p:pic>
        <p:nvPicPr>
          <p:cNvPr id="5" name="Picture 9"/>
          <p:cNvPicPr>
            <a:picLocks noChangeAspect="1" noChangeArrowheads="1"/>
          </p:cNvPicPr>
          <p:nvPr/>
        </p:nvPicPr>
        <p:blipFill>
          <a:blip r:embed="rId2" cstate="print"/>
          <a:srcRect/>
          <a:stretch>
            <a:fillRect/>
          </a:stretch>
        </p:blipFill>
        <p:spPr bwMode="auto">
          <a:xfrm>
            <a:off x="2267744" y="0"/>
            <a:ext cx="2885749" cy="1124744"/>
          </a:xfrm>
          <a:prstGeom prst="rect">
            <a:avLst/>
          </a:prstGeom>
          <a:noFill/>
          <a:ln w="9525">
            <a:noFill/>
            <a:miter lim="800000"/>
            <a:headEnd/>
            <a:tailEnd/>
          </a:ln>
        </p:spPr>
      </p:pic>
      <p:pic>
        <p:nvPicPr>
          <p:cNvPr id="6" name="Picture 10"/>
          <p:cNvPicPr>
            <a:picLocks noChangeAspect="1" noChangeArrowheads="1"/>
          </p:cNvPicPr>
          <p:nvPr/>
        </p:nvPicPr>
        <p:blipFill>
          <a:blip r:embed="rId3" cstate="print"/>
          <a:srcRect l="24782"/>
          <a:stretch>
            <a:fillRect/>
          </a:stretch>
        </p:blipFill>
        <p:spPr bwMode="auto">
          <a:xfrm>
            <a:off x="0" y="0"/>
            <a:ext cx="2296344" cy="1126679"/>
          </a:xfrm>
          <a:prstGeom prst="rect">
            <a:avLst/>
          </a:prstGeom>
          <a:noFill/>
          <a:ln w="9525">
            <a:noFill/>
            <a:miter lim="800000"/>
            <a:headEnd/>
            <a:tailEnd/>
          </a:ln>
        </p:spPr>
      </p:pic>
      <p:pic>
        <p:nvPicPr>
          <p:cNvPr id="7" name="Picture 11"/>
          <p:cNvPicPr>
            <a:picLocks noChangeAspect="1" noChangeArrowheads="1"/>
          </p:cNvPicPr>
          <p:nvPr/>
        </p:nvPicPr>
        <p:blipFill>
          <a:blip r:embed="rId4" cstate="print"/>
          <a:srcRect l="5882"/>
          <a:stretch>
            <a:fillRect/>
          </a:stretch>
        </p:blipFill>
        <p:spPr bwMode="auto">
          <a:xfrm>
            <a:off x="5148064" y="0"/>
            <a:ext cx="2304256" cy="1122367"/>
          </a:xfrm>
          <a:prstGeom prst="rect">
            <a:avLst/>
          </a:prstGeom>
          <a:noFill/>
          <a:ln w="9525">
            <a:noFill/>
            <a:miter lim="800000"/>
            <a:headEnd/>
            <a:tailEnd/>
          </a:ln>
        </p:spPr>
      </p:pic>
      <p:pic>
        <p:nvPicPr>
          <p:cNvPr id="8" name="Picture 13" descr="http://lifeathome.ch/wp-content/uploads/2014/09/IKEA_Vision.jpg">
            <a:hlinkClick r:id="rId5"/>
          </p:cNvPr>
          <p:cNvPicPr>
            <a:picLocks noChangeAspect="1" noChangeArrowheads="1"/>
          </p:cNvPicPr>
          <p:nvPr/>
        </p:nvPicPr>
        <p:blipFill>
          <a:blip r:embed="rId6" cstate="print"/>
          <a:srcRect/>
          <a:stretch>
            <a:fillRect/>
          </a:stretch>
        </p:blipFill>
        <p:spPr bwMode="auto">
          <a:xfrm>
            <a:off x="7452320" y="0"/>
            <a:ext cx="1691680" cy="1121379"/>
          </a:xfrm>
          <a:prstGeom prst="rect">
            <a:avLst/>
          </a:prstGeom>
          <a:noFill/>
        </p:spPr>
      </p:pic>
      <p:sp>
        <p:nvSpPr>
          <p:cNvPr id="10" name="TextBox 2"/>
          <p:cNvSpPr txBox="1"/>
          <p:nvPr/>
        </p:nvSpPr>
        <p:spPr>
          <a:xfrm>
            <a:off x="744041" y="331416"/>
            <a:ext cx="7390731" cy="632685"/>
          </a:xfrm>
          <a:prstGeom prst="rect">
            <a:avLst/>
          </a:prstGeom>
          <a:solidFill>
            <a:srgbClr val="404040">
              <a:alpha val="65098"/>
            </a:srgbClr>
          </a:solidFill>
        </p:spPr>
        <p:txBody>
          <a:bodyPr wrap="square" lIns="77925" tIns="38963" rIns="77925" bIns="38963" rtlCol="0">
            <a:spAutoFit/>
          </a:bodyPr>
          <a:lstStyle/>
          <a:p>
            <a:pPr>
              <a:spcAft>
                <a:spcPts val="1200"/>
              </a:spcAft>
            </a:pPr>
            <a:r>
              <a:rPr lang="en-US" altLang="en-US" sz="1800" b="1" dirty="0" smtClean="0">
                <a:solidFill>
                  <a:schemeClr val="bg1"/>
                </a:solidFill>
                <a:latin typeface="Verdana" panose="020B0604030504040204" pitchFamily="34" charset="0"/>
              </a:rPr>
              <a:t>The Refugee Inclusion Program is a standardized program active in all IKEA Switzerland stores.</a:t>
            </a:r>
            <a:endParaRPr lang="en-US" sz="1000" dirty="0" smtClean="0">
              <a:solidFill>
                <a:schemeClr val="bg1"/>
              </a:solidFill>
            </a:endParaRPr>
          </a:p>
        </p:txBody>
      </p:sp>
      <p:sp>
        <p:nvSpPr>
          <p:cNvPr id="12" name="TextBox 2"/>
          <p:cNvSpPr txBox="1"/>
          <p:nvPr/>
        </p:nvSpPr>
        <p:spPr>
          <a:xfrm>
            <a:off x="749808" y="3421150"/>
            <a:ext cx="7255265" cy="324908"/>
          </a:xfrm>
          <a:prstGeom prst="rect">
            <a:avLst/>
          </a:prstGeom>
          <a:noFill/>
        </p:spPr>
        <p:txBody>
          <a:bodyPr wrap="square" lIns="77925" tIns="38963" rIns="77925" bIns="38963" rtlCol="0">
            <a:spAutoFit/>
          </a:bodyPr>
          <a:lstStyle/>
          <a:p>
            <a:pPr>
              <a:spcAft>
                <a:spcPts val="1200"/>
              </a:spcAft>
            </a:pPr>
            <a:r>
              <a:rPr lang="en-US" sz="1600" dirty="0" smtClean="0"/>
              <a:t>Set up and constant exchange with authorities</a:t>
            </a:r>
            <a:endParaRPr lang="en-US" sz="1600" dirty="0"/>
          </a:p>
        </p:txBody>
      </p:sp>
      <p:sp>
        <p:nvSpPr>
          <p:cNvPr id="13" name="TextBox 2"/>
          <p:cNvSpPr txBox="1"/>
          <p:nvPr/>
        </p:nvSpPr>
        <p:spPr>
          <a:xfrm>
            <a:off x="749807" y="1978470"/>
            <a:ext cx="7158779" cy="571129"/>
          </a:xfrm>
          <a:prstGeom prst="rect">
            <a:avLst/>
          </a:prstGeom>
          <a:noFill/>
        </p:spPr>
        <p:txBody>
          <a:bodyPr wrap="square" lIns="77925" tIns="38963" rIns="77925" bIns="38963" rtlCol="0">
            <a:spAutoFit/>
          </a:bodyPr>
          <a:lstStyle/>
          <a:p>
            <a:pPr>
              <a:spcAft>
                <a:spcPts val="1200"/>
              </a:spcAft>
            </a:pPr>
            <a:r>
              <a:rPr lang="en-US" sz="1600" dirty="0" smtClean="0"/>
              <a:t>6 months internships combined with inter-cultural awareness trainings for 2 refugees in every IKEA Switzerland store</a:t>
            </a:r>
            <a:endParaRPr lang="en-US" sz="1600" dirty="0"/>
          </a:p>
        </p:txBody>
      </p:sp>
      <p:sp>
        <p:nvSpPr>
          <p:cNvPr id="16" name="TextBox 2"/>
          <p:cNvSpPr txBox="1"/>
          <p:nvPr/>
        </p:nvSpPr>
        <p:spPr>
          <a:xfrm>
            <a:off x="749808" y="2699810"/>
            <a:ext cx="7042047" cy="571129"/>
          </a:xfrm>
          <a:prstGeom prst="rect">
            <a:avLst/>
          </a:prstGeom>
          <a:noFill/>
        </p:spPr>
        <p:txBody>
          <a:bodyPr wrap="square" lIns="77925" tIns="38963" rIns="77925" bIns="38963" rtlCol="0">
            <a:spAutoFit/>
          </a:bodyPr>
          <a:lstStyle/>
          <a:p>
            <a:pPr>
              <a:spcAft>
                <a:spcPts val="1200"/>
              </a:spcAft>
            </a:pPr>
            <a:r>
              <a:rPr lang="en-US" sz="1600" dirty="0" smtClean="0"/>
              <a:t>9 stores in Switzerland - 18 participants per round - 2 </a:t>
            </a:r>
            <a:r>
              <a:rPr lang="en-US" sz="1600" dirty="0"/>
              <a:t>rounds per </a:t>
            </a:r>
            <a:r>
              <a:rPr lang="en-US" sz="1600" dirty="0" smtClean="0"/>
              <a:t>year - 108 participants over </a:t>
            </a:r>
            <a:r>
              <a:rPr lang="en-US" sz="1600" dirty="0"/>
              <a:t>3 </a:t>
            </a:r>
            <a:r>
              <a:rPr lang="en-US" sz="1600" dirty="0" smtClean="0"/>
              <a:t>years</a:t>
            </a:r>
            <a:endParaRPr lang="en-US" sz="1600" dirty="0"/>
          </a:p>
        </p:txBody>
      </p:sp>
      <p:sp>
        <p:nvSpPr>
          <p:cNvPr id="14" name="TextBox 2"/>
          <p:cNvSpPr txBox="1"/>
          <p:nvPr/>
        </p:nvSpPr>
        <p:spPr>
          <a:xfrm>
            <a:off x="742494" y="1584896"/>
            <a:ext cx="6886406" cy="324908"/>
          </a:xfrm>
          <a:prstGeom prst="rect">
            <a:avLst/>
          </a:prstGeom>
          <a:noFill/>
        </p:spPr>
        <p:txBody>
          <a:bodyPr wrap="square" lIns="77925" tIns="38963" rIns="77925" bIns="38963" rtlCol="0">
            <a:spAutoFit/>
          </a:bodyPr>
          <a:lstStyle/>
          <a:p>
            <a:pPr>
              <a:spcAft>
                <a:spcPts val="1200"/>
              </a:spcAft>
            </a:pPr>
            <a:r>
              <a:rPr lang="en-US" sz="1600" b="1" dirty="0" smtClean="0"/>
              <a:t>Refugee inclusion program at IKEA Switzerland</a:t>
            </a:r>
            <a:endParaRPr lang="en-US" sz="1600" b="1" dirty="0"/>
          </a:p>
        </p:txBody>
      </p:sp>
    </p:spTree>
    <p:extLst>
      <p:ext uri="{BB962C8B-B14F-4D97-AF65-F5344CB8AC3E}">
        <p14:creationId xmlns:p14="http://schemas.microsoft.com/office/powerpoint/2010/main" val="2791966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3710619" y="1549623"/>
            <a:ext cx="5134444" cy="2017679"/>
          </a:xfrm>
          <a:prstGeom prst="rect">
            <a:avLst/>
          </a:prstGeom>
          <a:noFill/>
        </p:spPr>
        <p:txBody>
          <a:bodyPr wrap="square" lIns="77925" tIns="38963" rIns="77925" bIns="38963" rtlCol="0">
            <a:spAutoFit/>
          </a:bodyPr>
          <a:lstStyle/>
          <a:p>
            <a:pPr>
              <a:spcAft>
                <a:spcPts val="1200"/>
              </a:spcAft>
            </a:pPr>
            <a:r>
              <a:rPr lang="en-US" sz="1600" b="1" dirty="0" smtClean="0"/>
              <a:t>Results from first 2 rounds – 36 participants</a:t>
            </a:r>
          </a:p>
          <a:p>
            <a:pPr marL="285750" indent="-285750">
              <a:spcAft>
                <a:spcPts val="1200"/>
              </a:spcAft>
              <a:buFont typeface="Arial" panose="020B0604020202020204" pitchFamily="34" charset="0"/>
              <a:buChar char="•"/>
            </a:pPr>
            <a:r>
              <a:rPr lang="en-US" sz="1600" dirty="0" smtClean="0"/>
              <a:t>Highly motivated participants</a:t>
            </a:r>
          </a:p>
          <a:p>
            <a:pPr marL="285750" indent="-285750">
              <a:spcAft>
                <a:spcPts val="1200"/>
              </a:spcAft>
              <a:buFont typeface="Arial" panose="020B0604020202020204" pitchFamily="34" charset="0"/>
              <a:buChar char="•"/>
            </a:pPr>
            <a:r>
              <a:rPr lang="en-US" sz="1600" dirty="0" smtClean="0"/>
              <a:t>Participants gain self confidence, connect with others and improve their language skills </a:t>
            </a:r>
          </a:p>
          <a:p>
            <a:pPr marL="285750" indent="-285750">
              <a:spcAft>
                <a:spcPts val="1200"/>
              </a:spcAft>
              <a:buFont typeface="Arial" panose="020B0604020202020204" pitchFamily="34" charset="0"/>
              <a:buChar char="•"/>
            </a:pPr>
            <a:r>
              <a:rPr lang="en-US" sz="1600" dirty="0" smtClean="0"/>
              <a:t>Employment of 13 refugees </a:t>
            </a:r>
            <a:r>
              <a:rPr lang="en-US" sz="1600" dirty="0"/>
              <a:t>(</a:t>
            </a:r>
            <a:r>
              <a:rPr lang="en-US" sz="1600" dirty="0" smtClean="0"/>
              <a:t>36%)</a:t>
            </a:r>
          </a:p>
        </p:txBody>
      </p:sp>
      <p:pic>
        <p:nvPicPr>
          <p:cNvPr id="5" name="Picture 9"/>
          <p:cNvPicPr>
            <a:picLocks noChangeAspect="1" noChangeArrowheads="1"/>
          </p:cNvPicPr>
          <p:nvPr/>
        </p:nvPicPr>
        <p:blipFill>
          <a:blip r:embed="rId2" cstate="print"/>
          <a:srcRect/>
          <a:stretch>
            <a:fillRect/>
          </a:stretch>
        </p:blipFill>
        <p:spPr bwMode="auto">
          <a:xfrm>
            <a:off x="2267744" y="0"/>
            <a:ext cx="2885749" cy="1124744"/>
          </a:xfrm>
          <a:prstGeom prst="rect">
            <a:avLst/>
          </a:prstGeom>
          <a:noFill/>
          <a:ln w="9525">
            <a:noFill/>
            <a:miter lim="800000"/>
            <a:headEnd/>
            <a:tailEnd/>
          </a:ln>
        </p:spPr>
      </p:pic>
      <p:pic>
        <p:nvPicPr>
          <p:cNvPr id="6" name="Picture 10"/>
          <p:cNvPicPr>
            <a:picLocks noChangeAspect="1" noChangeArrowheads="1"/>
          </p:cNvPicPr>
          <p:nvPr/>
        </p:nvPicPr>
        <p:blipFill>
          <a:blip r:embed="rId3" cstate="print"/>
          <a:srcRect l="24782"/>
          <a:stretch>
            <a:fillRect/>
          </a:stretch>
        </p:blipFill>
        <p:spPr bwMode="auto">
          <a:xfrm>
            <a:off x="0" y="0"/>
            <a:ext cx="2296344" cy="1126679"/>
          </a:xfrm>
          <a:prstGeom prst="rect">
            <a:avLst/>
          </a:prstGeom>
          <a:noFill/>
          <a:ln w="9525">
            <a:noFill/>
            <a:miter lim="800000"/>
            <a:headEnd/>
            <a:tailEnd/>
          </a:ln>
        </p:spPr>
      </p:pic>
      <p:pic>
        <p:nvPicPr>
          <p:cNvPr id="7" name="Picture 11"/>
          <p:cNvPicPr>
            <a:picLocks noChangeAspect="1" noChangeArrowheads="1"/>
          </p:cNvPicPr>
          <p:nvPr/>
        </p:nvPicPr>
        <p:blipFill>
          <a:blip r:embed="rId4" cstate="print"/>
          <a:srcRect l="5882"/>
          <a:stretch>
            <a:fillRect/>
          </a:stretch>
        </p:blipFill>
        <p:spPr bwMode="auto">
          <a:xfrm>
            <a:off x="5148064" y="0"/>
            <a:ext cx="2304256" cy="1122367"/>
          </a:xfrm>
          <a:prstGeom prst="rect">
            <a:avLst/>
          </a:prstGeom>
          <a:noFill/>
          <a:ln w="9525">
            <a:noFill/>
            <a:miter lim="800000"/>
            <a:headEnd/>
            <a:tailEnd/>
          </a:ln>
        </p:spPr>
      </p:pic>
      <p:pic>
        <p:nvPicPr>
          <p:cNvPr id="8" name="Picture 13" descr="http://lifeathome.ch/wp-content/uploads/2014/09/IKEA_Vision.jpg">
            <a:hlinkClick r:id="rId5"/>
          </p:cNvPr>
          <p:cNvPicPr>
            <a:picLocks noChangeAspect="1" noChangeArrowheads="1"/>
          </p:cNvPicPr>
          <p:nvPr/>
        </p:nvPicPr>
        <p:blipFill>
          <a:blip r:embed="rId6" cstate="print"/>
          <a:srcRect/>
          <a:stretch>
            <a:fillRect/>
          </a:stretch>
        </p:blipFill>
        <p:spPr bwMode="auto">
          <a:xfrm>
            <a:off x="7452320" y="0"/>
            <a:ext cx="1691680" cy="1121379"/>
          </a:xfrm>
          <a:prstGeom prst="rect">
            <a:avLst/>
          </a:prstGeom>
          <a:noFill/>
        </p:spPr>
      </p:pic>
      <p:sp>
        <p:nvSpPr>
          <p:cNvPr id="10" name="TextBox 2"/>
          <p:cNvSpPr txBox="1"/>
          <p:nvPr/>
        </p:nvSpPr>
        <p:spPr>
          <a:xfrm>
            <a:off x="744041" y="331416"/>
            <a:ext cx="7390731" cy="632685"/>
          </a:xfrm>
          <a:prstGeom prst="rect">
            <a:avLst/>
          </a:prstGeom>
          <a:solidFill>
            <a:srgbClr val="404040">
              <a:alpha val="65098"/>
            </a:srgbClr>
          </a:solidFill>
        </p:spPr>
        <p:txBody>
          <a:bodyPr wrap="square" lIns="77925" tIns="38963" rIns="77925" bIns="38963" rtlCol="0">
            <a:spAutoFit/>
          </a:bodyPr>
          <a:lstStyle/>
          <a:p>
            <a:pPr>
              <a:spcAft>
                <a:spcPts val="1200"/>
              </a:spcAft>
            </a:pPr>
            <a:r>
              <a:rPr lang="en-US" altLang="en-US" sz="1800" b="1" dirty="0" smtClean="0">
                <a:solidFill>
                  <a:schemeClr val="bg1"/>
                </a:solidFill>
                <a:latin typeface="Verdana" panose="020B0604030504040204" pitchFamily="34" charset="0"/>
              </a:rPr>
              <a:t>The Refugee Inclusion Program shows promising first results.</a:t>
            </a:r>
            <a:endParaRPr lang="en-US" sz="1000" dirty="0" smtClean="0">
              <a:solidFill>
                <a:schemeClr val="bg1"/>
              </a:solidFill>
            </a:endParaRPr>
          </a:p>
        </p:txBody>
      </p:sp>
      <p:pic>
        <p:nvPicPr>
          <p:cNvPr id="2" name="Grafik 1"/>
          <p:cNvPicPr>
            <a:picLocks noChangeAspect="1"/>
          </p:cNvPicPr>
          <p:nvPr/>
        </p:nvPicPr>
        <p:blipFill rotWithShape="1">
          <a:blip r:embed="rId7" cstate="print">
            <a:extLst>
              <a:ext uri="{28A0092B-C50C-407E-A947-70E740481C1C}">
                <a14:useLocalDpi xmlns:a14="http://schemas.microsoft.com/office/drawing/2010/main" val="0"/>
              </a:ext>
            </a:extLst>
          </a:blip>
          <a:srcRect l="20865" r="37981"/>
          <a:stretch/>
        </p:blipFill>
        <p:spPr>
          <a:xfrm>
            <a:off x="796794" y="1654060"/>
            <a:ext cx="2766279" cy="2083757"/>
          </a:xfrm>
          <a:prstGeom prst="rect">
            <a:avLst/>
          </a:prstGeom>
        </p:spPr>
      </p:pic>
      <p:sp>
        <p:nvSpPr>
          <p:cNvPr id="9" name="Rechteck 8"/>
          <p:cNvSpPr/>
          <p:nvPr/>
        </p:nvSpPr>
        <p:spPr>
          <a:xfrm>
            <a:off x="705129" y="3721191"/>
            <a:ext cx="1789977" cy="276999"/>
          </a:xfrm>
          <a:prstGeom prst="rect">
            <a:avLst/>
          </a:prstGeom>
        </p:spPr>
        <p:txBody>
          <a:bodyPr wrap="none">
            <a:spAutoFit/>
          </a:bodyPr>
          <a:lstStyle/>
          <a:p>
            <a:r>
              <a:rPr lang="en-GB" sz="1200" dirty="0" err="1" smtClean="0"/>
              <a:t>Radea</a:t>
            </a:r>
            <a:r>
              <a:rPr lang="en-GB" sz="1200" dirty="0" smtClean="0"/>
              <a:t>, IKEA </a:t>
            </a:r>
            <a:r>
              <a:rPr lang="en-GB" sz="1200" dirty="0" err="1" smtClean="0"/>
              <a:t>Grancia</a:t>
            </a:r>
            <a:endParaRPr lang="en-GB" sz="1200" dirty="0"/>
          </a:p>
        </p:txBody>
      </p:sp>
    </p:spTree>
    <p:extLst>
      <p:ext uri="{BB962C8B-B14F-4D97-AF65-F5344CB8AC3E}">
        <p14:creationId xmlns:p14="http://schemas.microsoft.com/office/powerpoint/2010/main" val="1775952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4493073" y="1571835"/>
            <a:ext cx="4285167" cy="1525237"/>
          </a:xfrm>
          <a:prstGeom prst="rect">
            <a:avLst/>
          </a:prstGeom>
          <a:noFill/>
        </p:spPr>
        <p:txBody>
          <a:bodyPr wrap="square" lIns="77925" tIns="38963" rIns="77925" bIns="38963" rtlCol="0">
            <a:spAutoFit/>
          </a:bodyPr>
          <a:lstStyle/>
          <a:p>
            <a:pPr>
              <a:spcAft>
                <a:spcPts val="1200"/>
              </a:spcAft>
            </a:pPr>
            <a:r>
              <a:rPr lang="en-US" sz="1600" b="1" dirty="0" smtClean="0"/>
              <a:t>Success factors</a:t>
            </a:r>
          </a:p>
          <a:p>
            <a:pPr marL="285750" indent="-285750">
              <a:spcAft>
                <a:spcPts val="1200"/>
              </a:spcAft>
              <a:buFont typeface="Arial" panose="020B0604020202020204" pitchFamily="34" charset="0"/>
              <a:buChar char="•"/>
            </a:pPr>
            <a:r>
              <a:rPr lang="en-US" sz="1600" dirty="0" smtClean="0"/>
              <a:t>Support / anchoring in organization</a:t>
            </a:r>
          </a:p>
          <a:p>
            <a:pPr marL="285750" indent="-285750">
              <a:spcAft>
                <a:spcPts val="1200"/>
              </a:spcAft>
              <a:buFont typeface="Arial" panose="020B0604020202020204" pitchFamily="34" charset="0"/>
              <a:buChar char="•"/>
            </a:pPr>
            <a:r>
              <a:rPr lang="en-US" sz="1600" dirty="0" smtClean="0"/>
              <a:t>Taking clear stand</a:t>
            </a:r>
          </a:p>
          <a:p>
            <a:pPr marL="285750" indent="-285750">
              <a:spcAft>
                <a:spcPts val="1200"/>
              </a:spcAft>
              <a:buFont typeface="Arial" panose="020B0604020202020204" pitchFamily="34" charset="0"/>
              <a:buChar char="•"/>
            </a:pPr>
            <a:r>
              <a:rPr lang="en-US" sz="1600" dirty="0" smtClean="0"/>
              <a:t>Cooperation with public authorities</a:t>
            </a:r>
          </a:p>
        </p:txBody>
      </p:sp>
      <p:pic>
        <p:nvPicPr>
          <p:cNvPr id="5" name="Picture 9"/>
          <p:cNvPicPr>
            <a:picLocks noChangeAspect="1" noChangeArrowheads="1"/>
          </p:cNvPicPr>
          <p:nvPr/>
        </p:nvPicPr>
        <p:blipFill>
          <a:blip r:embed="rId2" cstate="print"/>
          <a:srcRect/>
          <a:stretch>
            <a:fillRect/>
          </a:stretch>
        </p:blipFill>
        <p:spPr bwMode="auto">
          <a:xfrm>
            <a:off x="2267744" y="0"/>
            <a:ext cx="2885749" cy="1124744"/>
          </a:xfrm>
          <a:prstGeom prst="rect">
            <a:avLst/>
          </a:prstGeom>
          <a:noFill/>
          <a:ln w="9525">
            <a:noFill/>
            <a:miter lim="800000"/>
            <a:headEnd/>
            <a:tailEnd/>
          </a:ln>
        </p:spPr>
      </p:pic>
      <p:pic>
        <p:nvPicPr>
          <p:cNvPr id="6" name="Picture 10"/>
          <p:cNvPicPr>
            <a:picLocks noChangeAspect="1" noChangeArrowheads="1"/>
          </p:cNvPicPr>
          <p:nvPr/>
        </p:nvPicPr>
        <p:blipFill>
          <a:blip r:embed="rId3" cstate="print"/>
          <a:srcRect l="24782"/>
          <a:stretch>
            <a:fillRect/>
          </a:stretch>
        </p:blipFill>
        <p:spPr bwMode="auto">
          <a:xfrm>
            <a:off x="0" y="0"/>
            <a:ext cx="2296344" cy="1126679"/>
          </a:xfrm>
          <a:prstGeom prst="rect">
            <a:avLst/>
          </a:prstGeom>
          <a:noFill/>
          <a:ln w="9525">
            <a:noFill/>
            <a:miter lim="800000"/>
            <a:headEnd/>
            <a:tailEnd/>
          </a:ln>
        </p:spPr>
      </p:pic>
      <p:pic>
        <p:nvPicPr>
          <p:cNvPr id="7" name="Picture 11"/>
          <p:cNvPicPr>
            <a:picLocks noChangeAspect="1" noChangeArrowheads="1"/>
          </p:cNvPicPr>
          <p:nvPr/>
        </p:nvPicPr>
        <p:blipFill>
          <a:blip r:embed="rId4" cstate="print"/>
          <a:srcRect l="5882"/>
          <a:stretch>
            <a:fillRect/>
          </a:stretch>
        </p:blipFill>
        <p:spPr bwMode="auto">
          <a:xfrm>
            <a:off x="5148064" y="0"/>
            <a:ext cx="2304256" cy="1122367"/>
          </a:xfrm>
          <a:prstGeom prst="rect">
            <a:avLst/>
          </a:prstGeom>
          <a:noFill/>
          <a:ln w="9525">
            <a:noFill/>
            <a:miter lim="800000"/>
            <a:headEnd/>
            <a:tailEnd/>
          </a:ln>
        </p:spPr>
      </p:pic>
      <p:pic>
        <p:nvPicPr>
          <p:cNvPr id="8" name="Picture 13" descr="http://lifeathome.ch/wp-content/uploads/2014/09/IKEA_Vision.jpg">
            <a:hlinkClick r:id="rId5"/>
          </p:cNvPr>
          <p:cNvPicPr>
            <a:picLocks noChangeAspect="1" noChangeArrowheads="1"/>
          </p:cNvPicPr>
          <p:nvPr/>
        </p:nvPicPr>
        <p:blipFill>
          <a:blip r:embed="rId6" cstate="print"/>
          <a:srcRect/>
          <a:stretch>
            <a:fillRect/>
          </a:stretch>
        </p:blipFill>
        <p:spPr bwMode="auto">
          <a:xfrm>
            <a:off x="7452320" y="0"/>
            <a:ext cx="1691680" cy="1121379"/>
          </a:xfrm>
          <a:prstGeom prst="rect">
            <a:avLst/>
          </a:prstGeom>
          <a:noFill/>
        </p:spPr>
      </p:pic>
      <p:sp>
        <p:nvSpPr>
          <p:cNvPr id="10" name="TextBox 2"/>
          <p:cNvSpPr txBox="1"/>
          <p:nvPr/>
        </p:nvSpPr>
        <p:spPr>
          <a:xfrm>
            <a:off x="744041" y="331416"/>
            <a:ext cx="7390731" cy="632685"/>
          </a:xfrm>
          <a:prstGeom prst="rect">
            <a:avLst/>
          </a:prstGeom>
          <a:solidFill>
            <a:srgbClr val="404040">
              <a:alpha val="65098"/>
            </a:srgbClr>
          </a:solidFill>
        </p:spPr>
        <p:txBody>
          <a:bodyPr wrap="square" lIns="77925" tIns="38963" rIns="77925" bIns="38963" rtlCol="0">
            <a:spAutoFit/>
          </a:bodyPr>
          <a:lstStyle/>
          <a:p>
            <a:pPr>
              <a:spcAft>
                <a:spcPts val="1200"/>
              </a:spcAft>
            </a:pPr>
            <a:r>
              <a:rPr lang="en-US" altLang="en-US" sz="1800" b="1" dirty="0" smtClean="0">
                <a:solidFill>
                  <a:schemeClr val="bg1"/>
                </a:solidFill>
                <a:latin typeface="Verdana" panose="020B0604030504040204" pitchFamily="34" charset="0"/>
              </a:rPr>
              <a:t>The success of the Refugee Inclusion Program is based on several factors.</a:t>
            </a:r>
            <a:endParaRPr lang="en-US" sz="1000" dirty="0" smtClean="0">
              <a:solidFill>
                <a:schemeClr val="bg1"/>
              </a:solidFill>
            </a:endParaRPr>
          </a:p>
        </p:txBody>
      </p:sp>
      <p:pic>
        <p:nvPicPr>
          <p:cNvPr id="11" name="Grafik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0173" y="1641907"/>
            <a:ext cx="3391207" cy="190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305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2" cstate="print"/>
          <a:srcRect/>
          <a:stretch>
            <a:fillRect/>
          </a:stretch>
        </p:blipFill>
        <p:spPr bwMode="auto">
          <a:xfrm>
            <a:off x="2267744" y="0"/>
            <a:ext cx="2885749" cy="1124744"/>
          </a:xfrm>
          <a:prstGeom prst="rect">
            <a:avLst/>
          </a:prstGeom>
          <a:noFill/>
          <a:ln w="9525">
            <a:noFill/>
            <a:miter lim="800000"/>
            <a:headEnd/>
            <a:tailEnd/>
          </a:ln>
        </p:spPr>
      </p:pic>
      <p:pic>
        <p:nvPicPr>
          <p:cNvPr id="6" name="Picture 10"/>
          <p:cNvPicPr>
            <a:picLocks noChangeAspect="1" noChangeArrowheads="1"/>
          </p:cNvPicPr>
          <p:nvPr/>
        </p:nvPicPr>
        <p:blipFill>
          <a:blip r:embed="rId3" cstate="print"/>
          <a:srcRect l="24782"/>
          <a:stretch>
            <a:fillRect/>
          </a:stretch>
        </p:blipFill>
        <p:spPr bwMode="auto">
          <a:xfrm>
            <a:off x="0" y="0"/>
            <a:ext cx="2296344" cy="1126679"/>
          </a:xfrm>
          <a:prstGeom prst="rect">
            <a:avLst/>
          </a:prstGeom>
          <a:noFill/>
          <a:ln w="9525">
            <a:noFill/>
            <a:miter lim="800000"/>
            <a:headEnd/>
            <a:tailEnd/>
          </a:ln>
        </p:spPr>
      </p:pic>
      <p:pic>
        <p:nvPicPr>
          <p:cNvPr id="7" name="Picture 11"/>
          <p:cNvPicPr>
            <a:picLocks noChangeAspect="1" noChangeArrowheads="1"/>
          </p:cNvPicPr>
          <p:nvPr/>
        </p:nvPicPr>
        <p:blipFill>
          <a:blip r:embed="rId4" cstate="print"/>
          <a:srcRect l="5882"/>
          <a:stretch>
            <a:fillRect/>
          </a:stretch>
        </p:blipFill>
        <p:spPr bwMode="auto">
          <a:xfrm>
            <a:off x="5148064" y="0"/>
            <a:ext cx="2304256" cy="1122367"/>
          </a:xfrm>
          <a:prstGeom prst="rect">
            <a:avLst/>
          </a:prstGeom>
          <a:noFill/>
          <a:ln w="9525">
            <a:noFill/>
            <a:miter lim="800000"/>
            <a:headEnd/>
            <a:tailEnd/>
          </a:ln>
        </p:spPr>
      </p:pic>
      <p:pic>
        <p:nvPicPr>
          <p:cNvPr id="8" name="Picture 13" descr="http://lifeathome.ch/wp-content/uploads/2014/09/IKEA_Vision.jpg">
            <a:hlinkClick r:id="rId5"/>
          </p:cNvPr>
          <p:cNvPicPr>
            <a:picLocks noChangeAspect="1" noChangeArrowheads="1"/>
          </p:cNvPicPr>
          <p:nvPr/>
        </p:nvPicPr>
        <p:blipFill>
          <a:blip r:embed="rId6" cstate="print"/>
          <a:srcRect/>
          <a:stretch>
            <a:fillRect/>
          </a:stretch>
        </p:blipFill>
        <p:spPr bwMode="auto">
          <a:xfrm>
            <a:off x="7452320" y="0"/>
            <a:ext cx="1691680" cy="1121379"/>
          </a:xfrm>
          <a:prstGeom prst="rect">
            <a:avLst/>
          </a:prstGeom>
          <a:noFill/>
        </p:spPr>
      </p:pic>
      <p:sp>
        <p:nvSpPr>
          <p:cNvPr id="10" name="TextBox 2"/>
          <p:cNvSpPr txBox="1"/>
          <p:nvPr/>
        </p:nvSpPr>
        <p:spPr>
          <a:xfrm>
            <a:off x="744041" y="331416"/>
            <a:ext cx="7390731" cy="355686"/>
          </a:xfrm>
          <a:prstGeom prst="rect">
            <a:avLst/>
          </a:prstGeom>
          <a:solidFill>
            <a:srgbClr val="404040">
              <a:alpha val="65098"/>
            </a:srgbClr>
          </a:solidFill>
        </p:spPr>
        <p:txBody>
          <a:bodyPr wrap="square" lIns="77925" tIns="38963" rIns="77925" bIns="38963" rtlCol="0">
            <a:spAutoFit/>
          </a:bodyPr>
          <a:lstStyle/>
          <a:p>
            <a:pPr>
              <a:spcAft>
                <a:spcPts val="1200"/>
              </a:spcAft>
            </a:pPr>
            <a:r>
              <a:rPr lang="en-US" altLang="en-US" sz="1800" b="1" dirty="0" smtClean="0">
                <a:solidFill>
                  <a:schemeClr val="bg1"/>
                </a:solidFill>
                <a:latin typeface="Verdana" panose="020B0604030504040204" pitchFamily="34" charset="0"/>
              </a:rPr>
              <a:t>Now we try to inspire others.</a:t>
            </a:r>
            <a:endParaRPr lang="en-US" sz="1000" dirty="0" smtClean="0">
              <a:solidFill>
                <a:schemeClr val="bg1"/>
              </a:solidFill>
            </a:endParaRPr>
          </a:p>
        </p:txBody>
      </p:sp>
      <p:grpSp>
        <p:nvGrpSpPr>
          <p:cNvPr id="12" name="Gruppieren 11"/>
          <p:cNvGrpSpPr/>
          <p:nvPr/>
        </p:nvGrpSpPr>
        <p:grpSpPr>
          <a:xfrm>
            <a:off x="671594" y="1497725"/>
            <a:ext cx="8313381" cy="2700163"/>
            <a:chOff x="671594" y="1497725"/>
            <a:chExt cx="8313381" cy="2700163"/>
          </a:xfrm>
        </p:grpSpPr>
        <p:sp>
          <p:nvSpPr>
            <p:cNvPr id="4" name="TextBox 2"/>
            <p:cNvSpPr txBox="1"/>
            <p:nvPr/>
          </p:nvSpPr>
          <p:spPr>
            <a:xfrm>
              <a:off x="2586093" y="1958186"/>
              <a:ext cx="6398882" cy="324908"/>
            </a:xfrm>
            <a:prstGeom prst="rect">
              <a:avLst/>
            </a:prstGeom>
            <a:noFill/>
          </p:spPr>
          <p:txBody>
            <a:bodyPr wrap="square" lIns="77925" tIns="38963" rIns="77925" bIns="38963" rtlCol="0">
              <a:spAutoFit/>
            </a:bodyPr>
            <a:lstStyle/>
            <a:p>
              <a:pPr>
                <a:spcAft>
                  <a:spcPts val="1200"/>
                </a:spcAft>
              </a:pPr>
              <a:r>
                <a:rPr lang="en-US" sz="1600" dirty="0" smtClean="0"/>
                <a:t>Refugee </a:t>
              </a:r>
              <a:r>
                <a:rPr lang="en-US" sz="1600" dirty="0"/>
                <a:t>I</a:t>
              </a:r>
              <a:r>
                <a:rPr lang="en-US" sz="1600" dirty="0" smtClean="0"/>
                <a:t>ntegration Toolkit (</a:t>
              </a:r>
              <a:r>
                <a:rPr lang="en-US" sz="1600" dirty="0" smtClean="0">
                  <a:hlinkClick r:id="rId7"/>
                </a:rPr>
                <a:t>here</a:t>
              </a:r>
              <a:r>
                <a:rPr lang="en-US" sz="1600" dirty="0" smtClean="0"/>
                <a:t>)</a:t>
              </a:r>
              <a:endParaRPr lang="en-US" sz="1600" dirty="0">
                <a:solidFill>
                  <a:srgbClr val="FF0000"/>
                </a:solidFill>
              </a:endParaRPr>
            </a:p>
          </p:txBody>
        </p:sp>
        <p:pic>
          <p:nvPicPr>
            <p:cNvPr id="2" name="Grafik 1"/>
            <p:cNvPicPr>
              <a:picLocks noChangeAspect="1"/>
            </p:cNvPicPr>
            <p:nvPr/>
          </p:nvPicPr>
          <p:blipFill>
            <a:blip r:embed="rId8"/>
            <a:stretch>
              <a:fillRect/>
            </a:stretch>
          </p:blipFill>
          <p:spPr>
            <a:xfrm>
              <a:off x="671594" y="1497725"/>
              <a:ext cx="1906186" cy="2700163"/>
            </a:xfrm>
            <a:prstGeom prst="rect">
              <a:avLst/>
            </a:prstGeom>
          </p:spPr>
        </p:pic>
      </p:grpSp>
      <p:sp>
        <p:nvSpPr>
          <p:cNvPr id="9" name="TextBox 2"/>
          <p:cNvSpPr txBox="1"/>
          <p:nvPr/>
        </p:nvSpPr>
        <p:spPr>
          <a:xfrm>
            <a:off x="2586093" y="2321544"/>
            <a:ext cx="6398882" cy="1617570"/>
          </a:xfrm>
          <a:prstGeom prst="rect">
            <a:avLst/>
          </a:prstGeom>
          <a:solidFill>
            <a:schemeClr val="bg1"/>
          </a:solidFill>
        </p:spPr>
        <p:txBody>
          <a:bodyPr wrap="square" lIns="77925" tIns="38963" rIns="77925" bIns="38963" rtlCol="0">
            <a:spAutoFit/>
          </a:bodyPr>
          <a:lstStyle/>
          <a:p>
            <a:pPr>
              <a:spcAft>
                <a:spcPts val="1200"/>
              </a:spcAft>
            </a:pPr>
            <a:r>
              <a:rPr lang="en-US" sz="1600" dirty="0" smtClean="0"/>
              <a:t>Refuge Integration Dialogue, November 22 2017</a:t>
            </a:r>
          </a:p>
          <a:p>
            <a:pPr marL="285750" indent="-285750">
              <a:spcAft>
                <a:spcPts val="1200"/>
              </a:spcAft>
              <a:buFont typeface="Arial" panose="020B0604020202020204" pitchFamily="34" charset="0"/>
              <a:buChar char="•"/>
            </a:pPr>
            <a:r>
              <a:rPr lang="en-US" sz="1600" dirty="0" smtClean="0"/>
              <a:t>140 participants from businesses, non profit organizations and administration</a:t>
            </a:r>
          </a:p>
          <a:p>
            <a:pPr marL="285750" indent="-285750">
              <a:spcAft>
                <a:spcPts val="1200"/>
              </a:spcAft>
              <a:buFont typeface="Arial" panose="020B0604020202020204" pitchFamily="34" charset="0"/>
              <a:buChar char="•"/>
            </a:pPr>
            <a:r>
              <a:rPr lang="en-US" sz="1600" dirty="0" smtClean="0"/>
              <a:t>speeches, best practice and workshops on integration of refugees into the workforce. </a:t>
            </a:r>
          </a:p>
        </p:txBody>
      </p:sp>
      <p:sp>
        <p:nvSpPr>
          <p:cNvPr id="11" name="TextBox 2"/>
          <p:cNvSpPr txBox="1"/>
          <p:nvPr/>
        </p:nvSpPr>
        <p:spPr>
          <a:xfrm>
            <a:off x="2577780" y="1546258"/>
            <a:ext cx="5556992" cy="324908"/>
          </a:xfrm>
          <a:prstGeom prst="rect">
            <a:avLst/>
          </a:prstGeom>
          <a:noFill/>
        </p:spPr>
        <p:txBody>
          <a:bodyPr wrap="square" lIns="77925" tIns="38963" rIns="77925" bIns="38963" rtlCol="0">
            <a:spAutoFit/>
          </a:bodyPr>
          <a:lstStyle/>
          <a:p>
            <a:pPr>
              <a:spcAft>
                <a:spcPts val="1200"/>
              </a:spcAft>
            </a:pPr>
            <a:r>
              <a:rPr lang="en-US" sz="1600" b="1" dirty="0" smtClean="0"/>
              <a:t>We would like to inspire others</a:t>
            </a:r>
            <a:endParaRPr lang="en-US" sz="1600" b="1" dirty="0">
              <a:solidFill>
                <a:srgbClr val="FF0000"/>
              </a:solidFill>
            </a:endParaRPr>
          </a:p>
        </p:txBody>
      </p:sp>
    </p:spTree>
    <p:extLst>
      <p:ext uri="{BB962C8B-B14F-4D97-AF65-F5344CB8AC3E}">
        <p14:creationId xmlns:p14="http://schemas.microsoft.com/office/powerpoint/2010/main" val="2076196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744041" y="3848812"/>
            <a:ext cx="7255265" cy="1155905"/>
          </a:xfrm>
          <a:prstGeom prst="rect">
            <a:avLst/>
          </a:prstGeom>
          <a:noFill/>
        </p:spPr>
        <p:txBody>
          <a:bodyPr wrap="square" lIns="77925" tIns="38963" rIns="77925" bIns="38963" rtlCol="0">
            <a:spAutoFit/>
          </a:bodyPr>
          <a:lstStyle/>
          <a:p>
            <a:pPr>
              <a:spcAft>
                <a:spcPts val="1200"/>
              </a:spcAft>
            </a:pPr>
            <a:r>
              <a:rPr lang="en-US" sz="1400" dirty="0" smtClean="0"/>
              <a:t>Lorenz Isler</a:t>
            </a:r>
            <a:r>
              <a:rPr lang="en-US" sz="1400" dirty="0"/>
              <a:t/>
            </a:r>
            <a:br>
              <a:rPr lang="en-US" sz="1400" dirty="0"/>
            </a:br>
            <a:r>
              <a:rPr lang="en-US" sz="1400" dirty="0" smtClean="0"/>
              <a:t>Sustainability Manager</a:t>
            </a:r>
            <a:br>
              <a:rPr lang="en-US" sz="1400" dirty="0" smtClean="0"/>
            </a:br>
            <a:r>
              <a:rPr lang="en-US" sz="1400" dirty="0" smtClean="0"/>
              <a:t>IKEA Switzerland</a:t>
            </a:r>
            <a:br>
              <a:rPr lang="en-US" sz="1400" dirty="0" smtClean="0"/>
            </a:br>
            <a:r>
              <a:rPr lang="en-US" sz="1400" dirty="0"/>
              <a:t>@</a:t>
            </a:r>
            <a:r>
              <a:rPr lang="en-US" sz="1400" dirty="0" err="1"/>
              <a:t>LorenzIsler</a:t>
            </a:r>
            <a:r>
              <a:rPr lang="en-US" sz="1400" dirty="0"/>
              <a:t> </a:t>
            </a:r>
            <a:r>
              <a:rPr lang="en-US" sz="1400" dirty="0" smtClean="0"/>
              <a:t/>
            </a:r>
            <a:br>
              <a:rPr lang="en-US" sz="1400" dirty="0" smtClean="0"/>
            </a:br>
            <a:r>
              <a:rPr lang="en-US" sz="1400" dirty="0" smtClean="0">
                <a:hlinkClick r:id="rId2"/>
              </a:rPr>
              <a:t>Lorenz.Isler@ikea.com</a:t>
            </a:r>
            <a:endParaRPr lang="en-US" sz="1400" dirty="0" smtClean="0"/>
          </a:p>
        </p:txBody>
      </p:sp>
      <p:pic>
        <p:nvPicPr>
          <p:cNvPr id="5" name="Picture 9"/>
          <p:cNvPicPr>
            <a:picLocks noChangeAspect="1" noChangeArrowheads="1"/>
          </p:cNvPicPr>
          <p:nvPr/>
        </p:nvPicPr>
        <p:blipFill>
          <a:blip r:embed="rId3" cstate="print"/>
          <a:srcRect/>
          <a:stretch>
            <a:fillRect/>
          </a:stretch>
        </p:blipFill>
        <p:spPr bwMode="auto">
          <a:xfrm>
            <a:off x="2267744" y="0"/>
            <a:ext cx="2885749" cy="1124744"/>
          </a:xfrm>
          <a:prstGeom prst="rect">
            <a:avLst/>
          </a:prstGeom>
          <a:noFill/>
          <a:ln w="9525">
            <a:noFill/>
            <a:miter lim="800000"/>
            <a:headEnd/>
            <a:tailEnd/>
          </a:ln>
        </p:spPr>
      </p:pic>
      <p:pic>
        <p:nvPicPr>
          <p:cNvPr id="6" name="Picture 10"/>
          <p:cNvPicPr>
            <a:picLocks noChangeAspect="1" noChangeArrowheads="1"/>
          </p:cNvPicPr>
          <p:nvPr/>
        </p:nvPicPr>
        <p:blipFill>
          <a:blip r:embed="rId4" cstate="print"/>
          <a:srcRect l="24782"/>
          <a:stretch>
            <a:fillRect/>
          </a:stretch>
        </p:blipFill>
        <p:spPr bwMode="auto">
          <a:xfrm>
            <a:off x="0" y="0"/>
            <a:ext cx="2296344" cy="1126679"/>
          </a:xfrm>
          <a:prstGeom prst="rect">
            <a:avLst/>
          </a:prstGeom>
          <a:noFill/>
          <a:ln w="9525">
            <a:noFill/>
            <a:miter lim="800000"/>
            <a:headEnd/>
            <a:tailEnd/>
          </a:ln>
        </p:spPr>
      </p:pic>
      <p:pic>
        <p:nvPicPr>
          <p:cNvPr id="7" name="Picture 11"/>
          <p:cNvPicPr>
            <a:picLocks noChangeAspect="1" noChangeArrowheads="1"/>
          </p:cNvPicPr>
          <p:nvPr/>
        </p:nvPicPr>
        <p:blipFill>
          <a:blip r:embed="rId5" cstate="print"/>
          <a:srcRect l="5882"/>
          <a:stretch>
            <a:fillRect/>
          </a:stretch>
        </p:blipFill>
        <p:spPr bwMode="auto">
          <a:xfrm>
            <a:off x="5148064" y="0"/>
            <a:ext cx="2304256" cy="1122367"/>
          </a:xfrm>
          <a:prstGeom prst="rect">
            <a:avLst/>
          </a:prstGeom>
          <a:noFill/>
          <a:ln w="9525">
            <a:noFill/>
            <a:miter lim="800000"/>
            <a:headEnd/>
            <a:tailEnd/>
          </a:ln>
        </p:spPr>
      </p:pic>
      <p:pic>
        <p:nvPicPr>
          <p:cNvPr id="8" name="Picture 13" descr="http://lifeathome.ch/wp-content/uploads/2014/09/IKEA_Vision.jpg">
            <a:hlinkClick r:id="rId6"/>
          </p:cNvPr>
          <p:cNvPicPr>
            <a:picLocks noChangeAspect="1" noChangeArrowheads="1"/>
          </p:cNvPicPr>
          <p:nvPr/>
        </p:nvPicPr>
        <p:blipFill>
          <a:blip r:embed="rId7" cstate="print"/>
          <a:srcRect/>
          <a:stretch>
            <a:fillRect/>
          </a:stretch>
        </p:blipFill>
        <p:spPr bwMode="auto">
          <a:xfrm>
            <a:off x="7452320" y="0"/>
            <a:ext cx="1691680" cy="1121379"/>
          </a:xfrm>
          <a:prstGeom prst="rect">
            <a:avLst/>
          </a:prstGeom>
          <a:noFill/>
        </p:spPr>
      </p:pic>
      <p:sp>
        <p:nvSpPr>
          <p:cNvPr id="10" name="TextBox 2"/>
          <p:cNvSpPr txBox="1"/>
          <p:nvPr/>
        </p:nvSpPr>
        <p:spPr>
          <a:xfrm>
            <a:off x="744041" y="2139137"/>
            <a:ext cx="1523703" cy="355686"/>
          </a:xfrm>
          <a:prstGeom prst="rect">
            <a:avLst/>
          </a:prstGeom>
          <a:noFill/>
        </p:spPr>
        <p:txBody>
          <a:bodyPr wrap="square" lIns="77925" tIns="38963" rIns="77925" bIns="38963" rtlCol="0">
            <a:spAutoFit/>
          </a:bodyPr>
          <a:lstStyle/>
          <a:p>
            <a:pPr>
              <a:spcAft>
                <a:spcPts val="1200"/>
              </a:spcAft>
            </a:pPr>
            <a:r>
              <a:rPr lang="en-US" altLang="en-US" sz="1800" b="1" dirty="0" smtClean="0">
                <a:latin typeface="Verdana" panose="020B0604030504040204" pitchFamily="34" charset="0"/>
              </a:rPr>
              <a:t>Thanks</a:t>
            </a:r>
            <a:endParaRPr lang="en-US" sz="1000" dirty="0" smtClean="0"/>
          </a:p>
        </p:txBody>
      </p:sp>
    </p:spTree>
    <p:extLst>
      <p:ext uri="{BB962C8B-B14F-4D97-AF65-F5344CB8AC3E}">
        <p14:creationId xmlns:p14="http://schemas.microsoft.com/office/powerpoint/2010/main" val="2703890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candinavian modern">
      <a:dk1>
        <a:sysClr val="windowText" lastClr="000000"/>
      </a:dk1>
      <a:lt1>
        <a:sysClr val="window" lastClr="FFFFFF"/>
      </a:lt1>
      <a:dk2>
        <a:srgbClr val="004884"/>
      </a:dk2>
      <a:lt2>
        <a:srgbClr val="EA5425"/>
      </a:lt2>
      <a:accent1>
        <a:srgbClr val="D00B21"/>
      </a:accent1>
      <a:accent2>
        <a:srgbClr val="FFDF00"/>
      </a:accent2>
      <a:accent3>
        <a:srgbClr val="49AD33"/>
      </a:accent3>
      <a:accent4>
        <a:srgbClr val="92278F"/>
      </a:accent4>
      <a:accent5>
        <a:srgbClr val="EA5289"/>
      </a:accent5>
      <a:accent6>
        <a:srgbClr val="00AEEF"/>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8762FA-1A18-4F37-9B82-2089DDF1B7D4}">
  <ds:schemaRefs>
    <ds:schemaRef ds:uri="http://purl.org/dc/terms/"/>
    <ds:schemaRef ds:uri="f55e5143-f00c-4674-bbb6-a8c0080a8e9c"/>
    <ds:schemaRef ds:uri="http://schemas.microsoft.com/office/2006/documentManagement/types"/>
    <ds:schemaRef ds:uri="http://purl.org/dc/dcmitype/"/>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6F990BF3-61FB-47D5-9440-090C681736F8}"/>
</file>

<file path=customXml/itemProps3.xml><?xml version="1.0" encoding="utf-8"?>
<ds:datastoreItem xmlns:ds="http://schemas.openxmlformats.org/officeDocument/2006/customXml" ds:itemID="{7E6CAE1E-7632-487B-9D91-9DA199DE4706}"/>
</file>

<file path=docProps/app.xml><?xml version="1.0" encoding="utf-8"?>
<Properties xmlns="http://schemas.openxmlformats.org/officeDocument/2006/extended-properties" xmlns:vt="http://schemas.openxmlformats.org/officeDocument/2006/docPropsVTypes">
  <Template/>
  <TotalTime>93</TotalTime>
  <Words>305</Words>
  <Application>Microsoft Office PowerPoint</Application>
  <PresentationFormat>On-screen Show (16:9)</PresentationFormat>
  <Paragraphs>40</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IKEA IT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Henrik Politis</dc:creator>
  <cp:lastModifiedBy>onu</cp:lastModifiedBy>
  <cp:revision>245</cp:revision>
  <dcterms:created xsi:type="dcterms:W3CDTF">2014-01-20T14:27:33Z</dcterms:created>
  <dcterms:modified xsi:type="dcterms:W3CDTF">2017-11-27T13:50:40Z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y fmtid="{D5CDD505-2E9C-101B-9397-08002B2CF9AE}" pid="3" name="Order">
    <vt:r8>2600</vt:r8>
  </property>
  <property fmtid="{D5CDD505-2E9C-101B-9397-08002B2CF9AE}" pid="4" name="IICategory">
    <vt:lpwstr>1231;#Support ＆ Services|80b9be46-9365-4878-8298-5a4b3391b871</vt:lpwstr>
  </property>
  <property fmtid="{D5CDD505-2E9C-101B-9397-08002B2CF9AE}" pid="5" name="IILanguage">
    <vt:lpwstr>1;#English|3abda7c9-a639-43cc-a93b-13a52da3d46d</vt:lpwstr>
  </property>
  <property fmtid="{D5CDD505-2E9C-101B-9397-08002B2CF9AE}" pid="6" name="xd_ProgID">
    <vt:lpwstr/>
  </property>
  <property fmtid="{D5CDD505-2E9C-101B-9397-08002B2CF9AE}" pid="7" name="_SourceUrl">
    <vt:lpwstr/>
  </property>
  <property fmtid="{D5CDD505-2E9C-101B-9397-08002B2CF9AE}" pid="8" name="IISection">
    <vt:lpwstr>1236;#Communication Support|2db1d565-a694-49b0-8778-55e427c295b4</vt:lpwstr>
  </property>
  <property fmtid="{D5CDD505-2E9C-101B-9397-08002B2CF9AE}" pid="9" name="TemplateUrl">
    <vt:lpwstr/>
  </property>
</Properties>
</file>