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Default Extension="bin" ContentType="application/vnd.openxmlformats-officedocument.presentationml.printerSettings"/>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handoutMasterIdLst>
    <p:handoutMasterId r:id="rId15"/>
  </p:handoutMasterIdLst>
  <p:sldIdLst>
    <p:sldId id="277" r:id="rId2"/>
    <p:sldId id="278" r:id="rId3"/>
    <p:sldId id="279" r:id="rId4"/>
    <p:sldId id="280" r:id="rId5"/>
    <p:sldId id="285" r:id="rId6"/>
    <p:sldId id="283" r:id="rId7"/>
    <p:sldId id="275" r:id="rId8"/>
    <p:sldId id="286" r:id="rId9"/>
    <p:sldId id="287" r:id="rId10"/>
    <p:sldId id="289" r:id="rId11"/>
    <p:sldId id="276" r:id="rId12"/>
    <p:sldId id="288" r:id="rId13"/>
  </p:sldIdLst>
  <p:sldSz cx="9144000" cy="6858000" type="screen4x3"/>
  <p:notesSz cx="6858000" cy="9083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67315" autoAdjust="0"/>
  </p:normalViewPr>
  <p:slideViewPr>
    <p:cSldViewPr snapToGrid="0" snapToObjects="1">
      <p:cViewPr varScale="1">
        <p:scale>
          <a:sx n="68" d="100"/>
          <a:sy n="68" d="100"/>
        </p:scale>
        <p:origin x="-199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customXml" Target="../customXml/item1.xml"/><Relationship Id="rId12" Type="http://schemas.openxmlformats.org/officeDocument/2006/relationships/slide" Target="slides/slide11.xml"/><Relationship Id="rId17" Type="http://schemas.openxmlformats.org/officeDocument/2006/relationships/presProps" Target="presProps.xml"/><Relationship Id="rId7" Type="http://schemas.openxmlformats.org/officeDocument/2006/relationships/slide" Target="slides/slide6.xml"/><Relationship Id="rId20" Type="http://schemas.openxmlformats.org/officeDocument/2006/relationships/tableStyles" Target="tableStyles.xml"/><Relationship Id="rId16" Type="http://schemas.openxmlformats.org/officeDocument/2006/relationships/printerSettings" Target="printerSettings/printerSettings1.bin"/><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handoutMaster" Target="handoutMasters/handoutMaster1.xml"/><Relationship Id="rId5" Type="http://schemas.openxmlformats.org/officeDocument/2006/relationships/slide" Target="slides/slide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9" Type="http://schemas.openxmlformats.org/officeDocument/2006/relationships/slide" Target="slides/slide8.xml"/><Relationship Id="rId14" Type="http://schemas.openxmlformats.org/officeDocument/2006/relationships/notesMaster" Target="notesMasters/notesMaster1.xml"/><Relationship Id="rId4" Type="http://schemas.openxmlformats.org/officeDocument/2006/relationships/slide" Target="slides/slide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7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5761"/>
          </a:xfrm>
          <a:prstGeom prst="rect">
            <a:avLst/>
          </a:prstGeom>
        </p:spPr>
        <p:txBody>
          <a:bodyPr vert="horz" lIns="91440" tIns="45720" rIns="91440" bIns="45720" rtlCol="0"/>
          <a:lstStyle>
            <a:lvl1pPr algn="r">
              <a:defRPr sz="1200"/>
            </a:lvl1pPr>
          </a:lstStyle>
          <a:p>
            <a:fld id="{824E7E60-0B4A-483A-88D7-7499100C351A}" type="datetimeFigureOut">
              <a:rPr lang="en-US" smtClean="0"/>
              <a:t>4/27/16</a:t>
            </a:fld>
            <a:endParaRPr lang="en-US"/>
          </a:p>
        </p:txBody>
      </p:sp>
      <p:sp>
        <p:nvSpPr>
          <p:cNvPr id="4" name="Footer Placeholder 3"/>
          <p:cNvSpPr>
            <a:spLocks noGrp="1"/>
          </p:cNvSpPr>
          <p:nvPr>
            <p:ph type="ftr" sz="quarter" idx="2"/>
          </p:nvPr>
        </p:nvSpPr>
        <p:spPr>
          <a:xfrm>
            <a:off x="0" y="8627915"/>
            <a:ext cx="2971800" cy="455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7915"/>
            <a:ext cx="2971800" cy="455760"/>
          </a:xfrm>
          <a:prstGeom prst="rect">
            <a:avLst/>
          </a:prstGeom>
        </p:spPr>
        <p:txBody>
          <a:bodyPr vert="horz" lIns="91440" tIns="45720" rIns="91440" bIns="45720" rtlCol="0" anchor="b"/>
          <a:lstStyle>
            <a:lvl1pPr algn="r">
              <a:defRPr sz="1200"/>
            </a:lvl1pPr>
          </a:lstStyle>
          <a:p>
            <a:fld id="{78D3D108-7EDA-4F6C-AEF1-E3299684E8F3}" type="slidenum">
              <a:rPr lang="en-US" smtClean="0"/>
              <a:t>‹#›</a:t>
            </a:fld>
            <a:endParaRPr lang="en-US"/>
          </a:p>
        </p:txBody>
      </p:sp>
    </p:spTree>
    <p:extLst>
      <p:ext uri="{BB962C8B-B14F-4D97-AF65-F5344CB8AC3E}">
        <p14:creationId xmlns:p14="http://schemas.microsoft.com/office/powerpoint/2010/main" val="3670057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F1FBEAAD-0A24-3B4C-A5B9-F1E9BEAF091C}" type="datetimeFigureOut">
              <a:rPr lang="en-US" smtClean="0"/>
              <a:t>4/27/16</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D287C132-7242-E74E-B2DE-71C994AD1E5A}" type="slidenum">
              <a:rPr lang="en-US" smtClean="0"/>
              <a:t>‹#›</a:t>
            </a:fld>
            <a:endParaRPr lang="en-US"/>
          </a:p>
        </p:txBody>
      </p:sp>
    </p:spTree>
    <p:extLst>
      <p:ext uri="{BB962C8B-B14F-4D97-AF65-F5344CB8AC3E}">
        <p14:creationId xmlns:p14="http://schemas.microsoft.com/office/powerpoint/2010/main" val="14187454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http://www.aljazeera.com/news/2015/09/finland-groups-attack-refugees-150925123046167.html</a:t>
            </a:r>
            <a:endParaRPr lang="en-US" dirty="0"/>
          </a:p>
        </p:txBody>
      </p:sp>
      <p:sp>
        <p:nvSpPr>
          <p:cNvPr id="4" name="Slide Number Placeholder 3"/>
          <p:cNvSpPr>
            <a:spLocks noGrp="1"/>
          </p:cNvSpPr>
          <p:nvPr>
            <p:ph type="sldNum" sz="quarter" idx="10"/>
          </p:nvPr>
        </p:nvSpPr>
        <p:spPr/>
        <p:txBody>
          <a:bodyPr/>
          <a:lstStyle/>
          <a:p>
            <a:fld id="{D287C132-7242-E74E-B2DE-71C994AD1E5A}" type="slidenum">
              <a:rPr lang="en-US" smtClean="0"/>
              <a:t>5</a:t>
            </a:fld>
            <a:endParaRPr lang="en-US"/>
          </a:p>
        </p:txBody>
      </p:sp>
    </p:spTree>
    <p:extLst>
      <p:ext uri="{BB962C8B-B14F-4D97-AF65-F5344CB8AC3E}">
        <p14:creationId xmlns:p14="http://schemas.microsoft.com/office/powerpoint/2010/main" val="79885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I’ve been thinking about all of these issues, as we are building a new non-profit Global Reporting Centre that’s focused on innovating global journalism – and I kept coming back to this word “empowerment.” Last year some of my colleagues and I wanted to start a project about the rise of xenophobia in Europe – a complex issue and one that is too easy to simplify for an outside observer. So instead of sending in foreign correspondents to report on the growing tensions with immigrants, hostility towards Muslim citizens, the resurfacing of anti-Semitism and the ongoing prejudice and violence against Roma people – we decided to empower people from these communities to tell their own stories.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287C132-7242-E74E-B2DE-71C994AD1E5A}" type="slidenum">
              <a:rPr lang="en-US" smtClean="0"/>
              <a:t>7</a:t>
            </a:fld>
            <a:endParaRPr lang="en-US"/>
          </a:p>
        </p:txBody>
      </p:sp>
    </p:spTree>
    <p:extLst>
      <p:ext uri="{BB962C8B-B14F-4D97-AF65-F5344CB8AC3E}">
        <p14:creationId xmlns:p14="http://schemas.microsoft.com/office/powerpoint/2010/main" val="294407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http://www.lucify.com/the-flow-towards-europe/</a:t>
            </a:r>
          </a:p>
          <a:p>
            <a:endParaRPr lang="en-US" dirty="0"/>
          </a:p>
        </p:txBody>
      </p:sp>
      <p:sp>
        <p:nvSpPr>
          <p:cNvPr id="4" name="Slide Number Placeholder 3"/>
          <p:cNvSpPr>
            <a:spLocks noGrp="1"/>
          </p:cNvSpPr>
          <p:nvPr>
            <p:ph type="sldNum" sz="quarter" idx="10"/>
          </p:nvPr>
        </p:nvSpPr>
        <p:spPr/>
        <p:txBody>
          <a:bodyPr/>
          <a:lstStyle/>
          <a:p>
            <a:fld id="{D287C132-7242-E74E-B2DE-71C994AD1E5A}" type="slidenum">
              <a:rPr lang="en-US" smtClean="0"/>
              <a:t>8</a:t>
            </a:fld>
            <a:endParaRPr lang="en-US"/>
          </a:p>
        </p:txBody>
      </p:sp>
    </p:spTree>
    <p:extLst>
      <p:ext uri="{BB962C8B-B14F-4D97-AF65-F5344CB8AC3E}">
        <p14:creationId xmlns:p14="http://schemas.microsoft.com/office/powerpoint/2010/main" val="401952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http://strangers.globalreportingcentre.org/</a:t>
            </a:r>
          </a:p>
          <a:p>
            <a:endParaRPr lang="en-US" dirty="0"/>
          </a:p>
        </p:txBody>
      </p:sp>
      <p:sp>
        <p:nvSpPr>
          <p:cNvPr id="4" name="Slide Number Placeholder 3"/>
          <p:cNvSpPr>
            <a:spLocks noGrp="1"/>
          </p:cNvSpPr>
          <p:nvPr>
            <p:ph type="sldNum" sz="quarter" idx="10"/>
          </p:nvPr>
        </p:nvSpPr>
        <p:spPr/>
        <p:txBody>
          <a:bodyPr/>
          <a:lstStyle/>
          <a:p>
            <a:fld id="{D287C132-7242-E74E-B2DE-71C994AD1E5A}" type="slidenum">
              <a:rPr lang="en-US" smtClean="0"/>
              <a:t>11</a:t>
            </a:fld>
            <a:endParaRPr lang="en-US"/>
          </a:p>
        </p:txBody>
      </p:sp>
    </p:spTree>
    <p:extLst>
      <p:ext uri="{BB962C8B-B14F-4D97-AF65-F5344CB8AC3E}">
        <p14:creationId xmlns:p14="http://schemas.microsoft.com/office/powerpoint/2010/main" val="263867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55BCC4E-702B-2548-B327-698A02C1A7BA}"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2786-DF17-B548-9558-07186AAA3F70}" type="slidenum">
              <a:rPr lang="en-US" smtClean="0"/>
              <a:t>‹#›</a:t>
            </a:fld>
            <a:endParaRPr lang="en-US"/>
          </a:p>
        </p:txBody>
      </p:sp>
    </p:spTree>
    <p:extLst>
      <p:ext uri="{BB962C8B-B14F-4D97-AF65-F5344CB8AC3E}">
        <p14:creationId xmlns:p14="http://schemas.microsoft.com/office/powerpoint/2010/main" val="155913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55BCC4E-702B-2548-B327-698A02C1A7BA}"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2786-DF17-B548-9558-07186AAA3F70}" type="slidenum">
              <a:rPr lang="en-US" smtClean="0"/>
              <a:t>‹#›</a:t>
            </a:fld>
            <a:endParaRPr lang="en-US"/>
          </a:p>
        </p:txBody>
      </p:sp>
    </p:spTree>
    <p:extLst>
      <p:ext uri="{BB962C8B-B14F-4D97-AF65-F5344CB8AC3E}">
        <p14:creationId xmlns:p14="http://schemas.microsoft.com/office/powerpoint/2010/main" val="426685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55BCC4E-702B-2548-B327-698A02C1A7BA}"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2786-DF17-B548-9558-07186AAA3F70}" type="slidenum">
              <a:rPr lang="en-US" smtClean="0"/>
              <a:t>‹#›</a:t>
            </a:fld>
            <a:endParaRPr lang="en-US"/>
          </a:p>
        </p:txBody>
      </p:sp>
    </p:spTree>
    <p:extLst>
      <p:ext uri="{BB962C8B-B14F-4D97-AF65-F5344CB8AC3E}">
        <p14:creationId xmlns:p14="http://schemas.microsoft.com/office/powerpoint/2010/main" val="166356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55BCC4E-702B-2548-B327-698A02C1A7BA}"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2786-DF17-B548-9558-07186AAA3F70}" type="slidenum">
              <a:rPr lang="en-US" smtClean="0"/>
              <a:t>‹#›</a:t>
            </a:fld>
            <a:endParaRPr lang="en-US"/>
          </a:p>
        </p:txBody>
      </p:sp>
    </p:spTree>
    <p:extLst>
      <p:ext uri="{BB962C8B-B14F-4D97-AF65-F5344CB8AC3E}">
        <p14:creationId xmlns:p14="http://schemas.microsoft.com/office/powerpoint/2010/main" val="227935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55BCC4E-702B-2548-B327-698A02C1A7BA}"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2786-DF17-B548-9558-07186AAA3F70}" type="slidenum">
              <a:rPr lang="en-US" smtClean="0"/>
              <a:t>‹#›</a:t>
            </a:fld>
            <a:endParaRPr lang="en-US"/>
          </a:p>
        </p:txBody>
      </p:sp>
    </p:spTree>
    <p:extLst>
      <p:ext uri="{BB962C8B-B14F-4D97-AF65-F5344CB8AC3E}">
        <p14:creationId xmlns:p14="http://schemas.microsoft.com/office/powerpoint/2010/main" val="284107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55BCC4E-702B-2548-B327-698A02C1A7BA}"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82786-DF17-B548-9558-07186AAA3F70}" type="slidenum">
              <a:rPr lang="en-US" smtClean="0"/>
              <a:t>‹#›</a:t>
            </a:fld>
            <a:endParaRPr lang="en-US"/>
          </a:p>
        </p:txBody>
      </p:sp>
    </p:spTree>
    <p:extLst>
      <p:ext uri="{BB962C8B-B14F-4D97-AF65-F5344CB8AC3E}">
        <p14:creationId xmlns:p14="http://schemas.microsoft.com/office/powerpoint/2010/main" val="419255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55BCC4E-702B-2548-B327-698A02C1A7BA}" type="datetimeFigureOut">
              <a:rPr lang="en-US" smtClean="0"/>
              <a:t>4/27/16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82786-DF17-B548-9558-07186AAA3F70}" type="slidenum">
              <a:rPr lang="en-US" smtClean="0"/>
              <a:t>‹#›</a:t>
            </a:fld>
            <a:endParaRPr lang="en-US"/>
          </a:p>
        </p:txBody>
      </p:sp>
    </p:spTree>
    <p:extLst>
      <p:ext uri="{BB962C8B-B14F-4D97-AF65-F5344CB8AC3E}">
        <p14:creationId xmlns:p14="http://schemas.microsoft.com/office/powerpoint/2010/main" val="24420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55BCC4E-702B-2548-B327-698A02C1A7BA}" type="datetimeFigureOut">
              <a:rPr lang="en-US" smtClean="0"/>
              <a:t>4/27/16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82786-DF17-B548-9558-07186AAA3F70}" type="slidenum">
              <a:rPr lang="en-US" smtClean="0"/>
              <a:t>‹#›</a:t>
            </a:fld>
            <a:endParaRPr lang="en-US"/>
          </a:p>
        </p:txBody>
      </p:sp>
    </p:spTree>
    <p:extLst>
      <p:ext uri="{BB962C8B-B14F-4D97-AF65-F5344CB8AC3E}">
        <p14:creationId xmlns:p14="http://schemas.microsoft.com/office/powerpoint/2010/main" val="184027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BCC4E-702B-2548-B327-698A02C1A7BA}" type="datetimeFigureOut">
              <a:rPr lang="en-US" smtClean="0"/>
              <a:t>4/27/16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82786-DF17-B548-9558-07186AAA3F70}" type="slidenum">
              <a:rPr lang="en-US" smtClean="0"/>
              <a:t>‹#›</a:t>
            </a:fld>
            <a:endParaRPr lang="en-US"/>
          </a:p>
        </p:txBody>
      </p:sp>
    </p:spTree>
    <p:extLst>
      <p:ext uri="{BB962C8B-B14F-4D97-AF65-F5344CB8AC3E}">
        <p14:creationId xmlns:p14="http://schemas.microsoft.com/office/powerpoint/2010/main" val="6264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55BCC4E-702B-2548-B327-698A02C1A7BA}"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82786-DF17-B548-9558-07186AAA3F70}" type="slidenum">
              <a:rPr lang="en-US" smtClean="0"/>
              <a:t>‹#›</a:t>
            </a:fld>
            <a:endParaRPr lang="en-US"/>
          </a:p>
        </p:txBody>
      </p:sp>
    </p:spTree>
    <p:extLst>
      <p:ext uri="{BB962C8B-B14F-4D97-AF65-F5344CB8AC3E}">
        <p14:creationId xmlns:p14="http://schemas.microsoft.com/office/powerpoint/2010/main" val="383901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55BCC4E-702B-2548-B327-698A02C1A7BA}"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82786-DF17-B548-9558-07186AAA3F70}" type="slidenum">
              <a:rPr lang="en-US" smtClean="0"/>
              <a:t>‹#›</a:t>
            </a:fld>
            <a:endParaRPr lang="en-US"/>
          </a:p>
        </p:txBody>
      </p:sp>
    </p:spTree>
    <p:extLst>
      <p:ext uri="{BB962C8B-B14F-4D97-AF65-F5344CB8AC3E}">
        <p14:creationId xmlns:p14="http://schemas.microsoft.com/office/powerpoint/2010/main" val="31486969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BCC4E-702B-2548-B327-698A02C1A7BA}" type="datetimeFigureOut">
              <a:rPr lang="en-US" smtClean="0"/>
              <a:t>4/27/16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82786-DF17-B548-9558-07186AAA3F70}" type="slidenum">
              <a:rPr lang="en-US" smtClean="0"/>
              <a:t>‹#›</a:t>
            </a:fld>
            <a:endParaRPr lang="en-US"/>
          </a:p>
        </p:txBody>
      </p:sp>
    </p:spTree>
    <p:extLst>
      <p:ext uri="{BB962C8B-B14F-4D97-AF65-F5344CB8AC3E}">
        <p14:creationId xmlns:p14="http://schemas.microsoft.com/office/powerpoint/2010/main" val="3221863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23" y="328247"/>
            <a:ext cx="9308123" cy="2508738"/>
          </a:xfrm>
        </p:spPr>
        <p:txBody>
          <a:bodyPr>
            <a:normAutofit/>
          </a:bodyPr>
          <a:lstStyle/>
          <a:p>
            <a:r>
              <a:rPr lang="en-US" dirty="0" smtClean="0">
                <a:solidFill>
                  <a:schemeClr val="accent6"/>
                </a:solidFill>
                <a:latin typeface="Impact" panose="020B0806030902050204" pitchFamily="34" charset="0"/>
                <a:cs typeface="Arial" panose="020B0604020202020204" pitchFamily="34" charset="0"/>
              </a:rPr>
              <a:t>Becoming a Stranger at Home – </a:t>
            </a:r>
            <a:br>
              <a:rPr lang="en-US" dirty="0" smtClean="0">
                <a:solidFill>
                  <a:schemeClr val="accent6"/>
                </a:solidFill>
                <a:latin typeface="Impact" panose="020B0806030902050204" pitchFamily="34" charset="0"/>
                <a:cs typeface="Arial" panose="020B0604020202020204" pitchFamily="34" charset="0"/>
              </a:rPr>
            </a:br>
            <a:r>
              <a:rPr lang="en-US" dirty="0" smtClean="0">
                <a:solidFill>
                  <a:schemeClr val="accent6"/>
                </a:solidFill>
                <a:latin typeface="Impact" panose="020B0806030902050204" pitchFamily="34" charset="0"/>
                <a:cs typeface="Arial" panose="020B0604020202020204" pitchFamily="34" charset="0"/>
              </a:rPr>
              <a:t>Sharing Fear and </a:t>
            </a:r>
            <a:br>
              <a:rPr lang="en-US" dirty="0" smtClean="0">
                <a:solidFill>
                  <a:schemeClr val="accent6"/>
                </a:solidFill>
                <a:latin typeface="Impact" panose="020B0806030902050204" pitchFamily="34" charset="0"/>
                <a:cs typeface="Arial" panose="020B0604020202020204" pitchFamily="34" charset="0"/>
              </a:rPr>
            </a:br>
            <a:r>
              <a:rPr lang="en-US" dirty="0" smtClean="0">
                <a:solidFill>
                  <a:schemeClr val="accent6"/>
                </a:solidFill>
                <a:latin typeface="Impact" panose="020B0806030902050204" pitchFamily="34" charset="0"/>
                <a:cs typeface="Arial" panose="020B0604020202020204" pitchFamily="34" charset="0"/>
              </a:rPr>
              <a:t>Resistance in Europe</a:t>
            </a:r>
            <a:endParaRPr lang="en-US" dirty="0">
              <a:solidFill>
                <a:schemeClr val="accent6"/>
              </a:solidFill>
              <a:latin typeface="Impact" panose="020B0806030902050204" pitchFamily="34" charset="0"/>
              <a:cs typeface="Arial" panose="020B0604020202020204" pitchFamily="34" charset="0"/>
            </a:endParaRPr>
          </a:p>
        </p:txBody>
      </p:sp>
      <p:sp>
        <p:nvSpPr>
          <p:cNvPr id="3" name="Content Placeholder 2"/>
          <p:cNvSpPr>
            <a:spLocks noGrp="1"/>
          </p:cNvSpPr>
          <p:nvPr>
            <p:ph idx="1"/>
          </p:nvPr>
        </p:nvSpPr>
        <p:spPr>
          <a:xfrm>
            <a:off x="187569" y="1600200"/>
            <a:ext cx="8768862" cy="4525963"/>
          </a:xfrm>
        </p:spPr>
        <p:txBody>
          <a:bodyPr>
            <a:normAutofit lnSpcReduction="10000"/>
          </a:bodyPr>
          <a:lstStyle/>
          <a:p>
            <a:pPr marL="0" indent="0" algn="ctr">
              <a:buNone/>
            </a:pPr>
            <a:endParaRPr lang="en-US" sz="1600" dirty="0" smtClean="0">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a:p>
            <a:pPr marL="0" indent="0" algn="ctr">
              <a:buNone/>
            </a:pPr>
            <a:endParaRPr lang="en-US" sz="1600" dirty="0" smtClean="0">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a:p>
            <a:pPr marL="0" indent="0" algn="ctr">
              <a:buNone/>
            </a:pPr>
            <a:endParaRPr lang="en-US" sz="1600" dirty="0" smtClean="0">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a:p>
            <a:pPr marL="0" indent="0" algn="ctr">
              <a:buNone/>
            </a:pPr>
            <a:r>
              <a:rPr lang="en-US" sz="2400" b="1" dirty="0" smtClean="0">
                <a:solidFill>
                  <a:schemeClr val="bg1"/>
                </a:solidFill>
                <a:latin typeface="Arial" panose="020B0604020202020204" pitchFamily="34" charset="0"/>
                <a:cs typeface="Arial" panose="020B0604020202020204" pitchFamily="34" charset="0"/>
              </a:rPr>
              <a:t>SHAYNA PLAUT, PHD</a:t>
            </a:r>
          </a:p>
          <a:p>
            <a:pPr marL="0" indent="0" algn="ctr">
              <a:buNone/>
            </a:pPr>
            <a:r>
              <a:rPr lang="en-US" sz="2400" b="1" dirty="0" smtClean="0">
                <a:solidFill>
                  <a:schemeClr val="bg1"/>
                </a:solidFill>
                <a:latin typeface="Arial" panose="020B0604020202020204" pitchFamily="34" charset="0"/>
                <a:cs typeface="Arial" panose="020B0604020202020204" pitchFamily="34" charset="0"/>
              </a:rPr>
              <a:t>Research Manager</a:t>
            </a:r>
          </a:p>
          <a:p>
            <a:pPr marL="0" indent="0" algn="ctr">
              <a:buNone/>
            </a:pPr>
            <a:r>
              <a:rPr lang="en-US" sz="2400" b="1" dirty="0" smtClean="0">
                <a:solidFill>
                  <a:schemeClr val="bg1"/>
                </a:solidFill>
                <a:latin typeface="Arial" panose="020B0604020202020204" pitchFamily="34" charset="0"/>
                <a:cs typeface="Arial" panose="020B0604020202020204" pitchFamily="34" charset="0"/>
              </a:rPr>
              <a:t>Global Reporting Centre</a:t>
            </a:r>
          </a:p>
          <a:p>
            <a:pPr marL="0" indent="0" algn="ctr">
              <a:buNone/>
            </a:pPr>
            <a:endParaRPr lang="en-US" sz="1600" b="1" i="1" dirty="0" smtClean="0">
              <a:solidFill>
                <a:schemeClr val="bg1"/>
              </a:solidFill>
              <a:latin typeface="Arial" panose="020B0604020202020204" pitchFamily="34" charset="0"/>
              <a:cs typeface="Arial" panose="020B0604020202020204" pitchFamily="34" charset="0"/>
            </a:endParaRPr>
          </a:p>
          <a:p>
            <a:pPr marL="0" indent="0" algn="ctr">
              <a:buNone/>
            </a:pPr>
            <a:endParaRPr lang="en-US" sz="1600" i="1" dirty="0" smtClean="0">
              <a:solidFill>
                <a:schemeClr val="bg1"/>
              </a:solidFill>
              <a:latin typeface="Arial" panose="020B0604020202020204" pitchFamily="34" charset="0"/>
              <a:cs typeface="Arial" panose="020B0604020202020204" pitchFamily="34" charset="0"/>
            </a:endParaRPr>
          </a:p>
          <a:p>
            <a:pPr marL="0" indent="0" algn="ctr">
              <a:buNone/>
            </a:pPr>
            <a:r>
              <a:rPr lang="en-US" sz="1600" b="1" i="1" dirty="0" smtClean="0">
                <a:solidFill>
                  <a:schemeClr val="accent6"/>
                </a:solidFill>
                <a:latin typeface="Arial" panose="020B0604020202020204" pitchFamily="34" charset="0"/>
                <a:cs typeface="Arial" panose="020B0604020202020204" pitchFamily="34" charset="0"/>
              </a:rPr>
              <a:t>Shaping the Public Narrative on Migration: Promoting Tolerance and Countering Xenophobia Against Migrants</a:t>
            </a:r>
          </a:p>
          <a:p>
            <a:pPr marL="0" indent="0" algn="ctr">
              <a:buNone/>
            </a:pPr>
            <a:r>
              <a:rPr lang="en-US" sz="1600" b="1" i="1" dirty="0" smtClean="0">
                <a:solidFill>
                  <a:schemeClr val="accent6"/>
                </a:solidFill>
                <a:latin typeface="Arial" panose="020B0604020202020204" pitchFamily="34" charset="0"/>
                <a:cs typeface="Arial" panose="020B0604020202020204" pitchFamily="34" charset="0"/>
              </a:rPr>
              <a:t>OHCHR, Geneva</a:t>
            </a:r>
          </a:p>
          <a:p>
            <a:pPr marL="0" indent="0" algn="ctr">
              <a:buNone/>
            </a:pPr>
            <a:r>
              <a:rPr lang="en-US" sz="1600" b="1" i="1" dirty="0" smtClean="0">
                <a:solidFill>
                  <a:schemeClr val="accent6"/>
                </a:solidFill>
                <a:latin typeface="Arial" panose="020B0604020202020204" pitchFamily="34" charset="0"/>
                <a:cs typeface="Arial" panose="020B0604020202020204" pitchFamily="34" charset="0"/>
              </a:rPr>
              <a:t>21 April 2016</a:t>
            </a:r>
            <a:endParaRPr lang="en-US" sz="1600" b="1" i="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879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b="1" i="1" dirty="0">
                <a:solidFill>
                  <a:schemeClr val="bg1"/>
                </a:solidFill>
                <a:latin typeface="Arial" panose="020B0604020202020204" pitchFamily="34" charset="0"/>
                <a:cs typeface="Arial" panose="020B0604020202020204" pitchFamily="34" charset="0"/>
              </a:rPr>
              <a:t>Who are we listening to and who are we </a:t>
            </a:r>
            <a:r>
              <a:rPr lang="en-US" b="1" i="1" dirty="0" smtClean="0">
                <a:solidFill>
                  <a:schemeClr val="bg1"/>
                </a:solidFill>
                <a:latin typeface="Arial" panose="020B0604020202020204" pitchFamily="34" charset="0"/>
                <a:cs typeface="Arial" panose="020B0604020202020204" pitchFamily="34" charset="0"/>
              </a:rPr>
              <a:t>privileging </a:t>
            </a:r>
            <a:r>
              <a:rPr lang="en-US" b="1" i="1" dirty="0">
                <a:solidFill>
                  <a:schemeClr val="bg1"/>
                </a:solidFill>
                <a:latin typeface="Arial" panose="020B0604020202020204" pitchFamily="34" charset="0"/>
                <a:cs typeface="Arial" panose="020B0604020202020204" pitchFamily="34" charset="0"/>
              </a:rPr>
              <a:t>and what are the consequences</a:t>
            </a:r>
            <a:r>
              <a:rPr lang="en-US" b="1" i="1" dirty="0" smtClean="0">
                <a:solidFill>
                  <a:schemeClr val="bg1"/>
                </a:solidFill>
                <a:latin typeface="Arial" panose="020B0604020202020204" pitchFamily="34" charset="0"/>
                <a:cs typeface="Arial" panose="020B0604020202020204" pitchFamily="34" charset="0"/>
              </a:rPr>
              <a:t>?</a:t>
            </a:r>
          </a:p>
          <a:p>
            <a:pPr marL="0" indent="0" algn="ctr">
              <a:buNone/>
            </a:pPr>
            <a:endParaRPr lang="en-US" b="1" i="1" dirty="0" smtClean="0">
              <a:solidFill>
                <a:schemeClr val="bg1"/>
              </a:solidFill>
              <a:latin typeface="Arial" panose="020B0604020202020204" pitchFamily="34" charset="0"/>
              <a:cs typeface="Arial" panose="020B0604020202020204" pitchFamily="34" charset="0"/>
            </a:endParaRPr>
          </a:p>
          <a:p>
            <a:pPr marL="0" indent="0" algn="ctr">
              <a:buNone/>
            </a:pPr>
            <a:r>
              <a:rPr lang="en-US" b="1" i="1" dirty="0" smtClean="0">
                <a:solidFill>
                  <a:schemeClr val="bg1"/>
                </a:solidFill>
                <a:latin typeface="Arial" panose="020B0604020202020204" pitchFamily="34" charset="0"/>
                <a:cs typeface="Arial" panose="020B0604020202020204" pitchFamily="34" charset="0"/>
              </a:rPr>
              <a:t>What </a:t>
            </a:r>
            <a:r>
              <a:rPr lang="en-US" b="1" i="1" dirty="0">
                <a:solidFill>
                  <a:schemeClr val="bg1"/>
                </a:solidFill>
                <a:latin typeface="Arial" panose="020B0604020202020204" pitchFamily="34" charset="0"/>
                <a:cs typeface="Arial" panose="020B0604020202020204" pitchFamily="34" charset="0"/>
              </a:rPr>
              <a:t>if we could change policy by changing discourses of the possible?</a:t>
            </a:r>
          </a:p>
          <a:p>
            <a:endParaRPr lang="en-US" b="1" dirty="0"/>
          </a:p>
          <a:p>
            <a:endParaRPr lang="en-US" dirty="0"/>
          </a:p>
        </p:txBody>
      </p:sp>
    </p:spTree>
    <p:extLst>
      <p:ext uri="{BB962C8B-B14F-4D97-AF65-F5344CB8AC3E}">
        <p14:creationId xmlns:p14="http://schemas.microsoft.com/office/powerpoint/2010/main" val="4953861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3-01 at 12.45.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4328"/>
            <a:ext cx="9144000" cy="4275916"/>
          </a:xfrm>
          <a:prstGeom prst="rect">
            <a:avLst/>
          </a:prstGeom>
        </p:spPr>
      </p:pic>
      <p:pic>
        <p:nvPicPr>
          <p:cNvPr id="8" name="Picture 7" descr="Screen shot 2016-03-01 at 12.47.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6743"/>
            <a:ext cx="9144000" cy="2329779"/>
          </a:xfrm>
          <a:prstGeom prst="rect">
            <a:avLst/>
          </a:prstGeom>
        </p:spPr>
      </p:pic>
    </p:spTree>
    <p:extLst>
      <p:ext uri="{BB962C8B-B14F-4D97-AF65-F5344CB8AC3E}">
        <p14:creationId xmlns:p14="http://schemas.microsoft.com/office/powerpoint/2010/main" val="32543799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latin typeface="Impact" panose="020B0806030902050204" pitchFamily="34" charset="0"/>
              </a:rPr>
              <a:t>THANK YOU!</a:t>
            </a:r>
            <a:endParaRPr lang="en-US" sz="6000" dirty="0">
              <a:solidFill>
                <a:schemeClr val="accent6"/>
              </a:solidFill>
              <a:latin typeface="Impact" panose="020B0806030902050204" pitchFamily="34" charset="0"/>
            </a:endParaRPr>
          </a:p>
        </p:txBody>
      </p:sp>
      <p:sp>
        <p:nvSpPr>
          <p:cNvPr id="3" name="Content Placeholder 2"/>
          <p:cNvSpPr>
            <a:spLocks noGrp="1"/>
          </p:cNvSpPr>
          <p:nvPr>
            <p:ph idx="1"/>
          </p:nvPr>
        </p:nvSpPr>
        <p:spPr/>
        <p:txBody>
          <a:bodyPr/>
          <a:lstStyle/>
          <a:p>
            <a:pPr marL="0" indent="0" algn="ctr">
              <a:buNone/>
            </a:pPr>
            <a:endParaRPr lang="en-US" sz="2400" i="1" dirty="0" smtClean="0">
              <a:solidFill>
                <a:schemeClr val="bg1"/>
              </a:solidFill>
              <a:latin typeface="Arial" panose="020B0604020202020204" pitchFamily="34" charset="0"/>
              <a:cs typeface="Arial" panose="020B0604020202020204" pitchFamily="34" charset="0"/>
            </a:endParaRPr>
          </a:p>
          <a:p>
            <a:pPr marL="0" indent="0" algn="ctr">
              <a:buNone/>
            </a:pPr>
            <a:endParaRPr lang="en-US" sz="2400" i="1" dirty="0">
              <a:solidFill>
                <a:schemeClr val="bg1"/>
              </a:solidFill>
              <a:latin typeface="Arial" panose="020B0604020202020204" pitchFamily="34" charset="0"/>
              <a:cs typeface="Arial" panose="020B0604020202020204" pitchFamily="34" charset="0"/>
            </a:endParaRPr>
          </a:p>
          <a:p>
            <a:pPr marL="0" indent="0" algn="ctr">
              <a:buNone/>
            </a:pPr>
            <a:endParaRPr lang="en-US" sz="2400" i="1" dirty="0" smtClean="0">
              <a:solidFill>
                <a:schemeClr val="bg1"/>
              </a:solidFill>
              <a:latin typeface="Arial" panose="020B0604020202020204" pitchFamily="34" charset="0"/>
              <a:cs typeface="Arial" panose="020B0604020202020204" pitchFamily="34" charset="0"/>
            </a:endParaRPr>
          </a:p>
          <a:p>
            <a:pPr marL="0" indent="0" algn="ctr">
              <a:buNone/>
            </a:pPr>
            <a:r>
              <a:rPr lang="en-US" sz="3600" i="1" dirty="0" smtClean="0">
                <a:solidFill>
                  <a:schemeClr val="bg1"/>
                </a:solidFill>
                <a:latin typeface="Arial" panose="020B0604020202020204" pitchFamily="34" charset="0"/>
                <a:cs typeface="Arial" panose="020B0604020202020204" pitchFamily="34" charset="0"/>
              </a:rPr>
              <a:t>Shayna Plaut, PhD</a:t>
            </a:r>
          </a:p>
          <a:p>
            <a:pPr marL="0" indent="0" algn="ctr">
              <a:buNone/>
            </a:pPr>
            <a:r>
              <a:rPr lang="en-US" sz="2000" i="1" dirty="0" smtClean="0">
                <a:solidFill>
                  <a:schemeClr val="bg1"/>
                </a:solidFill>
                <a:latin typeface="Arial" panose="020B0604020202020204" pitchFamily="34" charset="0"/>
                <a:cs typeface="Arial" panose="020B0604020202020204" pitchFamily="34" charset="0"/>
              </a:rPr>
              <a:t>Research Manager </a:t>
            </a:r>
          </a:p>
          <a:p>
            <a:pPr marL="0" indent="0" algn="ctr">
              <a:buNone/>
            </a:pPr>
            <a:r>
              <a:rPr lang="en-US" sz="2000" i="1" dirty="0" smtClean="0">
                <a:solidFill>
                  <a:schemeClr val="bg1"/>
                </a:solidFill>
                <a:latin typeface="Arial" panose="020B0604020202020204" pitchFamily="34" charset="0"/>
                <a:cs typeface="Arial" panose="020B0604020202020204" pitchFamily="34" charset="0"/>
              </a:rPr>
              <a:t>Global Reporting Centre</a:t>
            </a:r>
          </a:p>
          <a:p>
            <a:pPr marL="0" indent="0" algn="ctr">
              <a:buNone/>
            </a:pPr>
            <a:r>
              <a:rPr lang="en-US" sz="2000" i="1" dirty="0" smtClean="0">
                <a:solidFill>
                  <a:schemeClr val="bg1"/>
                </a:solidFill>
                <a:latin typeface="Arial" panose="020B0604020202020204" pitchFamily="34" charset="0"/>
                <a:cs typeface="Arial" panose="020B0604020202020204" pitchFamily="34" charset="0"/>
              </a:rPr>
              <a:t>Simons’ Fellow for International Law and Human Security</a:t>
            </a:r>
          </a:p>
          <a:p>
            <a:pPr marL="0" indent="0" algn="ctr">
              <a:buNone/>
            </a:pPr>
            <a:r>
              <a:rPr lang="en-US" sz="2000" i="1" dirty="0" smtClean="0">
                <a:solidFill>
                  <a:schemeClr val="bg1"/>
                </a:solidFill>
                <a:latin typeface="Arial" panose="020B0604020202020204" pitchFamily="34" charset="0"/>
                <a:cs typeface="Arial" panose="020B0604020202020204" pitchFamily="34" charset="0"/>
              </a:rPr>
              <a:t>School for International Studies – Simon Fraser University</a:t>
            </a:r>
          </a:p>
          <a:p>
            <a:pPr marL="0" indent="0" algn="ctr">
              <a:buNone/>
            </a:pPr>
            <a:r>
              <a:rPr lang="en-US" sz="2000" i="1" dirty="0" smtClean="0">
                <a:solidFill>
                  <a:schemeClr val="bg1"/>
                </a:solidFill>
                <a:latin typeface="Arial" panose="020B0604020202020204" pitchFamily="34" charset="0"/>
                <a:cs typeface="Arial" panose="020B0604020202020204" pitchFamily="34" charset="0"/>
              </a:rPr>
              <a:t>Shayna.plaut@gmail.com</a:t>
            </a:r>
          </a:p>
          <a:p>
            <a:pPr marL="0" indent="0">
              <a:buNone/>
            </a:pPr>
            <a:endParaRPr lang="en-US" dirty="0" smtClean="0"/>
          </a:p>
        </p:txBody>
      </p:sp>
    </p:spTree>
    <p:extLst>
      <p:ext uri="{BB962C8B-B14F-4D97-AF65-F5344CB8AC3E}">
        <p14:creationId xmlns:p14="http://schemas.microsoft.com/office/powerpoint/2010/main" val="41864088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latin typeface="Impact" panose="020B0806030902050204" pitchFamily="34" charset="0"/>
              </a:rPr>
              <a:t>“It’s 1938 all over again”</a:t>
            </a:r>
            <a:endParaRPr lang="en-US" dirty="0">
              <a:solidFill>
                <a:schemeClr val="accent6"/>
              </a:solidFill>
              <a:latin typeface="Impact" panose="020B0806030902050204" pitchFamily="34" charset="0"/>
            </a:endParaRP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244673"/>
            <a:ext cx="3710354" cy="238375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81858" y="5065102"/>
            <a:ext cx="6753958" cy="1323975"/>
          </a:xfrm>
        </p:spPr>
      </p:pic>
      <p:sp>
        <p:nvSpPr>
          <p:cNvPr id="7" name="TextBox 6"/>
          <p:cNvSpPr txBox="1"/>
          <p:nvPr/>
        </p:nvSpPr>
        <p:spPr>
          <a:xfrm>
            <a:off x="4425462" y="2251831"/>
            <a:ext cx="4595446" cy="2308324"/>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THE CENTRAL QUESTION: IS IT 1938?</a:t>
            </a:r>
            <a:endParaRPr lang="en-US" dirty="0" smtClean="0">
              <a:solidFill>
                <a:schemeClr val="bg1"/>
              </a:solidFill>
              <a:latin typeface="Arial" panose="020B0604020202020204" pitchFamily="34" charset="0"/>
              <a:cs typeface="Arial" panose="020B0604020202020204" pitchFamily="34" charset="0"/>
            </a:endParaRPr>
          </a:p>
          <a:p>
            <a:pPr algn="ctr"/>
            <a:endParaRPr lang="en-US" dirty="0"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“If </a:t>
            </a:r>
            <a:r>
              <a:rPr lang="en-US" dirty="0">
                <a:solidFill>
                  <a:schemeClr val="bg1"/>
                </a:solidFill>
                <a:latin typeface="Arial" panose="020B0604020202020204" pitchFamily="34" charset="0"/>
                <a:cs typeface="Arial" panose="020B0604020202020204" pitchFamily="34" charset="0"/>
              </a:rPr>
              <a:t>today's world resembles Europe on the eve of invasion, carnage, and the Holocaust, then Netanyahu's warnings are prudent and wise. </a:t>
            </a:r>
            <a:endParaRPr lang="en-US" dirty="0"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But </a:t>
            </a:r>
            <a:r>
              <a:rPr lang="en-US" dirty="0">
                <a:solidFill>
                  <a:schemeClr val="bg1"/>
                </a:solidFill>
                <a:latin typeface="Arial" panose="020B0604020202020204" pitchFamily="34" charset="0"/>
                <a:cs typeface="Arial" panose="020B0604020202020204" pitchFamily="34" charset="0"/>
              </a:rPr>
              <a:t>what if the analogy is wrong</a:t>
            </a:r>
            <a:r>
              <a:rPr lang="en-US" dirty="0" smtClean="0">
                <a:solidFill>
                  <a:schemeClr val="bg1"/>
                </a:solidFill>
                <a:latin typeface="Arial" panose="020B0604020202020204" pitchFamily="34" charset="0"/>
                <a:cs typeface="Arial" panose="020B0604020202020204" pitchFamily="34" charset="0"/>
              </a:rPr>
              <a:t>?”</a:t>
            </a:r>
          </a:p>
          <a:p>
            <a:pPr algn="ctr"/>
            <a:r>
              <a:rPr lang="en-US" i="1" dirty="0" smtClean="0">
                <a:solidFill>
                  <a:schemeClr val="bg1"/>
                </a:solidFill>
                <a:latin typeface="Arial" panose="020B0604020202020204" pitchFamily="34" charset="0"/>
                <a:cs typeface="Arial" panose="020B0604020202020204" pitchFamily="34" charset="0"/>
              </a:rPr>
              <a:t> –The Atlantic </a:t>
            </a:r>
            <a:r>
              <a:rPr lang="en-US" i="1" dirty="0">
                <a:solidFill>
                  <a:schemeClr val="bg1"/>
                </a:solidFill>
                <a:latin typeface="Arial" panose="020B0604020202020204" pitchFamily="34" charset="0"/>
                <a:cs typeface="Arial" panose="020B0604020202020204" pitchFamily="34" charset="0"/>
              </a:rPr>
              <a:t>March 3, 2015 </a:t>
            </a:r>
          </a:p>
        </p:txBody>
      </p:sp>
    </p:spTree>
    <p:extLst>
      <p:ext uri="{BB962C8B-B14F-4D97-AF65-F5344CB8AC3E}">
        <p14:creationId xmlns:p14="http://schemas.microsoft.com/office/powerpoint/2010/main" val="7712461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latin typeface="Impact" panose="020B0806030902050204" pitchFamily="34" charset="0"/>
              </a:rPr>
              <a:t>What Europe?/Which Europe?</a:t>
            </a:r>
            <a:endParaRPr lang="en-US" dirty="0">
              <a:solidFill>
                <a:schemeClr val="accent6"/>
              </a:solidFill>
              <a:latin typeface="Impact" panose="020B080603090205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878" y="1781907"/>
            <a:ext cx="6471138" cy="4431323"/>
          </a:xfrm>
        </p:spPr>
      </p:pic>
    </p:spTree>
    <p:extLst>
      <p:ext uri="{BB962C8B-B14F-4D97-AF65-F5344CB8AC3E}">
        <p14:creationId xmlns:p14="http://schemas.microsoft.com/office/powerpoint/2010/main" val="19086193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solidFill>
                <a:latin typeface="Impact" panose="020B0806030902050204" pitchFamily="34" charset="0"/>
              </a:rPr>
              <a:t>What stories are being heard? What stories are being ignored? </a:t>
            </a:r>
            <a:endParaRPr lang="en-US" dirty="0">
              <a:solidFill>
                <a:schemeClr val="accent6"/>
              </a:solidFill>
              <a:latin typeface="Impact" panose="020B0806030902050204" pitchFamily="34" charset="0"/>
            </a:endParaRPr>
          </a:p>
        </p:txBody>
      </p:sp>
      <p:sp>
        <p:nvSpPr>
          <p:cNvPr id="3" name="Content Placeholder 2"/>
          <p:cNvSpPr>
            <a:spLocks noGrp="1"/>
          </p:cNvSpPr>
          <p:nvPr>
            <p:ph idx="1"/>
          </p:nvPr>
        </p:nvSpPr>
        <p:spPr>
          <a:xfrm>
            <a:off x="457200" y="1600200"/>
            <a:ext cx="8229600" cy="4894385"/>
          </a:xfrm>
        </p:spPr>
        <p:txBody>
          <a:bodyPr>
            <a:normAutofit/>
          </a:bodyPr>
          <a:lstStyle/>
          <a:p>
            <a:pPr marL="0" indent="0">
              <a:buNone/>
            </a:pPr>
            <a:endParaRPr lang="en-US" dirty="0" smtClean="0"/>
          </a:p>
          <a:p>
            <a:pPr marL="514350" indent="-514350">
              <a:buAutoNum type="arabicPeriod"/>
            </a:pPr>
            <a:r>
              <a:rPr lang="en-US" dirty="0" smtClean="0">
                <a:solidFill>
                  <a:schemeClr val="bg1"/>
                </a:solidFill>
                <a:latin typeface="Arial" panose="020B0604020202020204" pitchFamily="34" charset="0"/>
                <a:cs typeface="Arial" panose="020B0604020202020204" pitchFamily="34" charset="0"/>
              </a:rPr>
              <a:t>Dominant narratives supporting dominant power structures</a:t>
            </a:r>
          </a:p>
          <a:p>
            <a:pPr marL="514350" indent="-514350">
              <a:buAutoNum type="arabicPeriod"/>
            </a:pPr>
            <a:r>
              <a:rPr lang="en-US" dirty="0" smtClean="0">
                <a:solidFill>
                  <a:schemeClr val="bg1"/>
                </a:solidFill>
                <a:latin typeface="Arial" panose="020B0604020202020204" pitchFamily="34" charset="0"/>
                <a:cs typeface="Arial" panose="020B0604020202020204" pitchFamily="34" charset="0"/>
              </a:rPr>
              <a:t>Issue emergence/non immergence (Carpenter, 2007; 2009; 2014)</a:t>
            </a:r>
            <a:endParaRPr lang="en-US" dirty="0">
              <a:solidFill>
                <a:schemeClr val="bg1"/>
              </a:solidFill>
              <a:latin typeface="Arial" panose="020B0604020202020204" pitchFamily="34" charset="0"/>
              <a:cs typeface="Arial" panose="020B0604020202020204" pitchFamily="34" charset="0"/>
            </a:endParaRPr>
          </a:p>
          <a:p>
            <a:pPr marL="514350" indent="-514350">
              <a:buAutoNum type="arabicPeriod"/>
            </a:pPr>
            <a:r>
              <a:rPr lang="en-US" dirty="0" smtClean="0">
                <a:solidFill>
                  <a:schemeClr val="bg1"/>
                </a:solidFill>
                <a:latin typeface="Arial" panose="020B0604020202020204" pitchFamily="34" charset="0"/>
                <a:cs typeface="Arial" panose="020B0604020202020204" pitchFamily="34" charset="0"/>
              </a:rPr>
              <a:t>“Culture talk” (</a:t>
            </a:r>
            <a:r>
              <a:rPr lang="en-US" dirty="0" err="1" smtClean="0">
                <a:solidFill>
                  <a:schemeClr val="bg1"/>
                </a:solidFill>
                <a:latin typeface="Arial" panose="020B0604020202020204" pitchFamily="34" charset="0"/>
                <a:cs typeface="Arial" panose="020B0604020202020204" pitchFamily="34" charset="0"/>
              </a:rPr>
              <a:t>Mamdani</a:t>
            </a:r>
            <a:r>
              <a:rPr lang="en-US" dirty="0" smtClean="0">
                <a:solidFill>
                  <a:schemeClr val="bg1"/>
                </a:solidFill>
                <a:latin typeface="Arial" panose="020B0604020202020204" pitchFamily="34" charset="0"/>
                <a:cs typeface="Arial" panose="020B0604020202020204" pitchFamily="34" charset="0"/>
              </a:rPr>
              <a:t>, 2004)</a:t>
            </a:r>
          </a:p>
          <a:p>
            <a:pPr marL="0" indent="0">
              <a:buNone/>
            </a:pPr>
            <a:endParaRPr lang="en-US" dirty="0"/>
          </a:p>
          <a:p>
            <a:pPr marL="0" indent="0" algn="ctr">
              <a:buNone/>
            </a:pPr>
            <a:r>
              <a:rPr lang="en-US" sz="4000" dirty="0">
                <a:solidFill>
                  <a:schemeClr val="accent6"/>
                </a:solidFill>
                <a:latin typeface="Impact" panose="020B0806030902050204" pitchFamily="34" charset="0"/>
              </a:rPr>
              <a:t>What stories are being silenced?</a:t>
            </a:r>
            <a:endParaRPr lang="en-US" sz="4000" dirty="0" smtClean="0">
              <a:solidFill>
                <a:schemeClr val="accent6"/>
              </a:solidFill>
              <a:latin typeface="Impact" panose="020B0806030902050204" pitchFamily="34" charset="0"/>
            </a:endParaRPr>
          </a:p>
        </p:txBody>
      </p:sp>
    </p:spTree>
    <p:extLst>
      <p:ext uri="{BB962C8B-B14F-4D97-AF65-F5344CB8AC3E}">
        <p14:creationId xmlns:p14="http://schemas.microsoft.com/office/powerpoint/2010/main" val="23885598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0" dirty="0" smtClean="0">
                <a:solidFill>
                  <a:srgbClr val="FF0000"/>
                </a:solidFill>
                <a:latin typeface="Impact" panose="020B0806030902050204" pitchFamily="34" charset="0"/>
              </a:rPr>
              <a:t>Is this a story about refugees? </a:t>
            </a:r>
            <a:r>
              <a:rPr lang="en-US" sz="3200" dirty="0">
                <a:solidFill>
                  <a:srgbClr val="FF0000"/>
                </a:solidFill>
                <a:latin typeface="Impact" panose="020B0806030902050204" pitchFamily="34" charset="0"/>
              </a:rPr>
              <a:t/>
            </a:r>
            <a:br>
              <a:rPr lang="en-US" sz="3200" dirty="0">
                <a:solidFill>
                  <a:srgbClr val="FF0000"/>
                </a:solidFill>
                <a:latin typeface="Impact" panose="020B0806030902050204" pitchFamily="34" charset="0"/>
              </a:rPr>
            </a:br>
            <a:r>
              <a:rPr lang="en-US" sz="3200" dirty="0" smtClean="0">
                <a:solidFill>
                  <a:srgbClr val="FF0000"/>
                </a:solidFill>
                <a:latin typeface="Impact" panose="020B0806030902050204" pitchFamily="34" charset="0"/>
              </a:rPr>
              <a:t>Or </a:t>
            </a:r>
            <a:r>
              <a:rPr lang="en-US" sz="3200" b="0" dirty="0" smtClean="0">
                <a:solidFill>
                  <a:srgbClr val="FF0000"/>
                </a:solidFill>
                <a:latin typeface="Impact" panose="020B0806030902050204" pitchFamily="34" charset="0"/>
              </a:rPr>
              <a:t>Finland? Hungary?  The EU?</a:t>
            </a:r>
            <a:endParaRPr lang="en-US" sz="3200" b="0" dirty="0">
              <a:solidFill>
                <a:srgbClr val="FF0000"/>
              </a:solidFill>
              <a:latin typeface="Impact" panose="020B0806030902050204" pitchFamily="34" charset="0"/>
            </a:endParaRPr>
          </a:p>
        </p:txBody>
      </p:sp>
      <p:sp>
        <p:nvSpPr>
          <p:cNvPr id="7" name="Content Placeholder 6"/>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703384" y="1938338"/>
            <a:ext cx="7983415" cy="4187825"/>
          </a:xfrm>
          <a:prstGeom prst="rect">
            <a:avLst/>
          </a:prstGeom>
        </p:spPr>
      </p:pic>
    </p:spTree>
    <p:extLst>
      <p:ext uri="{BB962C8B-B14F-4D97-AF65-F5344CB8AC3E}">
        <p14:creationId xmlns:p14="http://schemas.microsoft.com/office/powerpoint/2010/main" val="13998675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5208"/>
          </a:xfrm>
        </p:spPr>
        <p:txBody>
          <a:bodyPr>
            <a:normAutofit/>
          </a:bodyPr>
          <a:lstStyle/>
          <a:p>
            <a:r>
              <a:rPr lang="en-US" dirty="0" smtClean="0">
                <a:solidFill>
                  <a:schemeClr val="accent6"/>
                </a:solidFill>
                <a:latin typeface="Impact" panose="020B0806030902050204" pitchFamily="34" charset="0"/>
              </a:rPr>
              <a:t>Rather than “the” story,  what if we had storytellers?</a:t>
            </a:r>
            <a:endParaRPr lang="en-US" dirty="0">
              <a:solidFill>
                <a:schemeClr val="accent6"/>
              </a:solidFill>
              <a:latin typeface="Impact" panose="020B0806030902050204" pitchFamily="34" charset="0"/>
            </a:endParaRPr>
          </a:p>
        </p:txBody>
      </p:sp>
    </p:spTree>
    <p:extLst>
      <p:ext uri="{BB962C8B-B14F-4D97-AF65-F5344CB8AC3E}">
        <p14:creationId xmlns:p14="http://schemas.microsoft.com/office/powerpoint/2010/main" val="26511109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RC logo 2880.jpg"/>
          <p:cNvPicPr>
            <a:picLocks noChangeAspect="1"/>
          </p:cNvPicPr>
          <p:nvPr/>
        </p:nvPicPr>
        <p:blipFill rotWithShape="1">
          <a:blip r:embed="rId3">
            <a:extLst>
              <a:ext uri="{28A0092B-C50C-407E-A947-70E740481C1C}">
                <a14:useLocalDpi xmlns:a14="http://schemas.microsoft.com/office/drawing/2010/main" val="0"/>
              </a:ext>
            </a:extLst>
          </a:blip>
          <a:srcRect l="12222" r="12222"/>
          <a:stretch/>
        </p:blipFill>
        <p:spPr>
          <a:xfrm>
            <a:off x="0" y="470648"/>
            <a:ext cx="9143999" cy="6051176"/>
          </a:xfrm>
          <a:prstGeom prst="rect">
            <a:avLst/>
          </a:prstGeom>
        </p:spPr>
      </p:pic>
    </p:spTree>
    <p:extLst>
      <p:ext uri="{BB962C8B-B14F-4D97-AF65-F5344CB8AC3E}">
        <p14:creationId xmlns:p14="http://schemas.microsoft.com/office/powerpoint/2010/main" val="25462625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4294967295"/>
          </p:nvPr>
        </p:nvSpPr>
        <p:spPr>
          <a:xfrm>
            <a:off x="562709" y="797170"/>
            <a:ext cx="8124092" cy="5328994"/>
          </a:xfrm>
        </p:spPr>
        <p:txBody>
          <a:bodyPr>
            <a:normAutofit fontScale="97500"/>
          </a:bodyPr>
          <a:lstStyle/>
          <a:p>
            <a:pPr marL="0" indent="0" algn="ctr">
              <a:buNone/>
            </a:pPr>
            <a:endParaRPr lang="en-US" sz="4000" b="1" i="1" dirty="0" smtClean="0">
              <a:solidFill>
                <a:schemeClr val="bg2"/>
              </a:solidFill>
              <a:latin typeface="Arial" panose="020B0604020202020204" pitchFamily="34" charset="0"/>
              <a:cs typeface="Arial" panose="020B0604020202020204" pitchFamily="34" charset="0"/>
            </a:endParaRPr>
          </a:p>
          <a:p>
            <a:pPr marL="0" indent="0" algn="ctr">
              <a:buNone/>
            </a:pPr>
            <a:r>
              <a:rPr lang="en-US" sz="4000" b="1" i="1" dirty="0" smtClean="0">
                <a:solidFill>
                  <a:schemeClr val="bg2"/>
                </a:solidFill>
                <a:latin typeface="Arial" panose="020B0604020202020204" pitchFamily="34" charset="0"/>
                <a:cs typeface="Arial" panose="020B0604020202020204" pitchFamily="34" charset="0"/>
              </a:rPr>
              <a:t>“</a:t>
            </a:r>
            <a:r>
              <a:rPr lang="en-US" sz="4000" b="1" i="1" dirty="0">
                <a:solidFill>
                  <a:schemeClr val="bg2"/>
                </a:solidFill>
                <a:latin typeface="Arial" panose="020B0604020202020204" pitchFamily="34" charset="0"/>
                <a:cs typeface="Arial" panose="020B0604020202020204" pitchFamily="34" charset="0"/>
              </a:rPr>
              <a:t>The traditional model of the foreign correspondent is a pretty colonial approach” </a:t>
            </a:r>
            <a:r>
              <a:rPr lang="en-US" sz="4000" i="1" dirty="0">
                <a:solidFill>
                  <a:schemeClr val="bg2"/>
                </a:solidFill>
                <a:latin typeface="Arial" panose="020B0604020202020204" pitchFamily="34" charset="0"/>
                <a:cs typeface="Arial" panose="020B0604020202020204" pitchFamily="34" charset="0"/>
              </a:rPr>
              <a:t/>
            </a:r>
            <a:br>
              <a:rPr lang="en-US" sz="4000" i="1" dirty="0">
                <a:solidFill>
                  <a:schemeClr val="bg2"/>
                </a:solidFill>
                <a:latin typeface="Arial" panose="020B0604020202020204" pitchFamily="34" charset="0"/>
                <a:cs typeface="Arial" panose="020B0604020202020204" pitchFamily="34" charset="0"/>
              </a:rPr>
            </a:br>
            <a:r>
              <a:rPr lang="en-US" sz="4000" i="1" dirty="0">
                <a:solidFill>
                  <a:schemeClr val="bg2"/>
                </a:solidFill>
                <a:latin typeface="Arial" panose="020B0604020202020204" pitchFamily="34" charset="0"/>
                <a:cs typeface="Arial" panose="020B0604020202020204" pitchFamily="34" charset="0"/>
              </a:rPr>
              <a:t/>
            </a:r>
            <a:br>
              <a:rPr lang="en-US" sz="4000" i="1" dirty="0">
                <a:solidFill>
                  <a:schemeClr val="bg2"/>
                </a:solidFill>
                <a:latin typeface="Arial" panose="020B0604020202020204" pitchFamily="34" charset="0"/>
                <a:cs typeface="Arial" panose="020B0604020202020204" pitchFamily="34" charset="0"/>
              </a:rPr>
            </a:br>
            <a:r>
              <a:rPr lang="en-US" sz="2900" i="1" dirty="0">
                <a:solidFill>
                  <a:schemeClr val="bg2"/>
                </a:solidFill>
                <a:latin typeface="Arial" panose="020B0604020202020204" pitchFamily="34" charset="0"/>
                <a:cs typeface="Arial" panose="020B0604020202020204" pitchFamily="34" charset="0"/>
              </a:rPr>
              <a:t>– Maggie O’ Kane </a:t>
            </a:r>
            <a:br>
              <a:rPr lang="en-US" sz="2900" i="1" dirty="0">
                <a:solidFill>
                  <a:schemeClr val="bg2"/>
                </a:solidFill>
                <a:latin typeface="Arial" panose="020B0604020202020204" pitchFamily="34" charset="0"/>
                <a:cs typeface="Arial" panose="020B0604020202020204" pitchFamily="34" charset="0"/>
              </a:rPr>
            </a:br>
            <a:r>
              <a:rPr lang="en-US" sz="2900" i="1" dirty="0">
                <a:solidFill>
                  <a:schemeClr val="bg2"/>
                </a:solidFill>
                <a:latin typeface="Arial" panose="020B0604020202020204" pitchFamily="34" charset="0"/>
                <a:cs typeface="Arial" panose="020B0604020202020204" pitchFamily="34" charset="0"/>
              </a:rPr>
              <a:t>(quoted in Murrell, 2015, p. 114</a:t>
            </a:r>
            <a:r>
              <a:rPr lang="en-US" sz="2900" i="1" dirty="0" smtClean="0">
                <a:solidFill>
                  <a:schemeClr val="bg2"/>
                </a:solidFill>
                <a:latin typeface="Arial" panose="020B0604020202020204" pitchFamily="34" charset="0"/>
                <a:cs typeface="Arial" panose="020B0604020202020204" pitchFamily="34" charset="0"/>
              </a:rPr>
              <a:t>)</a:t>
            </a:r>
          </a:p>
          <a:p>
            <a:pPr marL="0" indent="0" algn="ctr">
              <a:buNone/>
            </a:pPr>
            <a:endParaRPr lang="en-US" sz="2900" i="1" dirty="0">
              <a:solidFill>
                <a:schemeClr val="bg2"/>
              </a:solidFill>
              <a:latin typeface="Arial" panose="020B0604020202020204" pitchFamily="34" charset="0"/>
              <a:cs typeface="Arial" panose="020B0604020202020204" pitchFamily="34" charset="0"/>
            </a:endParaRPr>
          </a:p>
          <a:p>
            <a:pPr marL="0" indent="0" algn="ctr">
              <a:buNone/>
            </a:pPr>
            <a:endParaRPr lang="en-US" sz="2900" dirty="0"/>
          </a:p>
        </p:txBody>
      </p:sp>
    </p:spTree>
    <p:extLst>
      <p:ext uri="{BB962C8B-B14F-4D97-AF65-F5344CB8AC3E}">
        <p14:creationId xmlns:p14="http://schemas.microsoft.com/office/powerpoint/2010/main" val="33961348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i="1" dirty="0">
                <a:solidFill>
                  <a:schemeClr val="accent6"/>
                </a:solidFill>
                <a:latin typeface="Arial" panose="020B0604020202020204" pitchFamily="34" charset="0"/>
                <a:cs typeface="Arial" panose="020B0604020202020204" pitchFamily="34" charset="0"/>
              </a:rPr>
              <a:t/>
            </a:r>
            <a:br>
              <a:rPr lang="en-US" b="1" i="1" dirty="0">
                <a:solidFill>
                  <a:schemeClr val="accent6"/>
                </a:solidFill>
                <a:latin typeface="Arial" panose="020B0604020202020204" pitchFamily="34" charset="0"/>
                <a:cs typeface="Arial" panose="020B0604020202020204" pitchFamily="34" charset="0"/>
              </a:rPr>
            </a:br>
            <a:r>
              <a:rPr lang="en-US" dirty="0"/>
              <a:t/>
            </a:r>
            <a:br>
              <a:rPr lang="en-US" dirty="0"/>
            </a:br>
            <a:endParaRPr lang="en-US" dirty="0"/>
          </a:p>
        </p:txBody>
      </p:sp>
      <p:sp>
        <p:nvSpPr>
          <p:cNvPr id="7" name="Content Placeholder 6"/>
          <p:cNvSpPr>
            <a:spLocks noGrp="1"/>
          </p:cNvSpPr>
          <p:nvPr>
            <p:ph idx="1"/>
          </p:nvPr>
        </p:nvSpPr>
        <p:spPr>
          <a:xfrm>
            <a:off x="457200" y="499940"/>
            <a:ext cx="3537011" cy="5853113"/>
          </a:xfrm>
        </p:spPr>
        <p:txBody>
          <a:bodyPr/>
          <a:lstStyle/>
          <a:p>
            <a:pPr marL="0" indent="0">
              <a:buNone/>
            </a:pPr>
            <a:endParaRPr lang="en-US" b="1" i="1" dirty="0" smtClean="0">
              <a:solidFill>
                <a:schemeClr val="accent6"/>
              </a:solidFill>
              <a:latin typeface="Arial" panose="020B0604020202020204" pitchFamily="34" charset="0"/>
              <a:cs typeface="Arial" panose="020B0604020202020204" pitchFamily="34" charset="0"/>
            </a:endParaRPr>
          </a:p>
          <a:p>
            <a:pPr marL="0" indent="0">
              <a:buNone/>
            </a:pPr>
            <a:r>
              <a:rPr lang="en-US" b="1" i="1" dirty="0" smtClean="0">
                <a:solidFill>
                  <a:schemeClr val="accent6"/>
                </a:solidFill>
                <a:latin typeface="Arial" panose="020B0604020202020204" pitchFamily="34" charset="0"/>
                <a:cs typeface="Arial" panose="020B0604020202020204" pitchFamily="34" charset="0"/>
              </a:rPr>
              <a:t>What </a:t>
            </a:r>
            <a:r>
              <a:rPr lang="en-US" b="1" i="1" dirty="0">
                <a:solidFill>
                  <a:schemeClr val="accent6"/>
                </a:solidFill>
                <a:latin typeface="Arial" panose="020B0604020202020204" pitchFamily="34" charset="0"/>
                <a:cs typeface="Arial" panose="020B0604020202020204" pitchFamily="34" charset="0"/>
              </a:rPr>
              <a:t>could be different if we focused on narrative politics (Brysk, 2013) rather than abstract policies and politics?</a:t>
            </a:r>
            <a:endParaRPr lang="en-US" dirty="0"/>
          </a:p>
          <a:p>
            <a:endParaRPr lang="en-US" dirty="0"/>
          </a:p>
        </p:txBody>
      </p:sp>
      <p:sp>
        <p:nvSpPr>
          <p:cNvPr id="8" name="Text Placeholder 7"/>
          <p:cNvSpPr>
            <a:spLocks noGrp="1"/>
          </p:cNvSpPr>
          <p:nvPr>
            <p:ph type="body" sz="half" idx="2"/>
          </p:nvPr>
        </p:nvSpPr>
        <p:spPr>
          <a:xfrm>
            <a:off x="9084651" y="2537069"/>
            <a:ext cx="2868125" cy="4691063"/>
          </a:xfrm>
        </p:spPr>
        <p:txBody>
          <a:bodyPr/>
          <a:lstStyle/>
          <a:p>
            <a:endParaRPr lang="en-US" dirty="0"/>
          </a:p>
        </p:txBody>
      </p:sp>
      <p:pic>
        <p:nvPicPr>
          <p:cNvPr id="4" name="Picture 3"/>
          <p:cNvPicPr>
            <a:picLocks noChangeAspect="1"/>
          </p:cNvPicPr>
          <p:nvPr/>
        </p:nvPicPr>
        <p:blipFill>
          <a:blip r:embed="rId2"/>
          <a:stretch>
            <a:fillRect/>
          </a:stretch>
        </p:blipFill>
        <p:spPr>
          <a:xfrm>
            <a:off x="4360986" y="726831"/>
            <a:ext cx="4328684" cy="5399332"/>
          </a:xfrm>
          <a:prstGeom prst="rect">
            <a:avLst/>
          </a:prstGeom>
        </p:spPr>
      </p:pic>
    </p:spTree>
    <p:extLst>
      <p:ext uri="{BB962C8B-B14F-4D97-AF65-F5344CB8AC3E}">
        <p14:creationId xmlns:p14="http://schemas.microsoft.com/office/powerpoint/2010/main" val="28055130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78C351-DC07-4114-9052-2155A57554CA}"/>
</file>

<file path=customXml/itemProps2.xml><?xml version="1.0" encoding="utf-8"?>
<ds:datastoreItem xmlns:ds="http://schemas.openxmlformats.org/officeDocument/2006/customXml" ds:itemID="{F360E322-79DE-474D-8B7C-1210DBF96ADA}"/>
</file>

<file path=customXml/itemProps3.xml><?xml version="1.0" encoding="utf-8"?>
<ds:datastoreItem xmlns:ds="http://schemas.openxmlformats.org/officeDocument/2006/customXml" ds:itemID="{E15869BE-39C9-4AA4-9FD1-E22401CEB490}"/>
</file>

<file path=docProps/app.xml><?xml version="1.0" encoding="utf-8"?>
<Properties xmlns="http://schemas.openxmlformats.org/officeDocument/2006/extended-properties" xmlns:vt="http://schemas.openxmlformats.org/officeDocument/2006/docPropsVTypes">
  <Template/>
  <TotalTime>383</TotalTime>
  <Words>439</Words>
  <Application>Microsoft Macintosh PowerPoint</Application>
  <PresentationFormat>On-screen Show (4:3)</PresentationFormat>
  <Paragraphs>58</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Becoming a Stranger at Home –  Sharing Fear and  Resistance in Europe</vt:lpstr>
      <vt:lpstr>“It’s 1938 all over again”</vt:lpstr>
      <vt:lpstr>What Europe?/Which Europe?</vt:lpstr>
      <vt:lpstr>What stories are being heard? What stories are being ignored? </vt:lpstr>
      <vt:lpstr>Is this a story about refugees?  Or Finland? Hungary?  The EU?</vt:lpstr>
      <vt:lpstr>Rather than “the” story,  what if we had storytellers?</vt:lpstr>
      <vt:lpstr>PowerPoint Presentation</vt:lpstr>
      <vt:lpstr>PowerPoint Presentation</vt:lpstr>
      <vt:lpstr>  </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Fixers</dc:title>
  <dc:creator>Nassif Ghoussoub</dc:creator>
  <cp:lastModifiedBy>CAROLINA Hernandez</cp:lastModifiedBy>
  <cp:revision>31</cp:revision>
  <cp:lastPrinted>2016-03-24T14:37:08Z</cp:lastPrinted>
  <dcterms:created xsi:type="dcterms:W3CDTF">2016-03-01T19:38:37Z</dcterms:created>
  <dcterms:modified xsi:type="dcterms:W3CDTF">2016-04-27T10:42:46Z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3586600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