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03" r:id="rId3"/>
    <p:sldId id="257" r:id="rId4"/>
    <p:sldId id="502" r:id="rId5"/>
    <p:sldId id="501" r:id="rId6"/>
    <p:sldId id="500" r:id="rId7"/>
    <p:sldId id="50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9E3"/>
    <a:srgbClr val="D7B1C4"/>
    <a:srgbClr val="E5CDD9"/>
    <a:srgbClr val="AEAFB4"/>
    <a:srgbClr val="7E043F"/>
    <a:srgbClr val="DBCFED"/>
    <a:srgbClr val="60399C"/>
    <a:srgbClr val="1E2F13"/>
    <a:srgbClr val="4A5842"/>
    <a:srgbClr val="9FB0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01" d="100"/>
          <a:sy n="101" d="100"/>
        </p:scale>
        <p:origin x="11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92C-313C-4C3F-BD47-611B8B84E9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8F445-29EB-487B-9AEE-683EF46EF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F9250F-3DA3-4872-95A8-AA223BEDAF1B}"/>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5" name="Footer Placeholder 4">
            <a:extLst>
              <a:ext uri="{FF2B5EF4-FFF2-40B4-BE49-F238E27FC236}">
                <a16:creationId xmlns:a16="http://schemas.microsoft.com/office/drawing/2014/main" id="{32F768F4-3062-49F1-AD8C-FD1A1F3E1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19987-4100-4C0E-9AED-8F2D9439781B}"/>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397213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4E25-1D73-4F32-8FA4-9199EF6483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546B3-31AA-4A7F-A170-55180D5D3D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BA717-CA9F-473B-9EF2-FED8C29FD411}"/>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5" name="Footer Placeholder 4">
            <a:extLst>
              <a:ext uri="{FF2B5EF4-FFF2-40B4-BE49-F238E27FC236}">
                <a16:creationId xmlns:a16="http://schemas.microsoft.com/office/drawing/2014/main" id="{AEAA0CDC-9AF9-4F70-8E49-F87512B15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A4828-8FAE-4013-A6A4-2D436A46C72B}"/>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236762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5A379E-48FA-42EE-8AFB-35E25384C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F364F-FAE3-42A0-88DA-04B9042389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48440-330E-4E63-B2B0-73CF8E3E68E1}"/>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5" name="Footer Placeholder 4">
            <a:extLst>
              <a:ext uri="{FF2B5EF4-FFF2-40B4-BE49-F238E27FC236}">
                <a16:creationId xmlns:a16="http://schemas.microsoft.com/office/drawing/2014/main" id="{DB9AE19F-915A-4833-AF84-36FC967C9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237F7-E697-4FB8-BE05-4A69A5178273}"/>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293346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EC11-13B1-42E1-AFEA-46710A6AE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39891-F8BE-454F-B437-FF1222C4CF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C7282-709A-45B4-86CA-15BE7E35B235}"/>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5" name="Footer Placeholder 4">
            <a:extLst>
              <a:ext uri="{FF2B5EF4-FFF2-40B4-BE49-F238E27FC236}">
                <a16:creationId xmlns:a16="http://schemas.microsoft.com/office/drawing/2014/main" id="{666C3909-EE78-4A70-B915-D5FF6F7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5992C-8AB7-4E96-BDE9-250E36005797}"/>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120958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0FB2-DE76-4B7E-AECC-743126B37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D5408-FA0B-4350-8628-6EB15E4B2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8F92DD-50EB-49F4-821C-C12D7B1422FC}"/>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5" name="Footer Placeholder 4">
            <a:extLst>
              <a:ext uri="{FF2B5EF4-FFF2-40B4-BE49-F238E27FC236}">
                <a16:creationId xmlns:a16="http://schemas.microsoft.com/office/drawing/2014/main" id="{0E71AAA7-A899-4437-9788-330F687EF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96621-0035-4B6D-AC55-FC9655204B4C}"/>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104640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4651-A46E-4221-97BE-77D37F41A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B0627-3A58-4B31-B066-BCD5FA4096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34435B-413F-4E82-86A3-7CDC7EDB4B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10F59-1595-482D-BB49-415F4831C5A6}"/>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6" name="Footer Placeholder 5">
            <a:extLst>
              <a:ext uri="{FF2B5EF4-FFF2-40B4-BE49-F238E27FC236}">
                <a16:creationId xmlns:a16="http://schemas.microsoft.com/office/drawing/2014/main" id="{F42BE008-46E6-4045-8D6A-82DA80AC5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36FA8-4432-4861-BC09-B69403229D0F}"/>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108708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7284-C87B-4087-87E4-9778F7D0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73C37-5E16-4D90-AC51-95D08F4D9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2353C6-3D2B-44C7-BEAF-35D27833FA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7DA34-0D39-45A3-9AD8-912BC7E72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A1DBCC-C867-4FDA-AA17-ECE56E987E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36273-D663-4E00-8980-F7812D05DEE4}"/>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8" name="Footer Placeholder 7">
            <a:extLst>
              <a:ext uri="{FF2B5EF4-FFF2-40B4-BE49-F238E27FC236}">
                <a16:creationId xmlns:a16="http://schemas.microsoft.com/office/drawing/2014/main" id="{5F162321-DFBC-4157-BEC7-CB6D4443D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C5509B-045F-4910-8E05-21D18608EC35}"/>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23640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B3B6-AB50-4975-90C0-717BEDCF0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8958A1-942B-43D5-A0C3-0AAB23A9AF99}"/>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4" name="Footer Placeholder 3">
            <a:extLst>
              <a:ext uri="{FF2B5EF4-FFF2-40B4-BE49-F238E27FC236}">
                <a16:creationId xmlns:a16="http://schemas.microsoft.com/office/drawing/2014/main" id="{022CD069-DD26-4D87-9C02-6C70FD02BF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C86270-CBFD-4C55-B2C2-FDDEE691CE5C}"/>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323123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E190C-29FD-4062-B997-7CF4C6D9C0F7}"/>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3" name="Footer Placeholder 2">
            <a:extLst>
              <a:ext uri="{FF2B5EF4-FFF2-40B4-BE49-F238E27FC236}">
                <a16:creationId xmlns:a16="http://schemas.microsoft.com/office/drawing/2014/main" id="{A6232891-08A5-49E4-B0BC-E3B0388F3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F6DE95-F428-4A20-A6F7-49512A88FB42}"/>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270883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504-9995-4B9B-968B-4621557D4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E30EA1-0A73-47E0-B14F-EC4E23FF9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9617F2-76CF-4703-8CF4-6804F9D0B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705211-B37C-45B6-82A3-B4892F7BCC2E}"/>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6" name="Footer Placeholder 5">
            <a:extLst>
              <a:ext uri="{FF2B5EF4-FFF2-40B4-BE49-F238E27FC236}">
                <a16:creationId xmlns:a16="http://schemas.microsoft.com/office/drawing/2014/main" id="{CF764169-4978-4F65-89DA-5DE77B5BA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B33C7-95C4-4882-8ED9-C1C078B6A89B}"/>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75118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C498-39EA-4F8E-AC42-062C97E68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730C3-1E1D-4275-99F6-CB4066612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0E255-CA4E-4B87-9D6C-6B3389AC3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CB66AB-FB30-41C0-ADC8-46927D86B2D7}"/>
              </a:ext>
            </a:extLst>
          </p:cNvPr>
          <p:cNvSpPr>
            <a:spLocks noGrp="1"/>
          </p:cNvSpPr>
          <p:nvPr>
            <p:ph type="dt" sz="half" idx="10"/>
          </p:nvPr>
        </p:nvSpPr>
        <p:spPr/>
        <p:txBody>
          <a:bodyPr/>
          <a:lstStyle/>
          <a:p>
            <a:fld id="{3E2BA633-9012-455B-A40E-34DC44DC6601}" type="datetimeFigureOut">
              <a:rPr lang="en-US" smtClean="0"/>
              <a:t>11/10/2021</a:t>
            </a:fld>
            <a:endParaRPr lang="en-US"/>
          </a:p>
        </p:txBody>
      </p:sp>
      <p:sp>
        <p:nvSpPr>
          <p:cNvPr id="6" name="Footer Placeholder 5">
            <a:extLst>
              <a:ext uri="{FF2B5EF4-FFF2-40B4-BE49-F238E27FC236}">
                <a16:creationId xmlns:a16="http://schemas.microsoft.com/office/drawing/2014/main" id="{5539FC4D-C946-4682-9988-0C5F57EAF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F347-075C-4009-996F-DDF7C555C3AA}"/>
              </a:ext>
            </a:extLst>
          </p:cNvPr>
          <p:cNvSpPr>
            <a:spLocks noGrp="1"/>
          </p:cNvSpPr>
          <p:nvPr>
            <p:ph type="sldNum" sz="quarter" idx="12"/>
          </p:nvPr>
        </p:nvSpPr>
        <p:spPr/>
        <p:txBody>
          <a:bodyPr/>
          <a:lstStyle/>
          <a:p>
            <a:fld id="{F890C600-90F2-4B88-97AE-1AB56FD318EF}" type="slidenum">
              <a:rPr lang="en-US" smtClean="0"/>
              <a:t>‹#›</a:t>
            </a:fld>
            <a:endParaRPr lang="en-US"/>
          </a:p>
        </p:txBody>
      </p:sp>
    </p:spTree>
    <p:extLst>
      <p:ext uri="{BB962C8B-B14F-4D97-AF65-F5344CB8AC3E}">
        <p14:creationId xmlns:p14="http://schemas.microsoft.com/office/powerpoint/2010/main" val="368138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B9622-2467-42AA-B347-A46F1955E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69AEED-ED21-453C-8425-A0317832E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4F21-E26D-466B-9162-B02934602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BA633-9012-455B-A40E-34DC44DC6601}" type="datetimeFigureOut">
              <a:rPr lang="en-US" smtClean="0"/>
              <a:t>11/10/2021</a:t>
            </a:fld>
            <a:endParaRPr lang="en-US"/>
          </a:p>
        </p:txBody>
      </p:sp>
      <p:sp>
        <p:nvSpPr>
          <p:cNvPr id="5" name="Footer Placeholder 4">
            <a:extLst>
              <a:ext uri="{FF2B5EF4-FFF2-40B4-BE49-F238E27FC236}">
                <a16:creationId xmlns:a16="http://schemas.microsoft.com/office/drawing/2014/main" id="{80D1846A-DF89-40BC-8A59-537B6317C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FE51D6-BD8E-474C-AE61-04075B3CDA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0C600-90F2-4B88-97AE-1AB56FD318EF}" type="slidenum">
              <a:rPr lang="en-US" smtClean="0"/>
              <a:t>‹#›</a:t>
            </a:fld>
            <a:endParaRPr lang="en-US"/>
          </a:p>
        </p:txBody>
      </p:sp>
    </p:spTree>
    <p:extLst>
      <p:ext uri="{BB962C8B-B14F-4D97-AF65-F5344CB8AC3E}">
        <p14:creationId xmlns:p14="http://schemas.microsoft.com/office/powerpoint/2010/main" val="1102046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ra@WildflowerAlliance.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tiny.cc/PRhandbook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F1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17EBFE-68FE-4696-9EF0-F60D3FBA979B}"/>
              </a:ext>
            </a:extLst>
          </p:cNvPr>
          <p:cNvPicPr>
            <a:picLocks noChangeAspect="1"/>
          </p:cNvPicPr>
          <p:nvPr/>
        </p:nvPicPr>
        <p:blipFill rotWithShape="1">
          <a:blip r:embed="rId2">
            <a:extLst>
              <a:ext uri="{28A0092B-C50C-407E-A947-70E740481C1C}">
                <a14:useLocalDpi xmlns:a14="http://schemas.microsoft.com/office/drawing/2010/main" val="0"/>
              </a:ext>
            </a:extLst>
          </a:blip>
          <a:srcRect l="72661"/>
          <a:stretch/>
        </p:blipFill>
        <p:spPr>
          <a:xfrm>
            <a:off x="8858774" y="0"/>
            <a:ext cx="3333226" cy="6858000"/>
          </a:xfrm>
          <a:prstGeom prst="rect">
            <a:avLst/>
          </a:prstGeom>
        </p:spPr>
      </p:pic>
      <p:sp>
        <p:nvSpPr>
          <p:cNvPr id="2" name="Title 1">
            <a:extLst>
              <a:ext uri="{FF2B5EF4-FFF2-40B4-BE49-F238E27FC236}">
                <a16:creationId xmlns:a16="http://schemas.microsoft.com/office/drawing/2014/main" id="{CFF3DA4A-69D1-44A3-BF0D-398EC2BEAA31}"/>
              </a:ext>
            </a:extLst>
          </p:cNvPr>
          <p:cNvSpPr>
            <a:spLocks noGrp="1"/>
          </p:cNvSpPr>
          <p:nvPr>
            <p:ph type="ctrTitle"/>
          </p:nvPr>
        </p:nvSpPr>
        <p:spPr>
          <a:xfrm>
            <a:off x="733425" y="1331913"/>
            <a:ext cx="7353299" cy="2387600"/>
          </a:xfrm>
        </p:spPr>
        <p:txBody>
          <a:bodyPr>
            <a:noAutofit/>
          </a:bodyPr>
          <a:lstStyle/>
          <a:p>
            <a:r>
              <a:rPr lang="en-US" sz="8800" dirty="0">
                <a:solidFill>
                  <a:schemeClr val="bg1"/>
                </a:solidFill>
              </a:rPr>
              <a:t>Peer Support &amp; the CRPD</a:t>
            </a:r>
          </a:p>
        </p:txBody>
      </p:sp>
      <p:sp>
        <p:nvSpPr>
          <p:cNvPr id="3" name="Subtitle 2">
            <a:extLst>
              <a:ext uri="{FF2B5EF4-FFF2-40B4-BE49-F238E27FC236}">
                <a16:creationId xmlns:a16="http://schemas.microsoft.com/office/drawing/2014/main" id="{A92F49C8-2350-4B5A-A9D5-EA0CAB2CBFE5}"/>
              </a:ext>
            </a:extLst>
          </p:cNvPr>
          <p:cNvSpPr>
            <a:spLocks noGrp="1"/>
          </p:cNvSpPr>
          <p:nvPr>
            <p:ph type="subTitle" idx="1"/>
          </p:nvPr>
        </p:nvSpPr>
        <p:spPr>
          <a:xfrm>
            <a:off x="733425" y="3980550"/>
            <a:ext cx="7353299" cy="1655762"/>
          </a:xfrm>
        </p:spPr>
        <p:txBody>
          <a:bodyPr>
            <a:noAutofit/>
          </a:bodyPr>
          <a:lstStyle/>
          <a:p>
            <a:r>
              <a:rPr lang="en-US" sz="4400" i="1" dirty="0">
                <a:solidFill>
                  <a:schemeClr val="bg1"/>
                </a:solidFill>
              </a:rPr>
              <a:t>Sera Davidow</a:t>
            </a:r>
          </a:p>
          <a:p>
            <a:r>
              <a:rPr lang="en-US" sz="3000" i="1" dirty="0">
                <a:solidFill>
                  <a:schemeClr val="bg1"/>
                </a:solidFill>
              </a:rPr>
              <a:t>Contact: </a:t>
            </a:r>
            <a:r>
              <a:rPr lang="en-US" sz="3000" i="1" u="sng" dirty="0">
                <a:solidFill>
                  <a:schemeClr val="bg1"/>
                </a:solidFill>
                <a:hlinkClick r:id="rId3">
                  <a:extLst>
                    <a:ext uri="{A12FA001-AC4F-418D-AE19-62706E023703}">
                      <ahyp:hlinkClr xmlns:ahyp="http://schemas.microsoft.com/office/drawing/2018/hyperlinkcolor" val="tx"/>
                    </a:ext>
                  </a:extLst>
                </a:hlinkClick>
              </a:rPr>
              <a:t>Sera@WildflowerAlliance.org</a:t>
            </a:r>
            <a:endParaRPr lang="en-US" sz="3000" i="1" u="sng" dirty="0">
              <a:solidFill>
                <a:schemeClr val="bg1"/>
              </a:solidFill>
            </a:endParaRPr>
          </a:p>
          <a:p>
            <a:r>
              <a:rPr lang="en-US" sz="3000" i="1" dirty="0">
                <a:solidFill>
                  <a:schemeClr val="bg1"/>
                </a:solidFill>
              </a:rPr>
              <a:t>Slides: tiny.cc/UNSD21</a:t>
            </a:r>
          </a:p>
        </p:txBody>
      </p:sp>
      <p:pic>
        <p:nvPicPr>
          <p:cNvPr id="5" name="Picture 4">
            <a:extLst>
              <a:ext uri="{FF2B5EF4-FFF2-40B4-BE49-F238E27FC236}">
                <a16:creationId xmlns:a16="http://schemas.microsoft.com/office/drawing/2014/main" id="{A752A3F5-FDD1-4998-88EC-0554178E00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3733" y="1221688"/>
            <a:ext cx="3103308" cy="4414624"/>
          </a:xfrm>
          <a:prstGeom prst="rect">
            <a:avLst/>
          </a:prstGeom>
        </p:spPr>
      </p:pic>
    </p:spTree>
    <p:extLst>
      <p:ext uri="{BB962C8B-B14F-4D97-AF65-F5344CB8AC3E}">
        <p14:creationId xmlns:p14="http://schemas.microsoft.com/office/powerpoint/2010/main" val="2926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F02FE-2DF2-456D-BCB7-4570675EB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188DD0-CD19-4448-9DE9-9718ECC017BC}"/>
              </a:ext>
            </a:extLst>
          </p:cNvPr>
          <p:cNvSpPr>
            <a:spLocks noGrp="1"/>
          </p:cNvSpPr>
          <p:nvPr>
            <p:ph type="title"/>
          </p:nvPr>
        </p:nvSpPr>
        <p:spPr>
          <a:xfrm>
            <a:off x="838199" y="355795"/>
            <a:ext cx="10771910" cy="1325563"/>
          </a:xfrm>
          <a:solidFill>
            <a:schemeClr val="bg1">
              <a:alpha val="93000"/>
            </a:schemeClr>
          </a:solidFill>
          <a:ln>
            <a:solidFill>
              <a:schemeClr val="tx1"/>
            </a:solidFill>
          </a:ln>
        </p:spPr>
        <p:txBody>
          <a:bodyPr>
            <a:normAutofit/>
          </a:bodyPr>
          <a:lstStyle/>
          <a:p>
            <a:pPr algn="ctr"/>
            <a:r>
              <a:rPr lang="en-US" sz="4000" b="1" dirty="0"/>
              <a:t>Childhood Trauma Messages vs. System Messages</a:t>
            </a:r>
          </a:p>
        </p:txBody>
      </p:sp>
      <p:graphicFrame>
        <p:nvGraphicFramePr>
          <p:cNvPr id="4" name="Content Placeholder 3">
            <a:extLst>
              <a:ext uri="{FF2B5EF4-FFF2-40B4-BE49-F238E27FC236}">
                <a16:creationId xmlns:a16="http://schemas.microsoft.com/office/drawing/2014/main" id="{9370619B-0E1F-4A9F-ADAE-B73DB931FAEC}"/>
              </a:ext>
            </a:extLst>
          </p:cNvPr>
          <p:cNvGraphicFramePr>
            <a:graphicFrameLocks noGrp="1"/>
          </p:cNvGraphicFramePr>
          <p:nvPr>
            <p:ph idx="1"/>
            <p:extLst/>
          </p:nvPr>
        </p:nvGraphicFramePr>
        <p:xfrm>
          <a:off x="838199" y="1825625"/>
          <a:ext cx="10771910" cy="4079240"/>
        </p:xfrm>
        <a:graphic>
          <a:graphicData uri="http://schemas.openxmlformats.org/drawingml/2006/table">
            <a:tbl>
              <a:tblPr firstRow="1" bandRow="1">
                <a:tableStyleId>{5C22544A-7EE6-4342-B048-85BDC9FD1C3A}</a:tableStyleId>
              </a:tblPr>
              <a:tblGrid>
                <a:gridCol w="5054601">
                  <a:extLst>
                    <a:ext uri="{9D8B030D-6E8A-4147-A177-3AD203B41FA5}">
                      <a16:colId xmlns:a16="http://schemas.microsoft.com/office/drawing/2014/main" val="2447674158"/>
                    </a:ext>
                  </a:extLst>
                </a:gridCol>
                <a:gridCol w="5717309">
                  <a:extLst>
                    <a:ext uri="{9D8B030D-6E8A-4147-A177-3AD203B41FA5}">
                      <a16:colId xmlns:a16="http://schemas.microsoft.com/office/drawing/2014/main" val="3265704268"/>
                    </a:ext>
                  </a:extLst>
                </a:gridCol>
              </a:tblGrid>
              <a:tr h="370840">
                <a:tc>
                  <a:txBody>
                    <a:bodyPr/>
                    <a:lstStyle/>
                    <a:p>
                      <a:pPr algn="ctr"/>
                      <a:r>
                        <a:rPr lang="en-US" dirty="0"/>
                        <a:t>Messages Related to Childhood Trauma</a:t>
                      </a:r>
                    </a:p>
                  </a:txBody>
                  <a:tcPr>
                    <a:solidFill>
                      <a:schemeClr val="bg2">
                        <a:lumMod val="50000"/>
                      </a:schemeClr>
                    </a:solidFill>
                  </a:tcPr>
                </a:tc>
                <a:tc>
                  <a:txBody>
                    <a:bodyPr/>
                    <a:lstStyle/>
                    <a:p>
                      <a:pPr algn="ctr"/>
                      <a:r>
                        <a:rPr lang="en-US" dirty="0"/>
                        <a:t>Messages Related to Treatment in the MH System</a:t>
                      </a:r>
                    </a:p>
                  </a:txBody>
                  <a:tcPr>
                    <a:solidFill>
                      <a:schemeClr val="bg2">
                        <a:lumMod val="50000"/>
                      </a:schemeClr>
                    </a:solidFill>
                  </a:tcPr>
                </a:tc>
                <a:extLst>
                  <a:ext uri="{0D108BD9-81ED-4DB2-BD59-A6C34878D82A}">
                    <a16:rowId xmlns:a16="http://schemas.microsoft.com/office/drawing/2014/main" val="2526197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It is your fault.</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There is something inherently wrong with you.</a:t>
                      </a:r>
                    </a:p>
                  </a:txBody>
                  <a:tcPr>
                    <a:solidFill>
                      <a:schemeClr val="bg2">
                        <a:lumMod val="90000"/>
                      </a:schemeClr>
                    </a:solidFill>
                  </a:tcPr>
                </a:tc>
                <a:extLst>
                  <a:ext uri="{0D108BD9-81ED-4DB2-BD59-A6C34878D82A}">
                    <a16:rowId xmlns:a16="http://schemas.microsoft.com/office/drawing/2014/main" val="3936072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Don’t tell or someone will get hurt.</a:t>
                      </a:r>
                    </a:p>
                  </a:txBody>
                  <a:tcPr>
                    <a:solidFill>
                      <a:schemeClr val="bg1">
                        <a:lumMod val="95000"/>
                      </a:schemeClr>
                    </a:solidFill>
                  </a:tcPr>
                </a:tc>
                <a:tc>
                  <a:txBody>
                    <a:bodyPr/>
                    <a:lstStyle/>
                    <a:p>
                      <a:r>
                        <a:rPr lang="en-US" dirty="0"/>
                        <a:t>If you complain, you can lose your rights.</a:t>
                      </a:r>
                    </a:p>
                  </a:txBody>
                  <a:tcPr>
                    <a:solidFill>
                      <a:schemeClr val="bg1">
                        <a:lumMod val="95000"/>
                      </a:schemeClr>
                    </a:solidFill>
                  </a:tcPr>
                </a:tc>
                <a:extLst>
                  <a:ext uri="{0D108BD9-81ED-4DB2-BD59-A6C34878D82A}">
                    <a16:rowId xmlns:a16="http://schemas.microsoft.com/office/drawing/2014/main" val="1298587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They won’t believe you anyway.</a:t>
                      </a:r>
                    </a:p>
                  </a:txBody>
                  <a:tcPr>
                    <a:solidFill>
                      <a:schemeClr val="bg2">
                        <a:lumMod val="90000"/>
                      </a:schemeClr>
                    </a:solidFill>
                  </a:tcPr>
                </a:tc>
                <a:tc>
                  <a:txBody>
                    <a:bodyPr/>
                    <a:lstStyle/>
                    <a:p>
                      <a:r>
                        <a:rPr lang="en-US" dirty="0"/>
                        <a:t>Your words can’t be trusted.</a:t>
                      </a:r>
                    </a:p>
                  </a:txBody>
                  <a:tcPr>
                    <a:solidFill>
                      <a:schemeClr val="bg2">
                        <a:lumMod val="90000"/>
                      </a:schemeClr>
                    </a:solidFill>
                  </a:tcPr>
                </a:tc>
                <a:extLst>
                  <a:ext uri="{0D108BD9-81ED-4DB2-BD59-A6C34878D82A}">
                    <a16:rowId xmlns:a16="http://schemas.microsoft.com/office/drawing/2014/main" val="35346404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Comply or it will get worse.</a:t>
                      </a:r>
                    </a:p>
                  </a:txBody>
                  <a:tcPr>
                    <a:solidFill>
                      <a:schemeClr val="bg1">
                        <a:lumMod val="95000"/>
                      </a:schemeClr>
                    </a:solidFill>
                  </a:tcPr>
                </a:tc>
                <a:tc>
                  <a:txBody>
                    <a:bodyPr/>
                    <a:lstStyle/>
                    <a:p>
                      <a:r>
                        <a:rPr lang="en-US" dirty="0"/>
                        <a:t>Comply or it will get worse.</a:t>
                      </a:r>
                    </a:p>
                  </a:txBody>
                  <a:tcPr>
                    <a:solidFill>
                      <a:schemeClr val="bg1">
                        <a:lumMod val="95000"/>
                      </a:schemeClr>
                    </a:solidFill>
                  </a:tcPr>
                </a:tc>
                <a:extLst>
                  <a:ext uri="{0D108BD9-81ED-4DB2-BD59-A6C34878D82A}">
                    <a16:rowId xmlns:a16="http://schemas.microsoft.com/office/drawing/2014/main" val="4173572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You are lying.</a:t>
                      </a:r>
                    </a:p>
                  </a:txBody>
                  <a:tcPr>
                    <a:solidFill>
                      <a:schemeClr val="bg2">
                        <a:lumMod val="90000"/>
                      </a:schemeClr>
                    </a:solidFill>
                  </a:tcPr>
                </a:tc>
                <a:tc>
                  <a:txBody>
                    <a:bodyPr/>
                    <a:lstStyle/>
                    <a:p>
                      <a:r>
                        <a:rPr lang="en-US" dirty="0"/>
                        <a:t>Your experiences are not real/It’s all in your head.</a:t>
                      </a:r>
                    </a:p>
                  </a:txBody>
                  <a:tcPr>
                    <a:solidFill>
                      <a:schemeClr val="bg2">
                        <a:lumMod val="90000"/>
                      </a:schemeClr>
                    </a:solidFill>
                  </a:tcPr>
                </a:tc>
                <a:extLst>
                  <a:ext uri="{0D108BD9-81ED-4DB2-BD59-A6C34878D82A}">
                    <a16:rowId xmlns:a16="http://schemas.microsoft.com/office/drawing/2014/main" val="3783863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You wanted it. You deserve this.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had to do what we did based on your actions.</a:t>
                      </a:r>
                    </a:p>
                  </a:txBody>
                  <a:tcPr>
                    <a:solidFill>
                      <a:schemeClr val="bg1">
                        <a:lumMod val="95000"/>
                      </a:schemeClr>
                    </a:solidFill>
                  </a:tcPr>
                </a:tc>
                <a:extLst>
                  <a:ext uri="{0D108BD9-81ED-4DB2-BD59-A6C34878D82A}">
                    <a16:rowId xmlns:a16="http://schemas.microsoft.com/office/drawing/2014/main" val="4252460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Suck it up/get over it.</a:t>
                      </a:r>
                    </a:p>
                  </a:txBody>
                  <a:tcPr>
                    <a:solidFill>
                      <a:schemeClr val="bg2">
                        <a:lumMod val="90000"/>
                      </a:schemeClr>
                    </a:solidFill>
                  </a:tcPr>
                </a:tc>
                <a:tc>
                  <a:txBody>
                    <a:bodyPr/>
                    <a:lstStyle/>
                    <a:p>
                      <a:r>
                        <a:rPr lang="en-US" dirty="0"/>
                        <a:t>If our treatment fails, there’s something wrong with you.</a:t>
                      </a:r>
                    </a:p>
                  </a:txBody>
                  <a:tcPr>
                    <a:solidFill>
                      <a:schemeClr val="bg2">
                        <a:lumMod val="90000"/>
                      </a:schemeClr>
                    </a:solidFill>
                  </a:tcPr>
                </a:tc>
                <a:extLst>
                  <a:ext uri="{0D108BD9-81ED-4DB2-BD59-A6C34878D82A}">
                    <a16:rowId xmlns:a16="http://schemas.microsoft.com/office/drawing/2014/main" val="33929312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 am doing this for your own good.</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are doing this for your own good.</a:t>
                      </a:r>
                    </a:p>
                  </a:txBody>
                  <a:tcPr>
                    <a:solidFill>
                      <a:schemeClr val="bg1">
                        <a:lumMod val="95000"/>
                      </a:schemeClr>
                    </a:solidFill>
                  </a:tcPr>
                </a:tc>
                <a:extLst>
                  <a:ext uri="{0D108BD9-81ED-4DB2-BD59-A6C34878D82A}">
                    <a16:rowId xmlns:a16="http://schemas.microsoft.com/office/drawing/2014/main" val="1429159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You should be grateful you have it this good.</a:t>
                      </a:r>
                    </a:p>
                  </a:txBody>
                  <a:tcPr>
                    <a:solidFill>
                      <a:schemeClr val="bg2">
                        <a:lumMod val="90000"/>
                      </a:schemeClr>
                    </a:solidFill>
                  </a:tcPr>
                </a:tc>
                <a:tc>
                  <a:txBody>
                    <a:bodyPr/>
                    <a:lstStyle/>
                    <a:p>
                      <a:r>
                        <a:rPr lang="en-US" dirty="0"/>
                        <a:t>Accept and be happy with a very limited life.</a:t>
                      </a:r>
                    </a:p>
                  </a:txBody>
                  <a:tcPr>
                    <a:solidFill>
                      <a:schemeClr val="bg2">
                        <a:lumMod val="90000"/>
                      </a:schemeClr>
                    </a:solidFill>
                  </a:tcPr>
                </a:tc>
                <a:extLst>
                  <a:ext uri="{0D108BD9-81ED-4DB2-BD59-A6C34878D82A}">
                    <a16:rowId xmlns:a16="http://schemas.microsoft.com/office/drawing/2014/main" val="2741260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There is nothing you can do.</a:t>
                      </a:r>
                    </a:p>
                  </a:txBody>
                  <a:tcPr>
                    <a:solidFill>
                      <a:schemeClr val="bg1">
                        <a:lumMod val="95000"/>
                      </a:schemeClr>
                    </a:solidFill>
                  </a:tcPr>
                </a:tc>
                <a:tc>
                  <a:txBody>
                    <a:bodyPr/>
                    <a:lstStyle/>
                    <a:p>
                      <a:r>
                        <a:rPr lang="en-US" dirty="0"/>
                        <a:t>Your feelings and preferences don’t matter.</a:t>
                      </a:r>
                    </a:p>
                  </a:txBody>
                  <a:tcPr>
                    <a:solidFill>
                      <a:schemeClr val="bg1">
                        <a:lumMod val="95000"/>
                      </a:schemeClr>
                    </a:solidFill>
                  </a:tcPr>
                </a:tc>
                <a:extLst>
                  <a:ext uri="{0D108BD9-81ED-4DB2-BD59-A6C34878D82A}">
                    <a16:rowId xmlns:a16="http://schemas.microsoft.com/office/drawing/2014/main" val="1785288288"/>
                  </a:ext>
                </a:extLst>
              </a:tr>
            </a:tbl>
          </a:graphicData>
        </a:graphic>
      </p:graphicFrame>
    </p:spTree>
    <p:extLst>
      <p:ext uri="{BB962C8B-B14F-4D97-AF65-F5344CB8AC3E}">
        <p14:creationId xmlns:p14="http://schemas.microsoft.com/office/powerpoint/2010/main" val="199860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CFED"/>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ADA059-E004-47C2-95FF-89D8CE35D02B}"/>
              </a:ext>
            </a:extLst>
          </p:cNvPr>
          <p:cNvSpPr/>
          <p:nvPr/>
        </p:nvSpPr>
        <p:spPr>
          <a:xfrm>
            <a:off x="-2" y="-29204"/>
            <a:ext cx="5586411" cy="6858000"/>
          </a:xfrm>
          <a:prstGeom prst="rect">
            <a:avLst/>
          </a:prstGeom>
          <a:solidFill>
            <a:srgbClr val="6039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892606-DCC5-4C18-A128-69143DA2E857}"/>
              </a:ext>
            </a:extLst>
          </p:cNvPr>
          <p:cNvSpPr/>
          <p:nvPr/>
        </p:nvSpPr>
        <p:spPr>
          <a:xfrm>
            <a:off x="550065" y="496080"/>
            <a:ext cx="4486275" cy="5865837"/>
          </a:xfrm>
          <a:prstGeom prst="rect">
            <a:avLst/>
          </a:prstGeom>
          <a:solidFill>
            <a:schemeClr val="bg1"/>
          </a:solidFill>
        </p:spPr>
        <p:txBody>
          <a:bodyPr wrap="square">
            <a:spAutoFit/>
          </a:bodyPr>
          <a:lstStyle/>
          <a:p>
            <a:pPr marL="285750" indent="-285750" fontAlgn="base">
              <a:lnSpc>
                <a:spcPts val="1275"/>
              </a:lnSpc>
              <a:spcAft>
                <a:spcPts val="1200"/>
              </a:spcAft>
              <a:buFont typeface="Arial" panose="020B0604020202020204" pitchFamily="34" charset="0"/>
              <a:buChar char="•"/>
            </a:pPr>
            <a:endParaRPr lang="en-US" dirty="0">
              <a:solidFill>
                <a:srgbClr val="000000"/>
              </a:solidFill>
              <a:latin typeface="Roboto"/>
              <a:ea typeface="Calibri" panose="020F0502020204030204" pitchFamily="34" charset="0"/>
            </a:endParaRPr>
          </a:p>
          <a:p>
            <a:pPr fontAlgn="base">
              <a:lnSpc>
                <a:spcPts val="1275"/>
              </a:lnSpc>
              <a:spcAft>
                <a:spcPts val="1200"/>
              </a:spcAft>
            </a:pPr>
            <a:endParaRPr lang="en-US" dirty="0">
              <a:solidFill>
                <a:srgbClr val="000000"/>
              </a:solidFill>
              <a:latin typeface="Roboto"/>
              <a:ea typeface="Calibri" panose="020F0502020204030204" pitchFamily="34" charset="0"/>
            </a:endParaRPr>
          </a:p>
          <a:p>
            <a:pPr marL="285750" indent="-285750" fontAlgn="base">
              <a:spcAft>
                <a:spcPts val="1200"/>
              </a:spcAft>
              <a:buFont typeface="Arial" panose="020B0604020202020204" pitchFamily="34" charset="0"/>
              <a:buChar char="•"/>
            </a:pPr>
            <a:r>
              <a:rPr lang="en-US" sz="2800" dirty="0">
                <a:solidFill>
                  <a:srgbClr val="000000"/>
                </a:solidFill>
                <a:ea typeface="Calibri" panose="020F0502020204030204" pitchFamily="34" charset="0"/>
              </a:rPr>
              <a:t>The dignity of being a whole person</a:t>
            </a:r>
          </a:p>
          <a:p>
            <a:pPr fontAlgn="base">
              <a:spcAft>
                <a:spcPts val="1200"/>
              </a:spcAft>
            </a:pPr>
            <a:endParaRPr lang="en-US" sz="800" dirty="0">
              <a:effectLst/>
              <a:ea typeface="Calibri" panose="020F0502020204030204" pitchFamily="34" charset="0"/>
            </a:endParaRPr>
          </a:p>
          <a:p>
            <a:pPr marL="285750" indent="-285750" fontAlgn="base">
              <a:spcAft>
                <a:spcPts val="1200"/>
              </a:spcAft>
              <a:buFont typeface="Arial" panose="020B0604020202020204" pitchFamily="34" charset="0"/>
              <a:buChar char="•"/>
            </a:pPr>
            <a:r>
              <a:rPr lang="en-US" sz="2800" dirty="0">
                <a:solidFill>
                  <a:srgbClr val="000000"/>
                </a:solidFill>
                <a:ea typeface="Calibri" panose="020F0502020204030204" pitchFamily="34" charset="0"/>
              </a:rPr>
              <a:t>Prioritization of self-determination and choice; And</a:t>
            </a:r>
          </a:p>
          <a:p>
            <a:pPr fontAlgn="base">
              <a:spcAft>
                <a:spcPts val="1200"/>
              </a:spcAft>
            </a:pPr>
            <a:endParaRPr lang="en-US" sz="800" dirty="0">
              <a:effectLst/>
              <a:ea typeface="Calibri" panose="020F0502020204030204" pitchFamily="34" charset="0"/>
            </a:endParaRPr>
          </a:p>
          <a:p>
            <a:pPr marL="285750" indent="-285750" fontAlgn="base">
              <a:spcAft>
                <a:spcPts val="1200"/>
              </a:spcAft>
              <a:buFont typeface="Arial" panose="020B0604020202020204" pitchFamily="34" charset="0"/>
              <a:buChar char="•"/>
            </a:pPr>
            <a:r>
              <a:rPr lang="en-US" sz="2800" dirty="0">
                <a:solidFill>
                  <a:srgbClr val="000000"/>
                </a:solidFill>
                <a:ea typeface="Calibri" panose="020F0502020204030204" pitchFamily="34" charset="0"/>
              </a:rPr>
              <a:t>The importance of Community involvement</a:t>
            </a:r>
          </a:p>
          <a:p>
            <a:pPr fontAlgn="base">
              <a:spcAft>
                <a:spcPts val="1200"/>
              </a:spcAft>
            </a:pPr>
            <a:endParaRPr lang="en-US" sz="2800" dirty="0">
              <a:solidFill>
                <a:srgbClr val="000000"/>
              </a:solidFill>
              <a:ea typeface="Calibri" panose="020F0502020204030204" pitchFamily="34" charset="0"/>
            </a:endParaRPr>
          </a:p>
          <a:p>
            <a:pPr algn="ctr" fontAlgn="base">
              <a:lnSpc>
                <a:spcPts val="1275"/>
              </a:lnSpc>
              <a:spcAft>
                <a:spcPts val="1200"/>
              </a:spcAft>
            </a:pPr>
            <a:r>
              <a:rPr lang="en-US" i="1" dirty="0">
                <a:solidFill>
                  <a:srgbClr val="000000"/>
                </a:solidFill>
                <a:effectLst/>
                <a:latin typeface="Roboto"/>
                <a:ea typeface="Calibri" panose="020F0502020204030204" pitchFamily="34" charset="0"/>
              </a:rPr>
              <a:t>https://tinyurl.com/DPR2013</a:t>
            </a:r>
          </a:p>
          <a:p>
            <a:pPr fontAlgn="base">
              <a:lnSpc>
                <a:spcPts val="1275"/>
              </a:lnSpc>
              <a:spcAft>
                <a:spcPts val="1200"/>
              </a:spcAft>
            </a:pPr>
            <a:endParaRPr lang="en-US" sz="2400" dirty="0">
              <a:solidFill>
                <a:srgbClr val="000000"/>
              </a:solidFill>
              <a:effectLst/>
              <a:latin typeface="Roboto"/>
              <a:ea typeface="Calibri" panose="020F0502020204030204" pitchFamily="34" charset="0"/>
            </a:endParaRPr>
          </a:p>
        </p:txBody>
      </p:sp>
      <p:pic>
        <p:nvPicPr>
          <p:cNvPr id="5" name="Picture 4">
            <a:extLst>
              <a:ext uri="{FF2B5EF4-FFF2-40B4-BE49-F238E27FC236}">
                <a16:creationId xmlns:a16="http://schemas.microsoft.com/office/drawing/2014/main" id="{76565842-95F7-4368-A2A6-DDFA879D84F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l="18281" t="7083" r="35391" b="9306"/>
          <a:stretch/>
        </p:blipFill>
        <p:spPr>
          <a:xfrm>
            <a:off x="6962775" y="0"/>
            <a:ext cx="5229226" cy="6858000"/>
          </a:xfrm>
          <a:prstGeom prst="rect">
            <a:avLst/>
          </a:prstGeom>
        </p:spPr>
      </p:pic>
      <p:sp>
        <p:nvSpPr>
          <p:cNvPr id="7" name="Right Brace 6">
            <a:extLst>
              <a:ext uri="{FF2B5EF4-FFF2-40B4-BE49-F238E27FC236}">
                <a16:creationId xmlns:a16="http://schemas.microsoft.com/office/drawing/2014/main" id="{F33D5845-E166-4585-903B-2901EA81271E}"/>
              </a:ext>
            </a:extLst>
          </p:cNvPr>
          <p:cNvSpPr/>
          <p:nvPr/>
        </p:nvSpPr>
        <p:spPr>
          <a:xfrm>
            <a:off x="5586407" y="376237"/>
            <a:ext cx="1076325" cy="6105525"/>
          </a:xfrm>
          <a:prstGeom prst="rightBrace">
            <a:avLst/>
          </a:prstGeom>
          <a:solidFill>
            <a:schemeClr val="bg1">
              <a:alpha val="0"/>
            </a:schemeClr>
          </a:solidFill>
          <a:ln w="79375">
            <a:solidFill>
              <a:srgbClr val="6039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397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02A3E7-1711-4432-A09B-DFC6EA10EFC0}"/>
              </a:ext>
            </a:extLst>
          </p:cNvPr>
          <p:cNvSpPr/>
          <p:nvPr/>
        </p:nvSpPr>
        <p:spPr>
          <a:xfrm>
            <a:off x="0" y="0"/>
            <a:ext cx="42672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Emotional distress - spotting the signs in children and young people">
            <a:extLst>
              <a:ext uri="{FF2B5EF4-FFF2-40B4-BE49-F238E27FC236}">
                <a16:creationId xmlns:a16="http://schemas.microsoft.com/office/drawing/2014/main" id="{32B3DC3D-65E6-426E-8ECC-64D155C7C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4" y="3175892"/>
            <a:ext cx="7800975" cy="398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Rectangle 7">
            <a:extLst>
              <a:ext uri="{FF2B5EF4-FFF2-40B4-BE49-F238E27FC236}">
                <a16:creationId xmlns:a16="http://schemas.microsoft.com/office/drawing/2014/main" id="{81952CCE-9E1C-48CF-9F72-39C171F85CAF}"/>
              </a:ext>
            </a:extLst>
          </p:cNvPr>
          <p:cNvSpPr/>
          <p:nvPr/>
        </p:nvSpPr>
        <p:spPr>
          <a:xfrm rot="18877243">
            <a:off x="64456" y="2329630"/>
            <a:ext cx="4908633"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bg1"/>
                </a:solidFill>
                <a:effectLst/>
              </a:rPr>
              <a:t>Alternatives to </a:t>
            </a:r>
          </a:p>
          <a:p>
            <a:pPr algn="ctr"/>
            <a:r>
              <a:rPr lang="en-US" sz="6000" b="1" cap="none" spc="0" dirty="0">
                <a:ln/>
                <a:solidFill>
                  <a:schemeClr val="bg1"/>
                </a:solidFill>
                <a:effectLst/>
              </a:rPr>
              <a:t>Suicide</a:t>
            </a:r>
          </a:p>
        </p:txBody>
      </p:sp>
      <p:sp>
        <p:nvSpPr>
          <p:cNvPr id="9" name="TextBox 8">
            <a:extLst>
              <a:ext uri="{FF2B5EF4-FFF2-40B4-BE49-F238E27FC236}">
                <a16:creationId xmlns:a16="http://schemas.microsoft.com/office/drawing/2014/main" id="{9870BEA0-7A5B-4218-BC5B-67059FF66B71}"/>
              </a:ext>
            </a:extLst>
          </p:cNvPr>
          <p:cNvSpPr txBox="1"/>
          <p:nvPr/>
        </p:nvSpPr>
        <p:spPr>
          <a:xfrm>
            <a:off x="4400551" y="289679"/>
            <a:ext cx="7686675" cy="3139321"/>
          </a:xfrm>
          <a:prstGeom prst="rect">
            <a:avLst/>
          </a:prstGeom>
          <a:noFill/>
        </p:spPr>
        <p:txBody>
          <a:bodyPr wrap="square" rtlCol="0">
            <a:spAutoFit/>
          </a:bodyPr>
          <a:lstStyle/>
          <a:p>
            <a:pPr marL="285750" indent="-285750" algn="r">
              <a:lnSpc>
                <a:spcPct val="150000"/>
              </a:lnSpc>
              <a:buFont typeface="Arial" panose="020B0604020202020204" pitchFamily="34" charset="0"/>
              <a:buChar char="•"/>
            </a:pPr>
            <a:r>
              <a:rPr lang="en-US" sz="2000" dirty="0"/>
              <a:t>Developed by the Wildflower Alliance by people who’ve been suicidal</a:t>
            </a:r>
          </a:p>
          <a:p>
            <a:pPr marL="285750" indent="-285750" algn="r">
              <a:lnSpc>
                <a:spcPct val="150000"/>
              </a:lnSpc>
              <a:buFont typeface="Arial" panose="020B0604020202020204" pitchFamily="34" charset="0"/>
              <a:buChar char="•"/>
            </a:pPr>
            <a:r>
              <a:rPr lang="en-US" sz="2000" dirty="0"/>
              <a:t>Makes space to talk about suicidal thoughts and other taboo topics without fear of loss of liberty and other negative consequences</a:t>
            </a:r>
          </a:p>
          <a:p>
            <a:pPr marL="285750" indent="-285750" algn="r">
              <a:lnSpc>
                <a:spcPct val="150000"/>
              </a:lnSpc>
              <a:buFont typeface="Arial" panose="020B0604020202020204" pitchFamily="34" charset="0"/>
              <a:buChar char="•"/>
            </a:pPr>
            <a:r>
              <a:rPr lang="en-US" sz="2000" dirty="0"/>
              <a:t>Focused on supporting people to make meaning of their experiences</a:t>
            </a:r>
          </a:p>
          <a:p>
            <a:pPr marL="285750" indent="-285750" algn="r">
              <a:buFont typeface="Arial" panose="020B0604020202020204" pitchFamily="34" charset="0"/>
              <a:buChar char="•"/>
            </a:pPr>
            <a:r>
              <a:rPr lang="en-US" sz="2000" dirty="0"/>
              <a:t>Not necessarily about getting rid of all suicidal thoughts so much as it is about shifting the power imbalance so that those thoughts hold less power over the person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5494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8BB4D8-D7F6-4F4C-B4FE-7C1336B701A5}"/>
              </a:ext>
            </a:extLst>
          </p:cNvPr>
          <p:cNvPicPr>
            <a:picLocks noChangeAspect="1"/>
          </p:cNvPicPr>
          <p:nvPr/>
        </p:nvPicPr>
        <p:blipFill rotWithShape="1">
          <a:blip r:embed="rId2">
            <a:extLst>
              <a:ext uri="{28A0092B-C50C-407E-A947-70E740481C1C}">
                <a14:useLocalDpi xmlns:a14="http://schemas.microsoft.com/office/drawing/2010/main" val="0"/>
              </a:ext>
            </a:extLst>
          </a:blip>
          <a:srcRect b="1270"/>
          <a:stretch/>
        </p:blipFill>
        <p:spPr>
          <a:xfrm>
            <a:off x="-1" y="3228680"/>
            <a:ext cx="6515857" cy="3629320"/>
          </a:xfrm>
          <a:prstGeom prst="rect">
            <a:avLst/>
          </a:prstGeom>
        </p:spPr>
      </p:pic>
      <p:sp>
        <p:nvSpPr>
          <p:cNvPr id="9" name="Rectangle 8">
            <a:extLst>
              <a:ext uri="{FF2B5EF4-FFF2-40B4-BE49-F238E27FC236}">
                <a16:creationId xmlns:a16="http://schemas.microsoft.com/office/drawing/2014/main" id="{9E75C881-2C5C-452A-A3EF-DD739B76EBD3}"/>
              </a:ext>
            </a:extLst>
          </p:cNvPr>
          <p:cNvSpPr/>
          <p:nvPr/>
        </p:nvSpPr>
        <p:spPr>
          <a:xfrm>
            <a:off x="6438122" y="0"/>
            <a:ext cx="5753676" cy="6858000"/>
          </a:xfrm>
          <a:prstGeom prst="rect">
            <a:avLst/>
          </a:prstGeom>
          <a:solidFill>
            <a:srgbClr val="54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3">
            <a:extLst>
              <a:ext uri="{FF2B5EF4-FFF2-40B4-BE49-F238E27FC236}">
                <a16:creationId xmlns:a16="http://schemas.microsoft.com/office/drawing/2014/main" id="{F8E6ABE8-326C-4B10-9808-3EF64EA63E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73917">
            <a:off x="6820673" y="268680"/>
            <a:ext cx="2309825" cy="2989186"/>
          </a:xfr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65051E12-AC9D-4E1A-928E-66BB41403889}"/>
              </a:ext>
            </a:extLst>
          </p:cNvPr>
          <p:cNvSpPr txBox="1"/>
          <p:nvPr/>
        </p:nvSpPr>
        <p:spPr>
          <a:xfrm>
            <a:off x="358557" y="97546"/>
            <a:ext cx="5798740" cy="4124206"/>
          </a:xfrm>
          <a:prstGeom prst="rect">
            <a:avLst/>
          </a:prstGeom>
          <a:noFill/>
        </p:spPr>
        <p:txBody>
          <a:bodyPr wrap="square" rtlCol="0">
            <a:spAutoFit/>
          </a:bodyPr>
          <a:lstStyle/>
          <a:p>
            <a:r>
              <a:rPr lang="en-US" sz="2800" u="sng" dirty="0"/>
              <a:t>Afiya Peer Respite</a:t>
            </a:r>
          </a:p>
          <a:p>
            <a:pPr marL="285750" indent="-285750">
              <a:buFont typeface="Arial" panose="020B0604020202020204" pitchFamily="34" charset="0"/>
              <a:buChar char="•"/>
            </a:pPr>
            <a:r>
              <a:rPr lang="en-US" dirty="0"/>
              <a:t>Non-clinical (everyone who works there has experienced life-interrupting challenges)</a:t>
            </a:r>
          </a:p>
          <a:p>
            <a:pPr marL="285750" indent="-285750">
              <a:buFont typeface="Arial" panose="020B0604020202020204" pitchFamily="34" charset="0"/>
              <a:buChar char="•"/>
            </a:pPr>
            <a:r>
              <a:rPr lang="en-US" dirty="0"/>
              <a:t>Alternative to locked psychiatric units</a:t>
            </a:r>
          </a:p>
          <a:p>
            <a:pPr marL="285750" indent="-285750">
              <a:buFont typeface="Arial" panose="020B0604020202020204" pitchFamily="34" charset="0"/>
              <a:buChar char="•"/>
            </a:pPr>
            <a:r>
              <a:rPr lang="en-US" dirty="0"/>
              <a:t>Focus on rights, </a:t>
            </a:r>
            <a:r>
              <a:rPr lang="en-US" dirty="0" err="1"/>
              <a:t>diginity</a:t>
            </a:r>
            <a:r>
              <a:rPr lang="en-US" dirty="0"/>
              <a:t>, self-determination and self-discovery</a:t>
            </a:r>
          </a:p>
          <a:p>
            <a:pPr marL="285750" indent="-285750">
              <a:buFont typeface="Arial" panose="020B0604020202020204" pitchFamily="34" charset="0"/>
              <a:buChar char="•"/>
            </a:pPr>
            <a:r>
              <a:rPr lang="en-US" dirty="0"/>
              <a:t>Emphasis on experiences and adaptations rather than ‘diagnosis’ and ‘symptoms’</a:t>
            </a:r>
          </a:p>
          <a:p>
            <a:pPr marL="285750" indent="-285750">
              <a:buFont typeface="Arial" panose="020B0604020202020204" pitchFamily="34" charset="0"/>
              <a:buChar char="•"/>
            </a:pPr>
            <a:r>
              <a:rPr lang="en-US" dirty="0"/>
              <a:t>Private bedroom (with a lock!)</a:t>
            </a:r>
          </a:p>
          <a:p>
            <a:pPr marL="285750" indent="-285750">
              <a:buFont typeface="Arial" panose="020B0604020202020204" pitchFamily="34" charset="0"/>
              <a:buChar char="•"/>
            </a:pPr>
            <a:r>
              <a:rPr lang="en-US" dirty="0"/>
              <a:t>Stay for up to one week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D3BE2471-8F36-4445-9B8F-01339462BBB9}"/>
              </a:ext>
            </a:extLst>
          </p:cNvPr>
          <p:cNvSpPr/>
          <p:nvPr/>
        </p:nvSpPr>
        <p:spPr>
          <a:xfrm>
            <a:off x="9703495" y="5846057"/>
            <a:ext cx="1818383" cy="369332"/>
          </a:xfrm>
          <a:prstGeom prst="rect">
            <a:avLst/>
          </a:prstGeom>
        </p:spPr>
        <p:txBody>
          <a:bodyPr wrap="none">
            <a:spAutoFit/>
          </a:bodyPr>
          <a:lstStyle/>
          <a:p>
            <a:r>
              <a:rPr lang="en-US" i="1" u="sng" dirty="0">
                <a:solidFill>
                  <a:schemeClr val="bg1"/>
                </a:solidFill>
              </a:rPr>
              <a:t>tiny.cc/WHOcrisis</a:t>
            </a:r>
          </a:p>
        </p:txBody>
      </p:sp>
      <p:sp>
        <p:nvSpPr>
          <p:cNvPr id="12" name="Rectangle 11">
            <a:extLst>
              <a:ext uri="{FF2B5EF4-FFF2-40B4-BE49-F238E27FC236}">
                <a16:creationId xmlns:a16="http://schemas.microsoft.com/office/drawing/2014/main" id="{A2B2514F-746E-42B1-A124-4670ABE8B760}"/>
              </a:ext>
            </a:extLst>
          </p:cNvPr>
          <p:cNvSpPr/>
          <p:nvPr/>
        </p:nvSpPr>
        <p:spPr>
          <a:xfrm>
            <a:off x="6604732" y="3557924"/>
            <a:ext cx="2258695" cy="369332"/>
          </a:xfrm>
          <a:prstGeom prst="rect">
            <a:avLst/>
          </a:prstGeom>
        </p:spPr>
        <p:txBody>
          <a:bodyPr wrap="none">
            <a:spAutoFit/>
          </a:bodyPr>
          <a:lstStyle/>
          <a:p>
            <a:r>
              <a:rPr lang="en-US" i="1" dirty="0">
                <a:solidFill>
                  <a:schemeClr val="bg1"/>
                </a:solidFill>
                <a:hlinkClick r:id="rId4">
                  <a:extLst>
                    <a:ext uri="{A12FA001-AC4F-418D-AE19-62706E023703}">
                      <ahyp:hlinkClr xmlns:ahyp="http://schemas.microsoft.com/office/drawing/2018/hyperlinkcolor" val="tx"/>
                    </a:ext>
                  </a:extLst>
                </a:hlinkClick>
              </a:rPr>
              <a:t>tiny.cc/PRhandbookO</a:t>
            </a:r>
            <a:r>
              <a:rPr lang="en-US" i="1" dirty="0">
                <a:solidFill>
                  <a:schemeClr val="bg1"/>
                </a:solidFill>
              </a:rPr>
              <a:t> </a:t>
            </a:r>
          </a:p>
        </p:txBody>
      </p:sp>
      <p:pic>
        <p:nvPicPr>
          <p:cNvPr id="14" name="Picture 13">
            <a:extLst>
              <a:ext uri="{FF2B5EF4-FFF2-40B4-BE49-F238E27FC236}">
                <a16:creationId xmlns:a16="http://schemas.microsoft.com/office/drawing/2014/main" id="{4A141885-56D6-4BDF-B8BE-EB096565C848}"/>
              </a:ext>
            </a:extLst>
          </p:cNvPr>
          <p:cNvPicPr>
            <a:picLocks noChangeAspect="1"/>
          </p:cNvPicPr>
          <p:nvPr/>
        </p:nvPicPr>
        <p:blipFill rotWithShape="1">
          <a:blip r:embed="rId5"/>
          <a:srcRect l="10102" t="44491" r="79107" b="27210"/>
          <a:stretch/>
        </p:blipFill>
        <p:spPr>
          <a:xfrm rot="597411">
            <a:off x="9708254" y="2451456"/>
            <a:ext cx="2138090" cy="3154064"/>
          </a:xfrm>
          <a:prstGeom prst="rect">
            <a:avLst/>
          </a:prstGeom>
        </p:spPr>
      </p:pic>
      <p:sp>
        <p:nvSpPr>
          <p:cNvPr id="15" name="Rectangle 14">
            <a:extLst>
              <a:ext uri="{FF2B5EF4-FFF2-40B4-BE49-F238E27FC236}">
                <a16:creationId xmlns:a16="http://schemas.microsoft.com/office/drawing/2014/main" id="{4DD3198E-E0C7-40B4-9916-DF47D1DD45A7}"/>
              </a:ext>
            </a:extLst>
          </p:cNvPr>
          <p:cNvSpPr/>
          <p:nvPr/>
        </p:nvSpPr>
        <p:spPr>
          <a:xfrm>
            <a:off x="37289" y="38100"/>
            <a:ext cx="6401864" cy="3228680"/>
          </a:xfrm>
          <a:prstGeom prst="rect">
            <a:avLst/>
          </a:prstGeom>
          <a:solidFill>
            <a:schemeClr val="accent1">
              <a:alpha val="0"/>
            </a:schemeClr>
          </a:solid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53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5D75C-09E8-4321-BB5E-AD0A72F1633B}"/>
              </a:ext>
            </a:extLst>
          </p:cNvPr>
          <p:cNvSpPr/>
          <p:nvPr/>
        </p:nvSpPr>
        <p:spPr>
          <a:xfrm>
            <a:off x="890587" y="2721683"/>
            <a:ext cx="10410825" cy="1015663"/>
          </a:xfrm>
          <a:prstGeom prst="rect">
            <a:avLst/>
          </a:prstGeom>
        </p:spPr>
        <p:txBody>
          <a:bodyPr wrap="square">
            <a:spAutoFit/>
          </a:bodyPr>
          <a:lstStyle/>
          <a:p>
            <a:pPr algn="ctr" fontAlgn="base">
              <a:spcAft>
                <a:spcPts val="1200"/>
              </a:spcAft>
            </a:pPr>
            <a:r>
              <a:rPr lang="en-US" sz="2000" b="1" dirty="0">
                <a:solidFill>
                  <a:srgbClr val="000000"/>
                </a:solidFill>
                <a:ea typeface="Calibri" panose="020F0502020204030204" pitchFamily="34" charset="0"/>
              </a:rPr>
              <a:t>The Convention on the Rights of Persons with Disabilities says that the Human Rights of People with Disabilities (inclusive of people with psychiatric histories), are entitled to several human rights just like anyone else and those include (but are not limited to):</a:t>
            </a:r>
          </a:p>
        </p:txBody>
      </p:sp>
      <p:sp>
        <p:nvSpPr>
          <p:cNvPr id="5" name="Rectangle 4">
            <a:extLst>
              <a:ext uri="{FF2B5EF4-FFF2-40B4-BE49-F238E27FC236}">
                <a16:creationId xmlns:a16="http://schemas.microsoft.com/office/drawing/2014/main" id="{2EA96FB5-E5F1-4690-BE97-51DC0075C17C}"/>
              </a:ext>
            </a:extLst>
          </p:cNvPr>
          <p:cNvSpPr/>
          <p:nvPr/>
        </p:nvSpPr>
        <p:spPr>
          <a:xfrm>
            <a:off x="2370060" y="63937"/>
            <a:ext cx="9745740" cy="2123658"/>
          </a:xfrm>
          <a:prstGeom prst="rect">
            <a:avLst/>
          </a:prstGeom>
          <a:solidFill>
            <a:srgbClr val="7E043F">
              <a:alpha val="20000"/>
            </a:srgbClr>
          </a:solidFill>
          <a:ln w="123825">
            <a:solidFill>
              <a:schemeClr val="tx1"/>
            </a:solidFill>
            <a:bevel/>
          </a:ln>
        </p:spPr>
        <p:txBody>
          <a:bodyPr wrap="square" lIns="274320" tIns="182880" rIns="274320" bIns="91440">
            <a:spAutoFit/>
          </a:bodyPr>
          <a:lstStyle/>
          <a:p>
            <a:r>
              <a:rPr lang="en-US" sz="2000" b="1" dirty="0">
                <a:solidFill>
                  <a:srgbClr val="000000"/>
                </a:solidFill>
                <a:ea typeface="Calibri" panose="020F0502020204030204" pitchFamily="34" charset="0"/>
              </a:rPr>
              <a:t>Definition of: </a:t>
            </a:r>
            <a:r>
              <a:rPr lang="en-US" sz="2000" dirty="0">
                <a:solidFill>
                  <a:srgbClr val="000000"/>
                </a:solidFill>
                <a:ea typeface="Calibri" panose="020F0502020204030204" pitchFamily="34" charset="0"/>
              </a:rPr>
              <a:t>“Discrimination on the basis of disability” means any distinction, exclusion or restriction on the basis of disability which has the purpose or effect of impairing or nullifying the recognition, enjoyment or exercise, on an equal basis with others, of all human rights and fundamental freedoms in the political, economic, social, cultural, civil or any other field. It includes all forms of discrimination, including denial of reasonable accommodation.</a:t>
            </a:r>
            <a:endParaRPr lang="en-US" sz="2000" dirty="0">
              <a:effectLst/>
              <a:ea typeface="Calibri" panose="020F0502020204030204" pitchFamily="34" charset="0"/>
            </a:endParaRPr>
          </a:p>
        </p:txBody>
      </p:sp>
      <p:graphicFrame>
        <p:nvGraphicFramePr>
          <p:cNvPr id="6" name="Table 5">
            <a:extLst>
              <a:ext uri="{FF2B5EF4-FFF2-40B4-BE49-F238E27FC236}">
                <a16:creationId xmlns:a16="http://schemas.microsoft.com/office/drawing/2014/main" id="{C5139748-8EA8-45FB-B9D8-7486FA91A214}"/>
              </a:ext>
            </a:extLst>
          </p:cNvPr>
          <p:cNvGraphicFramePr>
            <a:graphicFrameLocks noGrp="1"/>
          </p:cNvGraphicFramePr>
          <p:nvPr>
            <p:extLst>
              <p:ext uri="{D42A27DB-BD31-4B8C-83A1-F6EECF244321}">
                <p14:modId xmlns:p14="http://schemas.microsoft.com/office/powerpoint/2010/main" val="4067360868"/>
              </p:ext>
            </p:extLst>
          </p:nvPr>
        </p:nvGraphicFramePr>
        <p:xfrm>
          <a:off x="0" y="4243916"/>
          <a:ext cx="12192000" cy="2291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52612004"/>
                    </a:ext>
                  </a:extLst>
                </a:gridCol>
                <a:gridCol w="6096000">
                  <a:extLst>
                    <a:ext uri="{9D8B030D-6E8A-4147-A177-3AD203B41FA5}">
                      <a16:colId xmlns:a16="http://schemas.microsoft.com/office/drawing/2014/main" val="2318746270"/>
                    </a:ext>
                  </a:extLst>
                </a:gridCol>
              </a:tblGrid>
              <a:tr h="370840">
                <a:tc>
                  <a:txBody>
                    <a:bodyPr/>
                    <a:lstStyle/>
                    <a:p>
                      <a:pPr algn="ctr"/>
                      <a:r>
                        <a:rPr lang="en-US" dirty="0"/>
                        <a:t>CRPD</a:t>
                      </a:r>
                    </a:p>
                  </a:txBody>
                  <a:tcPr>
                    <a:solidFill>
                      <a:srgbClr val="7E043F"/>
                    </a:solidFill>
                  </a:tcPr>
                </a:tc>
                <a:tc>
                  <a:txBody>
                    <a:bodyPr/>
                    <a:lstStyle/>
                    <a:p>
                      <a:pPr algn="ctr"/>
                      <a:r>
                        <a:rPr lang="en-US" dirty="0"/>
                        <a:t>Afiya Peer Respite</a:t>
                      </a:r>
                    </a:p>
                  </a:txBody>
                  <a:tcPr>
                    <a:solidFill>
                      <a:srgbClr val="7E043F"/>
                    </a:solidFill>
                  </a:tcPr>
                </a:tc>
                <a:extLst>
                  <a:ext uri="{0D108BD9-81ED-4DB2-BD59-A6C34878D82A}">
                    <a16:rowId xmlns:a16="http://schemas.microsoft.com/office/drawing/2014/main" val="1180235501"/>
                  </a:ext>
                </a:extLst>
              </a:tr>
              <a:tr h="370840">
                <a:tc>
                  <a:txBody>
                    <a:bodyPr/>
                    <a:lstStyle/>
                    <a:p>
                      <a:r>
                        <a:rPr lang="en-US" dirty="0"/>
                        <a:t>Equality before the law without discrimination</a:t>
                      </a:r>
                    </a:p>
                  </a:txBody>
                  <a:tcPr>
                    <a:solidFill>
                      <a:srgbClr val="E5CDD9"/>
                    </a:solidFill>
                  </a:tcPr>
                </a:tc>
                <a:tc>
                  <a:txBody>
                    <a:bodyPr/>
                    <a:lstStyle/>
                    <a:p>
                      <a:r>
                        <a:rPr lang="en-US" dirty="0"/>
                        <a:t>Supports people to know their rights, to help train attorneys to better represent them, etc.</a:t>
                      </a:r>
                    </a:p>
                  </a:txBody>
                  <a:tcPr>
                    <a:solidFill>
                      <a:srgbClr val="E5CDD9"/>
                    </a:solidFill>
                  </a:tcPr>
                </a:tc>
                <a:extLst>
                  <a:ext uri="{0D108BD9-81ED-4DB2-BD59-A6C34878D82A}">
                    <a16:rowId xmlns:a16="http://schemas.microsoft.com/office/drawing/2014/main" val="3978167057"/>
                  </a:ext>
                </a:extLst>
              </a:tr>
              <a:tr h="370840">
                <a:tc>
                  <a:txBody>
                    <a:bodyPr/>
                    <a:lstStyle/>
                    <a:p>
                      <a:r>
                        <a:rPr lang="en-US" dirty="0"/>
                        <a:t>Right to life, liberty and security of the person</a:t>
                      </a:r>
                    </a:p>
                  </a:txBody>
                  <a:tcPr>
                    <a:solidFill>
                      <a:srgbClr val="D7B1C4"/>
                    </a:solidFill>
                  </a:tcPr>
                </a:tc>
                <a:tc>
                  <a:txBody>
                    <a:bodyPr/>
                    <a:lstStyle/>
                    <a:p>
                      <a:r>
                        <a:rPr lang="en-US" dirty="0"/>
                        <a:t>Supports people to avoid forced commitments altogether, or sometimes to be able to get an earlier release</a:t>
                      </a:r>
                    </a:p>
                  </a:txBody>
                  <a:tcPr>
                    <a:solidFill>
                      <a:srgbClr val="D7B1C4"/>
                    </a:solidFill>
                  </a:tcPr>
                </a:tc>
                <a:extLst>
                  <a:ext uri="{0D108BD9-81ED-4DB2-BD59-A6C34878D82A}">
                    <a16:rowId xmlns:a16="http://schemas.microsoft.com/office/drawing/2014/main" val="2013335682"/>
                  </a:ext>
                </a:extLst>
              </a:tr>
              <a:tr h="370840">
                <a:tc>
                  <a:txBody>
                    <a:bodyPr/>
                    <a:lstStyle/>
                    <a:p>
                      <a:r>
                        <a:rPr lang="en-US" dirty="0"/>
                        <a:t>Right to work</a:t>
                      </a:r>
                    </a:p>
                  </a:txBody>
                  <a:tcPr>
                    <a:solidFill>
                      <a:srgbClr val="E5CDD9"/>
                    </a:solidFill>
                  </a:tcPr>
                </a:tc>
                <a:tc>
                  <a:txBody>
                    <a:bodyPr/>
                    <a:lstStyle/>
                    <a:p>
                      <a:r>
                        <a:rPr lang="en-US" dirty="0"/>
                        <a:t>Supports people to stay at the respite while also continue to work, maintain their own housing, access mail to pay bills, etc.</a:t>
                      </a:r>
                    </a:p>
                  </a:txBody>
                  <a:tcPr>
                    <a:solidFill>
                      <a:srgbClr val="E5CDD9"/>
                    </a:solidFill>
                  </a:tcPr>
                </a:tc>
                <a:extLst>
                  <a:ext uri="{0D108BD9-81ED-4DB2-BD59-A6C34878D82A}">
                    <a16:rowId xmlns:a16="http://schemas.microsoft.com/office/drawing/2014/main" val="3467569121"/>
                  </a:ext>
                </a:extLst>
              </a:tr>
            </a:tbl>
          </a:graphicData>
        </a:graphic>
      </p:graphicFrame>
      <p:pic>
        <p:nvPicPr>
          <p:cNvPr id="2050" name="Picture 2" descr="Stream Myanmar Persons with Disabilities (MMPWD) | Listen to UNCRPD (အ  playlist online for free on SoundCloud">
            <a:extLst>
              <a:ext uri="{FF2B5EF4-FFF2-40B4-BE49-F238E27FC236}">
                <a16:creationId xmlns:a16="http://schemas.microsoft.com/office/drawing/2014/main" id="{4E219928-8CA0-4687-B1FD-D8C083009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75" y="142874"/>
            <a:ext cx="2159958" cy="1971676"/>
          </a:xfrm>
          <a:prstGeom prst="rect">
            <a:avLst/>
          </a:prstGeom>
          <a:noFill/>
          <a:ln w="1238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B9E3">
            <a:alpha val="46000"/>
          </a:srgbClr>
        </a:solidFill>
        <a:effectLst/>
      </p:bgPr>
    </p:bg>
    <p:spTree>
      <p:nvGrpSpPr>
        <p:cNvPr id="1" name=""/>
        <p:cNvGrpSpPr/>
        <p:nvPr/>
      </p:nvGrpSpPr>
      <p:grpSpPr>
        <a:xfrm>
          <a:off x="0" y="0"/>
          <a:ext cx="0" cy="0"/>
          <a:chOff x="0" y="0"/>
          <a:chExt cx="0" cy="0"/>
        </a:xfrm>
      </p:grpSpPr>
      <p:pic>
        <p:nvPicPr>
          <p:cNvPr id="2050" name="Picture 2" descr="Women&amp;#39;s power Painting by Michael Christmas">
            <a:extLst>
              <a:ext uri="{FF2B5EF4-FFF2-40B4-BE49-F238E27FC236}">
                <a16:creationId xmlns:a16="http://schemas.microsoft.com/office/drawing/2014/main" id="{B9FC0B6A-2CBF-4928-B927-E387045099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4" r="13501"/>
          <a:stretch/>
        </p:blipFill>
        <p:spPr bwMode="auto">
          <a:xfrm>
            <a:off x="4739951" y="0"/>
            <a:ext cx="7452049" cy="6876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BF3A94-99B6-42D4-BE74-BCB29EEFE354}"/>
              </a:ext>
            </a:extLst>
          </p:cNvPr>
          <p:cNvSpPr txBox="1"/>
          <p:nvPr/>
        </p:nvSpPr>
        <p:spPr>
          <a:xfrm>
            <a:off x="7417837" y="65314"/>
            <a:ext cx="4701073" cy="276999"/>
          </a:xfrm>
          <a:prstGeom prst="rect">
            <a:avLst/>
          </a:prstGeom>
          <a:noFill/>
        </p:spPr>
        <p:txBody>
          <a:bodyPr wrap="square" rtlCol="0">
            <a:spAutoFit/>
          </a:bodyPr>
          <a:lstStyle/>
          <a:p>
            <a:r>
              <a:rPr lang="en-US" sz="1200" b="1" i="1" dirty="0">
                <a:solidFill>
                  <a:schemeClr val="bg1"/>
                </a:solidFill>
              </a:rPr>
              <a:t>Women’s Power by Michael Christmas http://tiny.cc/MCwomenspower</a:t>
            </a:r>
          </a:p>
        </p:txBody>
      </p:sp>
      <p:sp>
        <p:nvSpPr>
          <p:cNvPr id="4" name="TextBox 3">
            <a:extLst>
              <a:ext uri="{FF2B5EF4-FFF2-40B4-BE49-F238E27FC236}">
                <a16:creationId xmlns:a16="http://schemas.microsoft.com/office/drawing/2014/main" id="{B7AE6E96-57A7-4649-99E8-5E409A92F67F}"/>
              </a:ext>
            </a:extLst>
          </p:cNvPr>
          <p:cNvSpPr txBox="1"/>
          <p:nvPr/>
        </p:nvSpPr>
        <p:spPr>
          <a:xfrm>
            <a:off x="475861" y="889843"/>
            <a:ext cx="3890865" cy="5078313"/>
          </a:xfrm>
          <a:prstGeom prst="rect">
            <a:avLst/>
          </a:prstGeom>
          <a:noFill/>
        </p:spPr>
        <p:txBody>
          <a:bodyPr wrap="square" rtlCol="0">
            <a:spAutoFit/>
          </a:bodyPr>
          <a:lstStyle/>
          <a:p>
            <a:r>
              <a:rPr lang="en-US" sz="3600" dirty="0"/>
              <a:t>We need to shift from using our power OVER people to using our power UNDER people… to lift their voices up, and so they can take some control back in their lives.</a:t>
            </a:r>
          </a:p>
        </p:txBody>
      </p:sp>
    </p:spTree>
    <p:extLst>
      <p:ext uri="{BB962C8B-B14F-4D97-AF65-F5344CB8AC3E}">
        <p14:creationId xmlns:p14="http://schemas.microsoft.com/office/powerpoint/2010/main" val="3796419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630</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Roboto</vt:lpstr>
      <vt:lpstr>Office Theme</vt:lpstr>
      <vt:lpstr>Peer Support &amp; the CRPD</vt:lpstr>
      <vt:lpstr>Childhood Trauma Messages vs. System Messages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&amp; the CRPD</dc:title>
  <dc:creator>Sera Davidow</dc:creator>
  <cp:lastModifiedBy>Sera Davidow</cp:lastModifiedBy>
  <cp:revision>9</cp:revision>
  <dcterms:created xsi:type="dcterms:W3CDTF">2021-11-10T16:04:07Z</dcterms:created>
  <dcterms:modified xsi:type="dcterms:W3CDTF">2021-11-10T18:54:04Z</dcterms:modified>
</cp:coreProperties>
</file>