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diagrams/data3.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6.xml" ContentType="application/vnd.openxmlformats-officedocument.presentationml.slide+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diagrams/quickStyle3.xml" ContentType="application/vnd.openxmlformats-officedocument.drawingml.diagramStyle+xml"/>
  <Override PartName="/ppt/diagrams/quickStyle1.xml" ContentType="application/vnd.openxmlformats-officedocument.drawingml.diagramStyle+xml"/>
  <Override PartName="/ppt/diagrams/colors1.xml" ContentType="application/vnd.openxmlformats-officedocument.drawingml.diagramColors+xml"/>
  <Override PartName="/ppt/diagrams/layout1.xml" ContentType="application/vnd.openxmlformats-officedocument.drawingml.diagramLayout+xml"/>
  <Override PartName="/ppt/diagrams/drawing1.xml" ContentType="application/vnd.ms-office.drawingml.diagramDrawing+xml"/>
  <Override PartName="/ppt/diagrams/drawing3.xml" ContentType="application/vnd.ms-office.drawingml.diagramDrawing+xml"/>
  <Override PartName="/ppt/diagrams/colors3.xml" ContentType="application/vnd.openxmlformats-officedocument.drawingml.diagramColors+xml"/>
  <Override PartName="/ppt/diagrams/layout3.xml" ContentType="application/vnd.openxmlformats-officedocument.drawingml.diagramLayout+xml"/>
  <Override PartName="/ppt/theme/theme1.xml" ContentType="application/vnd.openxmlformats-officedocument.theme+xml"/>
  <Override PartName="/ppt/diagrams/drawing2.xml" ContentType="application/vnd.ms-office.drawingml.diagramDrawing+xml"/>
  <Override PartName="/ppt/diagrams/colors2.xml" ContentType="application/vnd.openxmlformats-officedocument.drawingml.diagramColors+xml"/>
  <Override PartName="/ppt/diagrams/quickStyle2.xml" ContentType="application/vnd.openxmlformats-officedocument.drawingml.diagramStyle+xml"/>
  <Override PartName="/ppt/diagrams/layout2.xml" ContentType="application/vnd.openxmlformats-officedocument.drawingml.diagramLayout+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62" r:id="rId5"/>
    <p:sldId id="263" r:id="rId6"/>
    <p:sldId id="259" r:id="rId7"/>
    <p:sldId id="260"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81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208"/>
  </p:normalViewPr>
  <p:slideViewPr>
    <p:cSldViewPr snapToGrid="0" snapToObjects="1">
      <p:cViewPr varScale="1">
        <p:scale>
          <a:sx n="69" d="100"/>
          <a:sy n="69" d="100"/>
        </p:scale>
        <p:origin x="540"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ustomXml" Target="../customXml/item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6BA4B5-B0C0-BC4B-8608-7549871E77E1}" type="doc">
      <dgm:prSet loTypeId="urn:microsoft.com/office/officeart/2008/layout/RadialCluster" loCatId="relationship" qsTypeId="urn:microsoft.com/office/officeart/2005/8/quickstyle/simple1" qsCatId="simple" csTypeId="urn:microsoft.com/office/officeart/2005/8/colors/accent1_2" csCatId="accent1" phldr="1"/>
      <dgm:spPr/>
      <dgm:t>
        <a:bodyPr/>
        <a:lstStyle/>
        <a:p>
          <a:endParaRPr lang="en-US"/>
        </a:p>
      </dgm:t>
    </dgm:pt>
    <dgm:pt modelId="{A4FD10FC-FFAF-5C44-9FCE-8838A083215C}">
      <dgm:prSet phldrT="[Text]"/>
      <dgm:spPr/>
      <dgm:t>
        <a:bodyPr/>
        <a:lstStyle/>
        <a:p>
          <a:r>
            <a:rPr lang="en-US" dirty="0"/>
            <a:t>WGEPAD resources</a:t>
          </a:r>
        </a:p>
      </dgm:t>
    </dgm:pt>
    <dgm:pt modelId="{90E74688-7978-A547-A8B8-5660E7F4AA26}" type="parTrans" cxnId="{1DD0F3B4-45D8-8D40-B4BB-E0E97FBBF6D2}">
      <dgm:prSet/>
      <dgm:spPr/>
      <dgm:t>
        <a:bodyPr/>
        <a:lstStyle/>
        <a:p>
          <a:endParaRPr lang="en-US"/>
        </a:p>
      </dgm:t>
    </dgm:pt>
    <dgm:pt modelId="{35734A53-66E2-4C42-AB56-2048A67382B8}" type="sibTrans" cxnId="{1DD0F3B4-45D8-8D40-B4BB-E0E97FBBF6D2}">
      <dgm:prSet/>
      <dgm:spPr/>
      <dgm:t>
        <a:bodyPr/>
        <a:lstStyle/>
        <a:p>
          <a:endParaRPr lang="en-US"/>
        </a:p>
      </dgm:t>
    </dgm:pt>
    <dgm:pt modelId="{53D756CB-C91D-B345-B0A6-3803118E1B20}">
      <dgm:prSet phldrT="[Text]"/>
      <dgm:spPr/>
      <dgm:t>
        <a:bodyPr/>
        <a:lstStyle/>
        <a:p>
          <a:r>
            <a:rPr lang="en-US" dirty="0"/>
            <a:t>Talk to the experts!</a:t>
          </a:r>
        </a:p>
      </dgm:t>
    </dgm:pt>
    <dgm:pt modelId="{C2FEEA8F-EC28-5E4D-827F-94E94658128E}" type="parTrans" cxnId="{82251B65-0B86-E341-9A40-973B2D184778}">
      <dgm:prSet/>
      <dgm:spPr/>
      <dgm:t>
        <a:bodyPr/>
        <a:lstStyle/>
        <a:p>
          <a:endParaRPr lang="en-US"/>
        </a:p>
      </dgm:t>
    </dgm:pt>
    <dgm:pt modelId="{48DF9627-21E9-DA48-B35E-8DC4C5C357BD}" type="sibTrans" cxnId="{82251B65-0B86-E341-9A40-973B2D184778}">
      <dgm:prSet/>
      <dgm:spPr/>
      <dgm:t>
        <a:bodyPr/>
        <a:lstStyle/>
        <a:p>
          <a:endParaRPr lang="en-US"/>
        </a:p>
      </dgm:t>
    </dgm:pt>
    <dgm:pt modelId="{D0560B44-1039-2043-BDD3-C27AEB6FEBFC}">
      <dgm:prSet phldrT="[Text]"/>
      <dgm:spPr/>
      <dgm:t>
        <a:bodyPr/>
        <a:lstStyle/>
        <a:p>
          <a:r>
            <a:rPr lang="en-US" dirty="0"/>
            <a:t>Thematic reports + analysis</a:t>
          </a:r>
        </a:p>
      </dgm:t>
    </dgm:pt>
    <dgm:pt modelId="{6AC4483A-06F0-6946-9439-407A0178CB1F}" type="parTrans" cxnId="{4B9B4315-EBB2-D640-BCB5-7570B7E77EE7}">
      <dgm:prSet/>
      <dgm:spPr/>
      <dgm:t>
        <a:bodyPr/>
        <a:lstStyle/>
        <a:p>
          <a:endParaRPr lang="en-US"/>
        </a:p>
      </dgm:t>
    </dgm:pt>
    <dgm:pt modelId="{7AB72D8D-8026-3F42-AAE5-F5C5A4733E55}" type="sibTrans" cxnId="{4B9B4315-EBB2-D640-BCB5-7570B7E77EE7}">
      <dgm:prSet/>
      <dgm:spPr/>
      <dgm:t>
        <a:bodyPr/>
        <a:lstStyle/>
        <a:p>
          <a:endParaRPr lang="en-US"/>
        </a:p>
      </dgm:t>
    </dgm:pt>
    <dgm:pt modelId="{B52A3D49-D58C-AF43-A9F8-986BA40B6AC8}">
      <dgm:prSet phldrT="[Text]" custT="1"/>
      <dgm:spPr/>
      <dgm:t>
        <a:bodyPr/>
        <a:lstStyle/>
        <a:p>
          <a:r>
            <a:rPr lang="en-US" sz="2400" b="1" dirty="0"/>
            <a:t>COUNTRY VISITS </a:t>
          </a:r>
          <a:r>
            <a:rPr lang="en-US" sz="1700" dirty="0"/>
            <a:t>(invite us or use our findings from a visit already held)</a:t>
          </a:r>
        </a:p>
      </dgm:t>
    </dgm:pt>
    <dgm:pt modelId="{DE038788-B999-9648-9559-11E90E1E09F4}" type="parTrans" cxnId="{C86EDE51-10E0-8B4C-86F8-ED41DE5205E4}">
      <dgm:prSet/>
      <dgm:spPr/>
      <dgm:t>
        <a:bodyPr/>
        <a:lstStyle/>
        <a:p>
          <a:endParaRPr lang="en-US"/>
        </a:p>
      </dgm:t>
    </dgm:pt>
    <dgm:pt modelId="{BCCA52EF-828C-E147-AB77-CF2B0852C080}" type="sibTrans" cxnId="{C86EDE51-10E0-8B4C-86F8-ED41DE5205E4}">
      <dgm:prSet/>
      <dgm:spPr/>
      <dgm:t>
        <a:bodyPr/>
        <a:lstStyle/>
        <a:p>
          <a:endParaRPr lang="en-US"/>
        </a:p>
      </dgm:t>
    </dgm:pt>
    <dgm:pt modelId="{BF72A538-7A10-E048-BA78-82532AAF07FE}">
      <dgm:prSet phldrT="[Text]" custT="1"/>
      <dgm:spPr/>
      <dgm:t>
        <a:bodyPr/>
        <a:lstStyle/>
        <a:p>
          <a:r>
            <a:rPr lang="en-US" sz="1700" b="1" dirty="0"/>
            <a:t>INTERNATIONAL RESEARCH &amp; LOCAL RESEARCH by civil society </a:t>
          </a:r>
          <a:r>
            <a:rPr lang="en-US" sz="1700" dirty="0"/>
            <a:t>is often relevant (construct of race was </a:t>
          </a:r>
          <a:r>
            <a:rPr lang="en-US" sz="1700" u="sng" dirty="0"/>
            <a:t>always</a:t>
          </a:r>
          <a:r>
            <a:rPr lang="en-US" sz="1700" dirty="0"/>
            <a:t> transnational)</a:t>
          </a:r>
        </a:p>
      </dgm:t>
    </dgm:pt>
    <dgm:pt modelId="{6FB73BFA-FC1F-254E-8184-09928909003A}" type="parTrans" cxnId="{66AD668D-E5CE-9041-86D8-8B427BBCB08A}">
      <dgm:prSet/>
      <dgm:spPr/>
      <dgm:t>
        <a:bodyPr/>
        <a:lstStyle/>
        <a:p>
          <a:endParaRPr lang="en-US"/>
        </a:p>
      </dgm:t>
    </dgm:pt>
    <dgm:pt modelId="{66EA7077-D4C9-BE43-BD43-E19D377CFAB5}" type="sibTrans" cxnId="{66AD668D-E5CE-9041-86D8-8B427BBCB08A}">
      <dgm:prSet/>
      <dgm:spPr/>
      <dgm:t>
        <a:bodyPr/>
        <a:lstStyle/>
        <a:p>
          <a:endParaRPr lang="en-US"/>
        </a:p>
      </dgm:t>
    </dgm:pt>
    <dgm:pt modelId="{F6CFBE15-E7B3-764F-8E43-72418A35DBA8}">
      <dgm:prSet custT="1"/>
      <dgm:spPr/>
      <dgm:t>
        <a:bodyPr/>
        <a:lstStyle/>
        <a:p>
          <a:r>
            <a:rPr lang="en-US" sz="1700" b="1" dirty="0"/>
            <a:t>OPERATIONAL GUIDELINES </a:t>
          </a:r>
          <a:r>
            <a:rPr lang="en-US" sz="1700" dirty="0"/>
            <a:t>on the inclusion of People of African Descent in the 2030 agenda</a:t>
          </a:r>
        </a:p>
      </dgm:t>
    </dgm:pt>
    <dgm:pt modelId="{22D28CB2-4102-FB47-81B0-48EF2492FDE3}" type="parTrans" cxnId="{D2ED7073-133B-1B48-8EB3-251F5DE33936}">
      <dgm:prSet/>
      <dgm:spPr/>
      <dgm:t>
        <a:bodyPr/>
        <a:lstStyle/>
        <a:p>
          <a:endParaRPr lang="en-US"/>
        </a:p>
      </dgm:t>
    </dgm:pt>
    <dgm:pt modelId="{D806C834-99E6-6A46-BA15-988BA23282B4}" type="sibTrans" cxnId="{D2ED7073-133B-1B48-8EB3-251F5DE33936}">
      <dgm:prSet/>
      <dgm:spPr/>
      <dgm:t>
        <a:bodyPr/>
        <a:lstStyle/>
        <a:p>
          <a:endParaRPr lang="en-US"/>
        </a:p>
      </dgm:t>
    </dgm:pt>
    <dgm:pt modelId="{FC0B5BA6-9057-A94A-B9FB-78DB1FF3E8A3}" type="pres">
      <dgm:prSet presAssocID="{396BA4B5-B0C0-BC4B-8608-7549871E77E1}" presName="Name0" presStyleCnt="0">
        <dgm:presLayoutVars>
          <dgm:chMax val="1"/>
          <dgm:chPref val="1"/>
          <dgm:dir/>
          <dgm:animOne val="branch"/>
          <dgm:animLvl val="lvl"/>
        </dgm:presLayoutVars>
      </dgm:prSet>
      <dgm:spPr/>
      <dgm:t>
        <a:bodyPr/>
        <a:lstStyle/>
        <a:p>
          <a:endParaRPr lang="en-US"/>
        </a:p>
      </dgm:t>
    </dgm:pt>
    <dgm:pt modelId="{60A586CE-4847-CF4E-953B-29E15025EE0C}" type="pres">
      <dgm:prSet presAssocID="{A4FD10FC-FFAF-5C44-9FCE-8838A083215C}" presName="singleCycle" presStyleCnt="0"/>
      <dgm:spPr/>
    </dgm:pt>
    <dgm:pt modelId="{247248F2-0694-8647-AFE4-00038BD4E3F4}" type="pres">
      <dgm:prSet presAssocID="{A4FD10FC-FFAF-5C44-9FCE-8838A083215C}" presName="singleCenter" presStyleLbl="node1" presStyleIdx="0" presStyleCnt="6" custScaleX="138447">
        <dgm:presLayoutVars>
          <dgm:chMax val="7"/>
          <dgm:chPref val="7"/>
        </dgm:presLayoutVars>
      </dgm:prSet>
      <dgm:spPr/>
      <dgm:t>
        <a:bodyPr/>
        <a:lstStyle/>
        <a:p>
          <a:endParaRPr lang="en-US"/>
        </a:p>
      </dgm:t>
    </dgm:pt>
    <dgm:pt modelId="{954BD3CB-E1D3-914F-B71E-675CCEFE2CED}" type="pres">
      <dgm:prSet presAssocID="{C2FEEA8F-EC28-5E4D-827F-94E94658128E}" presName="Name56" presStyleLbl="parChTrans1D2" presStyleIdx="0" presStyleCnt="5"/>
      <dgm:spPr/>
      <dgm:t>
        <a:bodyPr/>
        <a:lstStyle/>
        <a:p>
          <a:endParaRPr lang="en-US"/>
        </a:p>
      </dgm:t>
    </dgm:pt>
    <dgm:pt modelId="{BC020180-F5EC-0949-91B6-7D18D6728B04}" type="pres">
      <dgm:prSet presAssocID="{53D756CB-C91D-B345-B0A6-3803118E1B20}" presName="text0" presStyleLbl="node1" presStyleIdx="1" presStyleCnt="6" custRadScaleRad="106037" custRadScaleInc="89897">
        <dgm:presLayoutVars>
          <dgm:bulletEnabled val="1"/>
        </dgm:presLayoutVars>
      </dgm:prSet>
      <dgm:spPr/>
      <dgm:t>
        <a:bodyPr/>
        <a:lstStyle/>
        <a:p>
          <a:endParaRPr lang="en-US"/>
        </a:p>
      </dgm:t>
    </dgm:pt>
    <dgm:pt modelId="{383AE83C-8E5C-A546-8A7F-0B6E6D5F2526}" type="pres">
      <dgm:prSet presAssocID="{6AC4483A-06F0-6946-9439-407A0178CB1F}" presName="Name56" presStyleLbl="parChTrans1D2" presStyleIdx="1" presStyleCnt="5"/>
      <dgm:spPr/>
      <dgm:t>
        <a:bodyPr/>
        <a:lstStyle/>
        <a:p>
          <a:endParaRPr lang="en-US"/>
        </a:p>
      </dgm:t>
    </dgm:pt>
    <dgm:pt modelId="{ADB82D43-FB4D-AA43-B565-1055C5B9F4E2}" type="pres">
      <dgm:prSet presAssocID="{D0560B44-1039-2043-BDD3-C27AEB6FEBFC}" presName="text0" presStyleLbl="node1" presStyleIdx="2" presStyleCnt="6">
        <dgm:presLayoutVars>
          <dgm:bulletEnabled val="1"/>
        </dgm:presLayoutVars>
      </dgm:prSet>
      <dgm:spPr/>
      <dgm:t>
        <a:bodyPr/>
        <a:lstStyle/>
        <a:p>
          <a:endParaRPr lang="en-US"/>
        </a:p>
      </dgm:t>
    </dgm:pt>
    <dgm:pt modelId="{36B59CD7-147C-A24E-9B5C-B301EA75FFD5}" type="pres">
      <dgm:prSet presAssocID="{DE038788-B999-9648-9559-11E90E1E09F4}" presName="Name56" presStyleLbl="parChTrans1D2" presStyleIdx="2" presStyleCnt="5"/>
      <dgm:spPr/>
      <dgm:t>
        <a:bodyPr/>
        <a:lstStyle/>
        <a:p>
          <a:endParaRPr lang="en-US"/>
        </a:p>
      </dgm:t>
    </dgm:pt>
    <dgm:pt modelId="{0493F283-C215-7145-B8E4-4C5F932C333B}" type="pres">
      <dgm:prSet presAssocID="{B52A3D49-D58C-AF43-A9F8-986BA40B6AC8}" presName="text0" presStyleLbl="node1" presStyleIdx="3" presStyleCnt="6" custScaleX="244045" custRadScaleRad="133402" custRadScaleInc="-44409">
        <dgm:presLayoutVars>
          <dgm:bulletEnabled val="1"/>
        </dgm:presLayoutVars>
      </dgm:prSet>
      <dgm:spPr/>
      <dgm:t>
        <a:bodyPr/>
        <a:lstStyle/>
        <a:p>
          <a:endParaRPr lang="en-US"/>
        </a:p>
      </dgm:t>
    </dgm:pt>
    <dgm:pt modelId="{2755055A-975A-6648-AF97-4756C45100DB}" type="pres">
      <dgm:prSet presAssocID="{6FB73BFA-FC1F-254E-8184-09928909003A}" presName="Name56" presStyleLbl="parChTrans1D2" presStyleIdx="3" presStyleCnt="5"/>
      <dgm:spPr/>
      <dgm:t>
        <a:bodyPr/>
        <a:lstStyle/>
        <a:p>
          <a:endParaRPr lang="en-US"/>
        </a:p>
      </dgm:t>
    </dgm:pt>
    <dgm:pt modelId="{96BEF71A-7510-7148-9CC3-D48C1FAF5F7C}" type="pres">
      <dgm:prSet presAssocID="{BF72A538-7A10-E048-BA78-82532AAF07FE}" presName="text0" presStyleLbl="node1" presStyleIdx="4" presStyleCnt="6" custScaleX="288889" custRadScaleRad="143449" custRadScaleInc="54636">
        <dgm:presLayoutVars>
          <dgm:bulletEnabled val="1"/>
        </dgm:presLayoutVars>
      </dgm:prSet>
      <dgm:spPr/>
      <dgm:t>
        <a:bodyPr/>
        <a:lstStyle/>
        <a:p>
          <a:endParaRPr lang="en-US"/>
        </a:p>
      </dgm:t>
    </dgm:pt>
    <dgm:pt modelId="{2B126781-D144-A14A-9C11-506E3415C324}" type="pres">
      <dgm:prSet presAssocID="{22D28CB2-4102-FB47-81B0-48EF2492FDE3}" presName="Name56" presStyleLbl="parChTrans1D2" presStyleIdx="4" presStyleCnt="5"/>
      <dgm:spPr/>
      <dgm:t>
        <a:bodyPr/>
        <a:lstStyle/>
        <a:p>
          <a:endParaRPr lang="en-US"/>
        </a:p>
      </dgm:t>
    </dgm:pt>
    <dgm:pt modelId="{E9FE9C7A-5E1E-8743-8BEB-F10E092D7284}" type="pres">
      <dgm:prSet presAssocID="{F6CFBE15-E7B3-764F-8E43-72418A35DBA8}" presName="text0" presStyleLbl="node1" presStyleIdx="5" presStyleCnt="6" custScaleX="276175" custScaleY="97412" custRadScaleRad="153585" custRadScaleInc="-18640">
        <dgm:presLayoutVars>
          <dgm:bulletEnabled val="1"/>
        </dgm:presLayoutVars>
      </dgm:prSet>
      <dgm:spPr/>
      <dgm:t>
        <a:bodyPr/>
        <a:lstStyle/>
        <a:p>
          <a:endParaRPr lang="en-US"/>
        </a:p>
      </dgm:t>
    </dgm:pt>
  </dgm:ptLst>
  <dgm:cxnLst>
    <dgm:cxn modelId="{B91A562C-2C95-1B49-9831-607D15BCA6B8}" type="presOf" srcId="{DE038788-B999-9648-9559-11E90E1E09F4}" destId="{36B59CD7-147C-A24E-9B5C-B301EA75FFD5}" srcOrd="0" destOrd="0" presId="urn:microsoft.com/office/officeart/2008/layout/RadialCluster"/>
    <dgm:cxn modelId="{C0D039DC-5E2E-DA41-8C54-C7EB19845FCD}" type="presOf" srcId="{BF72A538-7A10-E048-BA78-82532AAF07FE}" destId="{96BEF71A-7510-7148-9CC3-D48C1FAF5F7C}" srcOrd="0" destOrd="0" presId="urn:microsoft.com/office/officeart/2008/layout/RadialCluster"/>
    <dgm:cxn modelId="{F34FF943-6523-FE4C-AA32-E04604B8EB1C}" type="presOf" srcId="{C2FEEA8F-EC28-5E4D-827F-94E94658128E}" destId="{954BD3CB-E1D3-914F-B71E-675CCEFE2CED}" srcOrd="0" destOrd="0" presId="urn:microsoft.com/office/officeart/2008/layout/RadialCluster"/>
    <dgm:cxn modelId="{ADE74E94-8F24-7C44-B5E9-7FF08CBEF726}" type="presOf" srcId="{B52A3D49-D58C-AF43-A9F8-986BA40B6AC8}" destId="{0493F283-C215-7145-B8E4-4C5F932C333B}" srcOrd="0" destOrd="0" presId="urn:microsoft.com/office/officeart/2008/layout/RadialCluster"/>
    <dgm:cxn modelId="{517F4778-E0F2-A048-A206-A4B12810D568}" type="presOf" srcId="{396BA4B5-B0C0-BC4B-8608-7549871E77E1}" destId="{FC0B5BA6-9057-A94A-B9FB-78DB1FF3E8A3}" srcOrd="0" destOrd="0" presId="urn:microsoft.com/office/officeart/2008/layout/RadialCluster"/>
    <dgm:cxn modelId="{82251B65-0B86-E341-9A40-973B2D184778}" srcId="{A4FD10FC-FFAF-5C44-9FCE-8838A083215C}" destId="{53D756CB-C91D-B345-B0A6-3803118E1B20}" srcOrd="0" destOrd="0" parTransId="{C2FEEA8F-EC28-5E4D-827F-94E94658128E}" sibTransId="{48DF9627-21E9-DA48-B35E-8DC4C5C357BD}"/>
    <dgm:cxn modelId="{CCCB52E4-BDDA-3A45-9EF9-0C4478F5D204}" type="presOf" srcId="{F6CFBE15-E7B3-764F-8E43-72418A35DBA8}" destId="{E9FE9C7A-5E1E-8743-8BEB-F10E092D7284}" srcOrd="0" destOrd="0" presId="urn:microsoft.com/office/officeart/2008/layout/RadialCluster"/>
    <dgm:cxn modelId="{5F5E9894-F848-E540-B6C5-D50D181CFCCD}" type="presOf" srcId="{53D756CB-C91D-B345-B0A6-3803118E1B20}" destId="{BC020180-F5EC-0949-91B6-7D18D6728B04}" srcOrd="0" destOrd="0" presId="urn:microsoft.com/office/officeart/2008/layout/RadialCluster"/>
    <dgm:cxn modelId="{D2ED7073-133B-1B48-8EB3-251F5DE33936}" srcId="{A4FD10FC-FFAF-5C44-9FCE-8838A083215C}" destId="{F6CFBE15-E7B3-764F-8E43-72418A35DBA8}" srcOrd="4" destOrd="0" parTransId="{22D28CB2-4102-FB47-81B0-48EF2492FDE3}" sibTransId="{D806C834-99E6-6A46-BA15-988BA23282B4}"/>
    <dgm:cxn modelId="{C86EDE51-10E0-8B4C-86F8-ED41DE5205E4}" srcId="{A4FD10FC-FFAF-5C44-9FCE-8838A083215C}" destId="{B52A3D49-D58C-AF43-A9F8-986BA40B6AC8}" srcOrd="2" destOrd="0" parTransId="{DE038788-B999-9648-9559-11E90E1E09F4}" sibTransId="{BCCA52EF-828C-E147-AB77-CF2B0852C080}"/>
    <dgm:cxn modelId="{66AD668D-E5CE-9041-86D8-8B427BBCB08A}" srcId="{A4FD10FC-FFAF-5C44-9FCE-8838A083215C}" destId="{BF72A538-7A10-E048-BA78-82532AAF07FE}" srcOrd="3" destOrd="0" parTransId="{6FB73BFA-FC1F-254E-8184-09928909003A}" sibTransId="{66EA7077-D4C9-BE43-BD43-E19D377CFAB5}"/>
    <dgm:cxn modelId="{3105DA16-72E4-C146-B3BB-68D6715F2C77}" type="presOf" srcId="{D0560B44-1039-2043-BDD3-C27AEB6FEBFC}" destId="{ADB82D43-FB4D-AA43-B565-1055C5B9F4E2}" srcOrd="0" destOrd="0" presId="urn:microsoft.com/office/officeart/2008/layout/RadialCluster"/>
    <dgm:cxn modelId="{04D93016-6E3A-3947-A545-420E6FAE1581}" type="presOf" srcId="{6AC4483A-06F0-6946-9439-407A0178CB1F}" destId="{383AE83C-8E5C-A546-8A7F-0B6E6D5F2526}" srcOrd="0" destOrd="0" presId="urn:microsoft.com/office/officeart/2008/layout/RadialCluster"/>
    <dgm:cxn modelId="{F979CEBE-2D83-0E42-AE43-51A8B23D8448}" type="presOf" srcId="{A4FD10FC-FFAF-5C44-9FCE-8838A083215C}" destId="{247248F2-0694-8647-AFE4-00038BD4E3F4}" srcOrd="0" destOrd="0" presId="urn:microsoft.com/office/officeart/2008/layout/RadialCluster"/>
    <dgm:cxn modelId="{4B9B4315-EBB2-D640-BCB5-7570B7E77EE7}" srcId="{A4FD10FC-FFAF-5C44-9FCE-8838A083215C}" destId="{D0560B44-1039-2043-BDD3-C27AEB6FEBFC}" srcOrd="1" destOrd="0" parTransId="{6AC4483A-06F0-6946-9439-407A0178CB1F}" sibTransId="{7AB72D8D-8026-3F42-AAE5-F5C5A4733E55}"/>
    <dgm:cxn modelId="{1DD0F3B4-45D8-8D40-B4BB-E0E97FBBF6D2}" srcId="{396BA4B5-B0C0-BC4B-8608-7549871E77E1}" destId="{A4FD10FC-FFAF-5C44-9FCE-8838A083215C}" srcOrd="0" destOrd="0" parTransId="{90E74688-7978-A547-A8B8-5660E7F4AA26}" sibTransId="{35734A53-66E2-4C42-AB56-2048A67382B8}"/>
    <dgm:cxn modelId="{9B122C59-7230-F542-8559-98B5DD13A147}" type="presOf" srcId="{22D28CB2-4102-FB47-81B0-48EF2492FDE3}" destId="{2B126781-D144-A14A-9C11-506E3415C324}" srcOrd="0" destOrd="0" presId="urn:microsoft.com/office/officeart/2008/layout/RadialCluster"/>
    <dgm:cxn modelId="{40BAEF1B-5B7A-974B-8A54-3A05FA38D3FA}" type="presOf" srcId="{6FB73BFA-FC1F-254E-8184-09928909003A}" destId="{2755055A-975A-6648-AF97-4756C45100DB}" srcOrd="0" destOrd="0" presId="urn:microsoft.com/office/officeart/2008/layout/RadialCluster"/>
    <dgm:cxn modelId="{E7E13DE1-1A9F-B444-8AC6-1AB80CA64239}" type="presParOf" srcId="{FC0B5BA6-9057-A94A-B9FB-78DB1FF3E8A3}" destId="{60A586CE-4847-CF4E-953B-29E15025EE0C}" srcOrd="0" destOrd="0" presId="urn:microsoft.com/office/officeart/2008/layout/RadialCluster"/>
    <dgm:cxn modelId="{5214D403-5AC7-D343-B7BD-F98AD933B468}" type="presParOf" srcId="{60A586CE-4847-CF4E-953B-29E15025EE0C}" destId="{247248F2-0694-8647-AFE4-00038BD4E3F4}" srcOrd="0" destOrd="0" presId="urn:microsoft.com/office/officeart/2008/layout/RadialCluster"/>
    <dgm:cxn modelId="{B206EC9B-0419-2545-BEF4-09D8DDB10C7F}" type="presParOf" srcId="{60A586CE-4847-CF4E-953B-29E15025EE0C}" destId="{954BD3CB-E1D3-914F-B71E-675CCEFE2CED}" srcOrd="1" destOrd="0" presId="urn:microsoft.com/office/officeart/2008/layout/RadialCluster"/>
    <dgm:cxn modelId="{EB1CD8FE-4D64-264B-BA9D-E45C868ABF1C}" type="presParOf" srcId="{60A586CE-4847-CF4E-953B-29E15025EE0C}" destId="{BC020180-F5EC-0949-91B6-7D18D6728B04}" srcOrd="2" destOrd="0" presId="urn:microsoft.com/office/officeart/2008/layout/RadialCluster"/>
    <dgm:cxn modelId="{373B6778-C729-794F-AE68-3DA5250DE049}" type="presParOf" srcId="{60A586CE-4847-CF4E-953B-29E15025EE0C}" destId="{383AE83C-8E5C-A546-8A7F-0B6E6D5F2526}" srcOrd="3" destOrd="0" presId="urn:microsoft.com/office/officeart/2008/layout/RadialCluster"/>
    <dgm:cxn modelId="{06BE0397-BEC8-0940-9771-1B9388596441}" type="presParOf" srcId="{60A586CE-4847-CF4E-953B-29E15025EE0C}" destId="{ADB82D43-FB4D-AA43-B565-1055C5B9F4E2}" srcOrd="4" destOrd="0" presId="urn:microsoft.com/office/officeart/2008/layout/RadialCluster"/>
    <dgm:cxn modelId="{14CDB223-35DF-2047-B7D8-5F56BBFC9D66}" type="presParOf" srcId="{60A586CE-4847-CF4E-953B-29E15025EE0C}" destId="{36B59CD7-147C-A24E-9B5C-B301EA75FFD5}" srcOrd="5" destOrd="0" presId="urn:microsoft.com/office/officeart/2008/layout/RadialCluster"/>
    <dgm:cxn modelId="{656CF2C0-A623-4647-B8A3-1E8BA0AB6162}" type="presParOf" srcId="{60A586CE-4847-CF4E-953B-29E15025EE0C}" destId="{0493F283-C215-7145-B8E4-4C5F932C333B}" srcOrd="6" destOrd="0" presId="urn:microsoft.com/office/officeart/2008/layout/RadialCluster"/>
    <dgm:cxn modelId="{CD85FE5E-3623-9B41-8E44-A1A63F664AF3}" type="presParOf" srcId="{60A586CE-4847-CF4E-953B-29E15025EE0C}" destId="{2755055A-975A-6648-AF97-4756C45100DB}" srcOrd="7" destOrd="0" presId="urn:microsoft.com/office/officeart/2008/layout/RadialCluster"/>
    <dgm:cxn modelId="{FA178E72-D011-7C44-8299-798A0B7BC040}" type="presParOf" srcId="{60A586CE-4847-CF4E-953B-29E15025EE0C}" destId="{96BEF71A-7510-7148-9CC3-D48C1FAF5F7C}" srcOrd="8" destOrd="0" presId="urn:microsoft.com/office/officeart/2008/layout/RadialCluster"/>
    <dgm:cxn modelId="{AE491F2E-317B-D34E-93BA-A40D38AED5C7}" type="presParOf" srcId="{60A586CE-4847-CF4E-953B-29E15025EE0C}" destId="{2B126781-D144-A14A-9C11-506E3415C324}" srcOrd="9" destOrd="0" presId="urn:microsoft.com/office/officeart/2008/layout/RadialCluster"/>
    <dgm:cxn modelId="{B555312B-D1C4-7C4A-9CD6-A5D0CB76CC45}" type="presParOf" srcId="{60A586CE-4847-CF4E-953B-29E15025EE0C}" destId="{E9FE9C7A-5E1E-8743-8BEB-F10E092D7284}" srcOrd="10"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47E1543-BCCC-D649-9111-04F1943E47B8}" type="doc">
      <dgm:prSet loTypeId="urn:microsoft.com/office/officeart/2005/8/layout/vList6" loCatId="relationship" qsTypeId="urn:microsoft.com/office/officeart/2005/8/quickstyle/simple1" qsCatId="simple" csTypeId="urn:microsoft.com/office/officeart/2005/8/colors/accent1_2" csCatId="accent1" phldr="1"/>
      <dgm:spPr/>
      <dgm:t>
        <a:bodyPr/>
        <a:lstStyle/>
        <a:p>
          <a:endParaRPr lang="en-US"/>
        </a:p>
      </dgm:t>
    </dgm:pt>
    <dgm:pt modelId="{0230C774-C6AA-754B-B310-6357A63AA9C2}">
      <dgm:prSet phldrT="[Text]"/>
      <dgm:spPr/>
      <dgm:t>
        <a:bodyPr/>
        <a:lstStyle/>
        <a:p>
          <a:r>
            <a:rPr lang="en-US" dirty="0"/>
            <a:t>Issue: </a:t>
          </a:r>
          <a:r>
            <a:rPr lang="en-US" b="1" dirty="0"/>
            <a:t>asymmetrical contracting exploits people of African Descent</a:t>
          </a:r>
        </a:p>
      </dgm:t>
    </dgm:pt>
    <dgm:pt modelId="{7051B774-EBE0-6742-9384-0778398F5135}" type="parTrans" cxnId="{A52CCBCC-D6D7-3A4F-85D3-D83C72DF041F}">
      <dgm:prSet/>
      <dgm:spPr/>
      <dgm:t>
        <a:bodyPr/>
        <a:lstStyle/>
        <a:p>
          <a:endParaRPr lang="en-US"/>
        </a:p>
      </dgm:t>
    </dgm:pt>
    <dgm:pt modelId="{507CE912-B6A8-5E47-86C5-CDE8E2902FF6}" type="sibTrans" cxnId="{A52CCBCC-D6D7-3A4F-85D3-D83C72DF041F}">
      <dgm:prSet/>
      <dgm:spPr/>
      <dgm:t>
        <a:bodyPr/>
        <a:lstStyle/>
        <a:p>
          <a:endParaRPr lang="en-US"/>
        </a:p>
      </dgm:t>
    </dgm:pt>
    <dgm:pt modelId="{F31BD62B-0A3B-264B-9C1D-1E0611454F35}">
      <dgm:prSet phldrT="[Text]" custT="1"/>
      <dgm:spPr/>
      <dgm:t>
        <a:bodyPr/>
        <a:lstStyle/>
        <a:p>
          <a:r>
            <a:rPr lang="en-US" sz="1600" dirty="0"/>
            <a:t>Farmers lease land in US $ but paid for annual yields in Peruvian currency</a:t>
          </a:r>
        </a:p>
      </dgm:t>
    </dgm:pt>
    <dgm:pt modelId="{61C3DD30-71A7-8E41-8B4E-41E3240EBAB6}" type="parTrans" cxnId="{68FBB852-34C4-D649-A7FC-6D285BED55D6}">
      <dgm:prSet/>
      <dgm:spPr/>
      <dgm:t>
        <a:bodyPr/>
        <a:lstStyle/>
        <a:p>
          <a:endParaRPr lang="en-US"/>
        </a:p>
      </dgm:t>
    </dgm:pt>
    <dgm:pt modelId="{3D342DDC-D9AD-FC40-AD75-343DAB5A2202}" type="sibTrans" cxnId="{68FBB852-34C4-D649-A7FC-6D285BED55D6}">
      <dgm:prSet/>
      <dgm:spPr/>
      <dgm:t>
        <a:bodyPr/>
        <a:lstStyle/>
        <a:p>
          <a:endParaRPr lang="en-US"/>
        </a:p>
      </dgm:t>
    </dgm:pt>
    <dgm:pt modelId="{B065A1FA-EE1D-BC43-8DFE-E639DAFBDEBC}">
      <dgm:prSet phldrT="[Text]" custT="1"/>
      <dgm:spPr/>
      <dgm:t>
        <a:bodyPr/>
        <a:lstStyle/>
        <a:p>
          <a:r>
            <a:rPr lang="en-US" sz="1400" dirty="0"/>
            <a:t>Business exploits instability of currency + invisibility of this population to the State</a:t>
          </a:r>
          <a:endParaRPr lang="en-US" sz="1400" b="1" i="1" dirty="0"/>
        </a:p>
      </dgm:t>
    </dgm:pt>
    <dgm:pt modelId="{22F751EA-2B5F-F94C-BF52-84E3F5B197FB}" type="parTrans" cxnId="{A13383AA-704F-E840-94AB-8AE9D211F4CB}">
      <dgm:prSet/>
      <dgm:spPr/>
      <dgm:t>
        <a:bodyPr/>
        <a:lstStyle/>
        <a:p>
          <a:endParaRPr lang="en-US"/>
        </a:p>
      </dgm:t>
    </dgm:pt>
    <dgm:pt modelId="{E56055C5-57B8-CB4C-ABDC-F980F01D2271}" type="sibTrans" cxnId="{A13383AA-704F-E840-94AB-8AE9D211F4CB}">
      <dgm:prSet/>
      <dgm:spPr/>
      <dgm:t>
        <a:bodyPr/>
        <a:lstStyle/>
        <a:p>
          <a:endParaRPr lang="en-US"/>
        </a:p>
      </dgm:t>
    </dgm:pt>
    <dgm:pt modelId="{733D8672-EDD8-7946-A977-6A815C8B644C}">
      <dgm:prSet phldrT="[Text]"/>
      <dgm:spPr/>
      <dgm:t>
        <a:bodyPr/>
        <a:lstStyle/>
        <a:p>
          <a:r>
            <a:rPr lang="en-US" dirty="0"/>
            <a:t>Resources</a:t>
          </a:r>
        </a:p>
      </dgm:t>
    </dgm:pt>
    <dgm:pt modelId="{06613DCF-192F-DC47-A4B4-B7F6FA36B2CF}" type="parTrans" cxnId="{6DBEA49D-EDB4-114B-8F62-529FEB5516D2}">
      <dgm:prSet/>
      <dgm:spPr/>
      <dgm:t>
        <a:bodyPr/>
        <a:lstStyle/>
        <a:p>
          <a:endParaRPr lang="en-US"/>
        </a:p>
      </dgm:t>
    </dgm:pt>
    <dgm:pt modelId="{005DE831-19DD-8545-96AC-5EC80894669C}" type="sibTrans" cxnId="{6DBEA49D-EDB4-114B-8F62-529FEB5516D2}">
      <dgm:prSet/>
      <dgm:spPr/>
      <dgm:t>
        <a:bodyPr/>
        <a:lstStyle/>
        <a:p>
          <a:endParaRPr lang="en-US"/>
        </a:p>
      </dgm:t>
    </dgm:pt>
    <dgm:pt modelId="{B29A10D6-5BDA-394C-88BB-711232AF156D}">
      <dgm:prSet phldrT="[Text]"/>
      <dgm:spPr/>
      <dgm:t>
        <a:bodyPr/>
        <a:lstStyle/>
        <a:p>
          <a:r>
            <a:rPr lang="en-US" dirty="0"/>
            <a:t>WGEPAD country visit report</a:t>
          </a:r>
        </a:p>
      </dgm:t>
    </dgm:pt>
    <dgm:pt modelId="{FEBBD4CA-23E6-8C44-A3CF-813CD8FAA2C3}" type="parTrans" cxnId="{14D2767F-7FB3-0D44-8916-04B1D4DD7718}">
      <dgm:prSet/>
      <dgm:spPr/>
      <dgm:t>
        <a:bodyPr/>
        <a:lstStyle/>
        <a:p>
          <a:endParaRPr lang="en-US"/>
        </a:p>
      </dgm:t>
    </dgm:pt>
    <dgm:pt modelId="{8095138A-F0A5-BD49-9D60-FD8BB7113885}" type="sibTrans" cxnId="{14D2767F-7FB3-0D44-8916-04B1D4DD7718}">
      <dgm:prSet/>
      <dgm:spPr/>
      <dgm:t>
        <a:bodyPr/>
        <a:lstStyle/>
        <a:p>
          <a:endParaRPr lang="en-US"/>
        </a:p>
      </dgm:t>
    </dgm:pt>
    <dgm:pt modelId="{FF3B792B-AEC1-7845-89A3-0F28BA9213B1}">
      <dgm:prSet phldrT="[Text]"/>
      <dgm:spPr/>
      <dgm:t>
        <a:bodyPr/>
        <a:lstStyle/>
        <a:p>
          <a:r>
            <a:rPr lang="en-US" dirty="0"/>
            <a:t>UN Guidelines on Business + Human Rights + related docs</a:t>
          </a:r>
        </a:p>
      </dgm:t>
    </dgm:pt>
    <dgm:pt modelId="{1B6A5644-F3CE-8347-81FB-14ABDE06F6C0}" type="parTrans" cxnId="{F4B2A8F4-008E-6644-9F85-CA7ABBDC12FA}">
      <dgm:prSet/>
      <dgm:spPr/>
      <dgm:t>
        <a:bodyPr/>
        <a:lstStyle/>
        <a:p>
          <a:endParaRPr lang="en-US"/>
        </a:p>
      </dgm:t>
    </dgm:pt>
    <dgm:pt modelId="{77AB2DB0-462C-C143-9268-4BBBE37C2F20}" type="sibTrans" cxnId="{F4B2A8F4-008E-6644-9F85-CA7ABBDC12FA}">
      <dgm:prSet/>
      <dgm:spPr/>
      <dgm:t>
        <a:bodyPr/>
        <a:lstStyle/>
        <a:p>
          <a:endParaRPr lang="en-US"/>
        </a:p>
      </dgm:t>
    </dgm:pt>
    <dgm:pt modelId="{FA59D8C9-92B2-AE44-8D05-70F60166B2C6}">
      <dgm:prSet phldrT="[Text]"/>
      <dgm:spPr/>
      <dgm:t>
        <a:bodyPr/>
        <a:lstStyle/>
        <a:p>
          <a:r>
            <a:rPr lang="en-US" dirty="0"/>
            <a:t>Local civil society + community</a:t>
          </a:r>
        </a:p>
      </dgm:t>
    </dgm:pt>
    <dgm:pt modelId="{0CAC23D4-C31B-D84E-A773-E9257363761A}" type="parTrans" cxnId="{36222F3D-52F4-C343-A644-DE5DDB2F592F}">
      <dgm:prSet/>
      <dgm:spPr/>
      <dgm:t>
        <a:bodyPr/>
        <a:lstStyle/>
        <a:p>
          <a:endParaRPr lang="en-US"/>
        </a:p>
      </dgm:t>
    </dgm:pt>
    <dgm:pt modelId="{0E9D16EB-9DAB-DE48-9A31-7748A3F2CE2F}" type="sibTrans" cxnId="{36222F3D-52F4-C343-A644-DE5DDB2F592F}">
      <dgm:prSet/>
      <dgm:spPr/>
      <dgm:t>
        <a:bodyPr/>
        <a:lstStyle/>
        <a:p>
          <a:endParaRPr lang="en-US"/>
        </a:p>
      </dgm:t>
    </dgm:pt>
    <dgm:pt modelId="{CBF5F668-6210-F54F-A97C-1DB88873A1D6}">
      <dgm:prSet phldrT="[Text]" custT="1"/>
      <dgm:spPr/>
      <dgm:t>
        <a:bodyPr/>
        <a:lstStyle/>
        <a:p>
          <a:r>
            <a:rPr lang="en-US" sz="1400" dirty="0"/>
            <a:t>See Afro-Peruvians in proposals but exploited in practice</a:t>
          </a:r>
          <a:endParaRPr lang="en-US" sz="1400" b="1" i="1" dirty="0"/>
        </a:p>
      </dgm:t>
    </dgm:pt>
    <dgm:pt modelId="{0B73CC1D-DF75-BB42-BBAC-FE6A502C789D}" type="parTrans" cxnId="{AAE183C8-2623-DC45-AE8F-B36149C92367}">
      <dgm:prSet/>
      <dgm:spPr/>
      <dgm:t>
        <a:bodyPr/>
        <a:lstStyle/>
        <a:p>
          <a:endParaRPr lang="en-US"/>
        </a:p>
      </dgm:t>
    </dgm:pt>
    <dgm:pt modelId="{935BEC3C-B2A0-D746-B11C-45399F915A39}" type="sibTrans" cxnId="{AAE183C8-2623-DC45-AE8F-B36149C92367}">
      <dgm:prSet/>
      <dgm:spPr/>
      <dgm:t>
        <a:bodyPr/>
        <a:lstStyle/>
        <a:p>
          <a:endParaRPr lang="en-US"/>
        </a:p>
      </dgm:t>
    </dgm:pt>
    <dgm:pt modelId="{18659A01-2C54-AF4D-93CB-C71FD0A8B3A5}" type="pres">
      <dgm:prSet presAssocID="{347E1543-BCCC-D649-9111-04F1943E47B8}" presName="Name0" presStyleCnt="0">
        <dgm:presLayoutVars>
          <dgm:dir/>
          <dgm:animLvl val="lvl"/>
          <dgm:resizeHandles/>
        </dgm:presLayoutVars>
      </dgm:prSet>
      <dgm:spPr/>
      <dgm:t>
        <a:bodyPr/>
        <a:lstStyle/>
        <a:p>
          <a:endParaRPr lang="en-US"/>
        </a:p>
      </dgm:t>
    </dgm:pt>
    <dgm:pt modelId="{CF1EF59F-3A6E-844B-9498-8B33B51A94D4}" type="pres">
      <dgm:prSet presAssocID="{0230C774-C6AA-754B-B310-6357A63AA9C2}" presName="linNode" presStyleCnt="0"/>
      <dgm:spPr/>
    </dgm:pt>
    <dgm:pt modelId="{44246339-A2FC-1748-A157-1BE8D584F50E}" type="pres">
      <dgm:prSet presAssocID="{0230C774-C6AA-754B-B310-6357A63AA9C2}" presName="parentShp" presStyleLbl="node1" presStyleIdx="0" presStyleCnt="2">
        <dgm:presLayoutVars>
          <dgm:bulletEnabled val="1"/>
        </dgm:presLayoutVars>
      </dgm:prSet>
      <dgm:spPr/>
      <dgm:t>
        <a:bodyPr/>
        <a:lstStyle/>
        <a:p>
          <a:endParaRPr lang="en-US"/>
        </a:p>
      </dgm:t>
    </dgm:pt>
    <dgm:pt modelId="{C06A5B83-4C85-0145-B90B-E947DBA81BA0}" type="pres">
      <dgm:prSet presAssocID="{0230C774-C6AA-754B-B310-6357A63AA9C2}" presName="childShp" presStyleLbl="bgAccFollowNode1" presStyleIdx="0" presStyleCnt="2">
        <dgm:presLayoutVars>
          <dgm:bulletEnabled val="1"/>
        </dgm:presLayoutVars>
      </dgm:prSet>
      <dgm:spPr/>
      <dgm:t>
        <a:bodyPr/>
        <a:lstStyle/>
        <a:p>
          <a:endParaRPr lang="en-US"/>
        </a:p>
      </dgm:t>
    </dgm:pt>
    <dgm:pt modelId="{BF8FD80E-7844-9849-8704-C6B577DA7C46}" type="pres">
      <dgm:prSet presAssocID="{507CE912-B6A8-5E47-86C5-CDE8E2902FF6}" presName="spacing" presStyleCnt="0"/>
      <dgm:spPr/>
    </dgm:pt>
    <dgm:pt modelId="{94DF531B-9EE9-C644-A8AF-94FA6E03613E}" type="pres">
      <dgm:prSet presAssocID="{733D8672-EDD8-7946-A977-6A815C8B644C}" presName="linNode" presStyleCnt="0"/>
      <dgm:spPr/>
    </dgm:pt>
    <dgm:pt modelId="{64898FE3-7E20-8945-B831-6CAF2E251B4E}" type="pres">
      <dgm:prSet presAssocID="{733D8672-EDD8-7946-A977-6A815C8B644C}" presName="parentShp" presStyleLbl="node1" presStyleIdx="1" presStyleCnt="2">
        <dgm:presLayoutVars>
          <dgm:bulletEnabled val="1"/>
        </dgm:presLayoutVars>
      </dgm:prSet>
      <dgm:spPr/>
      <dgm:t>
        <a:bodyPr/>
        <a:lstStyle/>
        <a:p>
          <a:endParaRPr lang="en-US"/>
        </a:p>
      </dgm:t>
    </dgm:pt>
    <dgm:pt modelId="{A52F723B-D7F4-5345-9DB2-F58F3FA9DBA8}" type="pres">
      <dgm:prSet presAssocID="{733D8672-EDD8-7946-A977-6A815C8B644C}" presName="childShp" presStyleLbl="bgAccFollowNode1" presStyleIdx="1" presStyleCnt="2">
        <dgm:presLayoutVars>
          <dgm:bulletEnabled val="1"/>
        </dgm:presLayoutVars>
      </dgm:prSet>
      <dgm:spPr/>
      <dgm:t>
        <a:bodyPr/>
        <a:lstStyle/>
        <a:p>
          <a:endParaRPr lang="en-US"/>
        </a:p>
      </dgm:t>
    </dgm:pt>
  </dgm:ptLst>
  <dgm:cxnLst>
    <dgm:cxn modelId="{F4B2A8F4-008E-6644-9F85-CA7ABBDC12FA}" srcId="{733D8672-EDD8-7946-A977-6A815C8B644C}" destId="{FF3B792B-AEC1-7845-89A3-0F28BA9213B1}" srcOrd="1" destOrd="0" parTransId="{1B6A5644-F3CE-8347-81FB-14ABDE06F6C0}" sibTransId="{77AB2DB0-462C-C143-9268-4BBBE37C2F20}"/>
    <dgm:cxn modelId="{B2332C70-7345-C949-B5F9-B319E70CF3A7}" type="presOf" srcId="{CBF5F668-6210-F54F-A97C-1DB88873A1D6}" destId="{C06A5B83-4C85-0145-B90B-E947DBA81BA0}" srcOrd="0" destOrd="2" presId="urn:microsoft.com/office/officeart/2005/8/layout/vList6"/>
    <dgm:cxn modelId="{14D2767F-7FB3-0D44-8916-04B1D4DD7718}" srcId="{733D8672-EDD8-7946-A977-6A815C8B644C}" destId="{B29A10D6-5BDA-394C-88BB-711232AF156D}" srcOrd="0" destOrd="0" parTransId="{FEBBD4CA-23E6-8C44-A3CF-813CD8FAA2C3}" sibTransId="{8095138A-F0A5-BD49-9D60-FD8BB7113885}"/>
    <dgm:cxn modelId="{68FBB852-34C4-D649-A7FC-6D285BED55D6}" srcId="{0230C774-C6AA-754B-B310-6357A63AA9C2}" destId="{F31BD62B-0A3B-264B-9C1D-1E0611454F35}" srcOrd="0" destOrd="0" parTransId="{61C3DD30-71A7-8E41-8B4E-41E3240EBAB6}" sibTransId="{3D342DDC-D9AD-FC40-AD75-343DAB5A2202}"/>
    <dgm:cxn modelId="{36222F3D-52F4-C343-A644-DE5DDB2F592F}" srcId="{733D8672-EDD8-7946-A977-6A815C8B644C}" destId="{FA59D8C9-92B2-AE44-8D05-70F60166B2C6}" srcOrd="2" destOrd="0" parTransId="{0CAC23D4-C31B-D84E-A773-E9257363761A}" sibTransId="{0E9D16EB-9DAB-DE48-9A31-7748A3F2CE2F}"/>
    <dgm:cxn modelId="{C02036C6-C1AD-6843-847A-AAF81D947F27}" type="presOf" srcId="{347E1543-BCCC-D649-9111-04F1943E47B8}" destId="{18659A01-2C54-AF4D-93CB-C71FD0A8B3A5}" srcOrd="0" destOrd="0" presId="urn:microsoft.com/office/officeart/2005/8/layout/vList6"/>
    <dgm:cxn modelId="{7D0ADCD4-00E9-3E40-A94D-FA54A8C775D8}" type="presOf" srcId="{B065A1FA-EE1D-BC43-8DFE-E639DAFBDEBC}" destId="{C06A5B83-4C85-0145-B90B-E947DBA81BA0}" srcOrd="0" destOrd="1" presId="urn:microsoft.com/office/officeart/2005/8/layout/vList6"/>
    <dgm:cxn modelId="{0939526F-D41C-1946-950A-655C5EED41C4}" type="presOf" srcId="{B29A10D6-5BDA-394C-88BB-711232AF156D}" destId="{A52F723B-D7F4-5345-9DB2-F58F3FA9DBA8}" srcOrd="0" destOrd="0" presId="urn:microsoft.com/office/officeart/2005/8/layout/vList6"/>
    <dgm:cxn modelId="{6DBEA49D-EDB4-114B-8F62-529FEB5516D2}" srcId="{347E1543-BCCC-D649-9111-04F1943E47B8}" destId="{733D8672-EDD8-7946-A977-6A815C8B644C}" srcOrd="1" destOrd="0" parTransId="{06613DCF-192F-DC47-A4B4-B7F6FA36B2CF}" sibTransId="{005DE831-19DD-8545-96AC-5EC80894669C}"/>
    <dgm:cxn modelId="{4F6DC283-A1AE-AA47-89BF-71B5A89513B4}" type="presOf" srcId="{FF3B792B-AEC1-7845-89A3-0F28BA9213B1}" destId="{A52F723B-D7F4-5345-9DB2-F58F3FA9DBA8}" srcOrd="0" destOrd="1" presId="urn:microsoft.com/office/officeart/2005/8/layout/vList6"/>
    <dgm:cxn modelId="{A13383AA-704F-E840-94AB-8AE9D211F4CB}" srcId="{0230C774-C6AA-754B-B310-6357A63AA9C2}" destId="{B065A1FA-EE1D-BC43-8DFE-E639DAFBDEBC}" srcOrd="1" destOrd="0" parTransId="{22F751EA-2B5F-F94C-BF52-84E3F5B197FB}" sibTransId="{E56055C5-57B8-CB4C-ABDC-F980F01D2271}"/>
    <dgm:cxn modelId="{D9069D22-8478-3645-92E4-8EFB5A2FA6EA}" type="presOf" srcId="{FA59D8C9-92B2-AE44-8D05-70F60166B2C6}" destId="{A52F723B-D7F4-5345-9DB2-F58F3FA9DBA8}" srcOrd="0" destOrd="2" presId="urn:microsoft.com/office/officeart/2005/8/layout/vList6"/>
    <dgm:cxn modelId="{7A219434-6F61-BF46-9D0B-558F95DF3817}" type="presOf" srcId="{733D8672-EDD8-7946-A977-6A815C8B644C}" destId="{64898FE3-7E20-8945-B831-6CAF2E251B4E}" srcOrd="0" destOrd="0" presId="urn:microsoft.com/office/officeart/2005/8/layout/vList6"/>
    <dgm:cxn modelId="{A52CCBCC-D6D7-3A4F-85D3-D83C72DF041F}" srcId="{347E1543-BCCC-D649-9111-04F1943E47B8}" destId="{0230C774-C6AA-754B-B310-6357A63AA9C2}" srcOrd="0" destOrd="0" parTransId="{7051B774-EBE0-6742-9384-0778398F5135}" sibTransId="{507CE912-B6A8-5E47-86C5-CDE8E2902FF6}"/>
    <dgm:cxn modelId="{AAE183C8-2623-DC45-AE8F-B36149C92367}" srcId="{0230C774-C6AA-754B-B310-6357A63AA9C2}" destId="{CBF5F668-6210-F54F-A97C-1DB88873A1D6}" srcOrd="2" destOrd="0" parTransId="{0B73CC1D-DF75-BB42-BBAC-FE6A502C789D}" sibTransId="{935BEC3C-B2A0-D746-B11C-45399F915A39}"/>
    <dgm:cxn modelId="{0C43D9AC-A168-2543-B698-30EEA82C6058}" type="presOf" srcId="{F31BD62B-0A3B-264B-9C1D-1E0611454F35}" destId="{C06A5B83-4C85-0145-B90B-E947DBA81BA0}" srcOrd="0" destOrd="0" presId="urn:microsoft.com/office/officeart/2005/8/layout/vList6"/>
    <dgm:cxn modelId="{B89B3388-CB93-7647-A86B-A0B3114C2CBB}" type="presOf" srcId="{0230C774-C6AA-754B-B310-6357A63AA9C2}" destId="{44246339-A2FC-1748-A157-1BE8D584F50E}" srcOrd="0" destOrd="0" presId="urn:microsoft.com/office/officeart/2005/8/layout/vList6"/>
    <dgm:cxn modelId="{F6E2748D-36D8-D94B-B13E-53B9DF20232C}" type="presParOf" srcId="{18659A01-2C54-AF4D-93CB-C71FD0A8B3A5}" destId="{CF1EF59F-3A6E-844B-9498-8B33B51A94D4}" srcOrd="0" destOrd="0" presId="urn:microsoft.com/office/officeart/2005/8/layout/vList6"/>
    <dgm:cxn modelId="{6D9FBACA-4E02-7140-B2AB-54BE8919DE0B}" type="presParOf" srcId="{CF1EF59F-3A6E-844B-9498-8B33B51A94D4}" destId="{44246339-A2FC-1748-A157-1BE8D584F50E}" srcOrd="0" destOrd="0" presId="urn:microsoft.com/office/officeart/2005/8/layout/vList6"/>
    <dgm:cxn modelId="{82D0D6AC-9583-6B42-8C52-A54CCB68099D}" type="presParOf" srcId="{CF1EF59F-3A6E-844B-9498-8B33B51A94D4}" destId="{C06A5B83-4C85-0145-B90B-E947DBA81BA0}" srcOrd="1" destOrd="0" presId="urn:microsoft.com/office/officeart/2005/8/layout/vList6"/>
    <dgm:cxn modelId="{B1DC1CD4-EE2C-884B-97B1-397175FED64D}" type="presParOf" srcId="{18659A01-2C54-AF4D-93CB-C71FD0A8B3A5}" destId="{BF8FD80E-7844-9849-8704-C6B577DA7C46}" srcOrd="1" destOrd="0" presId="urn:microsoft.com/office/officeart/2005/8/layout/vList6"/>
    <dgm:cxn modelId="{A0CEDBE4-A23F-DC4A-BE80-FA2B137CCB83}" type="presParOf" srcId="{18659A01-2C54-AF4D-93CB-C71FD0A8B3A5}" destId="{94DF531B-9EE9-C644-A8AF-94FA6E03613E}" srcOrd="2" destOrd="0" presId="urn:microsoft.com/office/officeart/2005/8/layout/vList6"/>
    <dgm:cxn modelId="{62CB42D4-6A43-5D4F-B94B-280BAF1FC6BA}" type="presParOf" srcId="{94DF531B-9EE9-C644-A8AF-94FA6E03613E}" destId="{64898FE3-7E20-8945-B831-6CAF2E251B4E}" srcOrd="0" destOrd="0" presId="urn:microsoft.com/office/officeart/2005/8/layout/vList6"/>
    <dgm:cxn modelId="{8AC8D013-EB30-0944-A89E-C80ADED564E2}" type="presParOf" srcId="{94DF531B-9EE9-C644-A8AF-94FA6E03613E}" destId="{A52F723B-D7F4-5345-9DB2-F58F3FA9DBA8}"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7E1543-BCCC-D649-9111-04F1943E47B8}" type="doc">
      <dgm:prSet loTypeId="urn:microsoft.com/office/officeart/2005/8/layout/vList6" loCatId="relationship" qsTypeId="urn:microsoft.com/office/officeart/2005/8/quickstyle/simple1" qsCatId="simple" csTypeId="urn:microsoft.com/office/officeart/2005/8/colors/accent1_2" csCatId="accent1" phldr="1"/>
      <dgm:spPr/>
      <dgm:t>
        <a:bodyPr/>
        <a:lstStyle/>
        <a:p>
          <a:endParaRPr lang="en-US"/>
        </a:p>
      </dgm:t>
    </dgm:pt>
    <dgm:pt modelId="{0230C774-C6AA-754B-B310-6357A63AA9C2}">
      <dgm:prSet phldrT="[Text]"/>
      <dgm:spPr/>
      <dgm:t>
        <a:bodyPr/>
        <a:lstStyle/>
        <a:p>
          <a:r>
            <a:rPr lang="en-US" dirty="0"/>
            <a:t>Issue: </a:t>
          </a:r>
          <a:r>
            <a:rPr lang="en-US" b="1" dirty="0"/>
            <a:t>Children of African descent overwhelmingly redirected to vocational education</a:t>
          </a:r>
        </a:p>
      </dgm:t>
    </dgm:pt>
    <dgm:pt modelId="{7051B774-EBE0-6742-9384-0778398F5135}" type="parTrans" cxnId="{A52CCBCC-D6D7-3A4F-85D3-D83C72DF041F}">
      <dgm:prSet/>
      <dgm:spPr/>
      <dgm:t>
        <a:bodyPr/>
        <a:lstStyle/>
        <a:p>
          <a:endParaRPr lang="en-US"/>
        </a:p>
      </dgm:t>
    </dgm:pt>
    <dgm:pt modelId="{507CE912-B6A8-5E47-86C5-CDE8E2902FF6}" type="sibTrans" cxnId="{A52CCBCC-D6D7-3A4F-85D3-D83C72DF041F}">
      <dgm:prSet/>
      <dgm:spPr/>
      <dgm:t>
        <a:bodyPr/>
        <a:lstStyle/>
        <a:p>
          <a:endParaRPr lang="en-US"/>
        </a:p>
      </dgm:t>
    </dgm:pt>
    <dgm:pt modelId="{F31BD62B-0A3B-264B-9C1D-1E0611454F35}">
      <dgm:prSet phldrT="[Text]" custT="1"/>
      <dgm:spPr/>
      <dgm:t>
        <a:bodyPr/>
        <a:lstStyle/>
        <a:p>
          <a:r>
            <a:rPr lang="en-US" sz="1600" dirty="0"/>
            <a:t>Reported nationwide</a:t>
          </a:r>
        </a:p>
      </dgm:t>
    </dgm:pt>
    <dgm:pt modelId="{61C3DD30-71A7-8E41-8B4E-41E3240EBAB6}" type="parTrans" cxnId="{68FBB852-34C4-D649-A7FC-6D285BED55D6}">
      <dgm:prSet/>
      <dgm:spPr/>
      <dgm:t>
        <a:bodyPr/>
        <a:lstStyle/>
        <a:p>
          <a:endParaRPr lang="en-US"/>
        </a:p>
      </dgm:t>
    </dgm:pt>
    <dgm:pt modelId="{3D342DDC-D9AD-FC40-AD75-343DAB5A2202}" type="sibTrans" cxnId="{68FBB852-34C4-D649-A7FC-6D285BED55D6}">
      <dgm:prSet/>
      <dgm:spPr/>
      <dgm:t>
        <a:bodyPr/>
        <a:lstStyle/>
        <a:p>
          <a:endParaRPr lang="en-US"/>
        </a:p>
      </dgm:t>
    </dgm:pt>
    <dgm:pt modelId="{733D8672-EDD8-7946-A977-6A815C8B644C}">
      <dgm:prSet phldrT="[Text]"/>
      <dgm:spPr/>
      <dgm:t>
        <a:bodyPr/>
        <a:lstStyle/>
        <a:p>
          <a:r>
            <a:rPr lang="en-US" dirty="0"/>
            <a:t>Resources</a:t>
          </a:r>
        </a:p>
      </dgm:t>
    </dgm:pt>
    <dgm:pt modelId="{06613DCF-192F-DC47-A4B4-B7F6FA36B2CF}" type="parTrans" cxnId="{6DBEA49D-EDB4-114B-8F62-529FEB5516D2}">
      <dgm:prSet/>
      <dgm:spPr/>
      <dgm:t>
        <a:bodyPr/>
        <a:lstStyle/>
        <a:p>
          <a:endParaRPr lang="en-US"/>
        </a:p>
      </dgm:t>
    </dgm:pt>
    <dgm:pt modelId="{005DE831-19DD-8545-96AC-5EC80894669C}" type="sibTrans" cxnId="{6DBEA49D-EDB4-114B-8F62-529FEB5516D2}">
      <dgm:prSet/>
      <dgm:spPr/>
      <dgm:t>
        <a:bodyPr/>
        <a:lstStyle/>
        <a:p>
          <a:endParaRPr lang="en-US"/>
        </a:p>
      </dgm:t>
    </dgm:pt>
    <dgm:pt modelId="{B29A10D6-5BDA-394C-88BB-711232AF156D}">
      <dgm:prSet phldrT="[Text]"/>
      <dgm:spPr/>
      <dgm:t>
        <a:bodyPr/>
        <a:lstStyle/>
        <a:p>
          <a:r>
            <a:rPr lang="en-US" dirty="0"/>
            <a:t>WGEPAD country visit report</a:t>
          </a:r>
        </a:p>
      </dgm:t>
    </dgm:pt>
    <dgm:pt modelId="{FEBBD4CA-23E6-8C44-A3CF-813CD8FAA2C3}" type="parTrans" cxnId="{14D2767F-7FB3-0D44-8916-04B1D4DD7718}">
      <dgm:prSet/>
      <dgm:spPr/>
      <dgm:t>
        <a:bodyPr/>
        <a:lstStyle/>
        <a:p>
          <a:endParaRPr lang="en-US"/>
        </a:p>
      </dgm:t>
    </dgm:pt>
    <dgm:pt modelId="{8095138A-F0A5-BD49-9D60-FD8BB7113885}" type="sibTrans" cxnId="{14D2767F-7FB3-0D44-8916-04B1D4DD7718}">
      <dgm:prSet/>
      <dgm:spPr/>
      <dgm:t>
        <a:bodyPr/>
        <a:lstStyle/>
        <a:p>
          <a:endParaRPr lang="en-US"/>
        </a:p>
      </dgm:t>
    </dgm:pt>
    <dgm:pt modelId="{FF3B792B-AEC1-7845-89A3-0F28BA9213B1}">
      <dgm:prSet phldrT="[Text]"/>
      <dgm:spPr/>
      <dgm:t>
        <a:bodyPr/>
        <a:lstStyle/>
        <a:p>
          <a:r>
            <a:rPr lang="en-US" dirty="0"/>
            <a:t>DDPA, CRC</a:t>
          </a:r>
        </a:p>
      </dgm:t>
    </dgm:pt>
    <dgm:pt modelId="{1B6A5644-F3CE-8347-81FB-14ABDE06F6C0}" type="parTrans" cxnId="{F4B2A8F4-008E-6644-9F85-CA7ABBDC12FA}">
      <dgm:prSet/>
      <dgm:spPr/>
      <dgm:t>
        <a:bodyPr/>
        <a:lstStyle/>
        <a:p>
          <a:endParaRPr lang="en-US"/>
        </a:p>
      </dgm:t>
    </dgm:pt>
    <dgm:pt modelId="{77AB2DB0-462C-C143-9268-4BBBE37C2F20}" type="sibTrans" cxnId="{F4B2A8F4-008E-6644-9F85-CA7ABBDC12FA}">
      <dgm:prSet/>
      <dgm:spPr/>
      <dgm:t>
        <a:bodyPr/>
        <a:lstStyle/>
        <a:p>
          <a:endParaRPr lang="en-US"/>
        </a:p>
      </dgm:t>
    </dgm:pt>
    <dgm:pt modelId="{FA59D8C9-92B2-AE44-8D05-70F60166B2C6}">
      <dgm:prSet phldrT="[Text]"/>
      <dgm:spPr/>
      <dgm:t>
        <a:bodyPr/>
        <a:lstStyle/>
        <a:p>
          <a:r>
            <a:rPr lang="en-US" dirty="0"/>
            <a:t>Local civil society + community</a:t>
          </a:r>
        </a:p>
      </dgm:t>
    </dgm:pt>
    <dgm:pt modelId="{0CAC23D4-C31B-D84E-A773-E9257363761A}" type="parTrans" cxnId="{36222F3D-52F4-C343-A644-DE5DDB2F592F}">
      <dgm:prSet/>
      <dgm:spPr/>
      <dgm:t>
        <a:bodyPr/>
        <a:lstStyle/>
        <a:p>
          <a:endParaRPr lang="en-US"/>
        </a:p>
      </dgm:t>
    </dgm:pt>
    <dgm:pt modelId="{0E9D16EB-9DAB-DE48-9A31-7748A3F2CE2F}" type="sibTrans" cxnId="{36222F3D-52F4-C343-A644-DE5DDB2F592F}">
      <dgm:prSet/>
      <dgm:spPr/>
      <dgm:t>
        <a:bodyPr/>
        <a:lstStyle/>
        <a:p>
          <a:endParaRPr lang="en-US"/>
        </a:p>
      </dgm:t>
    </dgm:pt>
    <dgm:pt modelId="{CBF5F668-6210-F54F-A97C-1DB88873A1D6}">
      <dgm:prSet phldrT="[Text]" custT="1"/>
      <dgm:spPr/>
      <dgm:t>
        <a:bodyPr/>
        <a:lstStyle/>
        <a:p>
          <a:r>
            <a:rPr lang="en-US" sz="1400" dirty="0"/>
            <a:t>Teachers’ determine who education + creates permanent underclass of 1</a:t>
          </a:r>
          <a:r>
            <a:rPr lang="en-US" sz="1400" baseline="30000" dirty="0"/>
            <a:t>st</a:t>
          </a:r>
          <a:r>
            <a:rPr lang="en-US" sz="1400" dirty="0"/>
            <a:t>/2</a:t>
          </a:r>
          <a:r>
            <a:rPr lang="en-US" sz="1400" baseline="30000" dirty="0"/>
            <a:t>nd</a:t>
          </a:r>
          <a:r>
            <a:rPr lang="en-US" sz="1400" dirty="0"/>
            <a:t>/3</a:t>
          </a:r>
          <a:r>
            <a:rPr lang="en-US" sz="1400" baseline="30000" dirty="0"/>
            <a:t>rd</a:t>
          </a:r>
          <a:r>
            <a:rPr lang="en-US" sz="1400" dirty="0"/>
            <a:t> gen. Afro-Belgians</a:t>
          </a:r>
          <a:endParaRPr lang="en-US" sz="1400" b="1" i="1" dirty="0"/>
        </a:p>
      </dgm:t>
    </dgm:pt>
    <dgm:pt modelId="{0B73CC1D-DF75-BB42-BBAC-FE6A502C789D}" type="parTrans" cxnId="{AAE183C8-2623-DC45-AE8F-B36149C92367}">
      <dgm:prSet/>
      <dgm:spPr/>
      <dgm:t>
        <a:bodyPr/>
        <a:lstStyle/>
        <a:p>
          <a:endParaRPr lang="en-US"/>
        </a:p>
      </dgm:t>
    </dgm:pt>
    <dgm:pt modelId="{935BEC3C-B2A0-D746-B11C-45399F915A39}" type="sibTrans" cxnId="{AAE183C8-2623-DC45-AE8F-B36149C92367}">
      <dgm:prSet/>
      <dgm:spPr/>
      <dgm:t>
        <a:bodyPr/>
        <a:lstStyle/>
        <a:p>
          <a:endParaRPr lang="en-US"/>
        </a:p>
      </dgm:t>
    </dgm:pt>
    <dgm:pt modelId="{6895090A-FBD4-3F43-AD13-6DCE45FA4BA2}">
      <dgm:prSet phldrT="[Text]" custT="1"/>
      <dgm:spPr/>
      <dgm:t>
        <a:bodyPr/>
        <a:lstStyle/>
        <a:p>
          <a:r>
            <a:rPr lang="en-US" sz="1400" b="1" i="1" dirty="0"/>
            <a:t>Threats of police + child protection if parents seek reconsideration – </a:t>
          </a:r>
          <a:r>
            <a:rPr lang="en-US" sz="1400" b="0" i="0" dirty="0"/>
            <a:t>university-educated parents </a:t>
          </a:r>
          <a:r>
            <a:rPr lang="en-US" sz="1400" dirty="0"/>
            <a:t>ignored</a:t>
          </a:r>
          <a:endParaRPr lang="en-US" sz="1400" b="1" i="1" dirty="0"/>
        </a:p>
      </dgm:t>
    </dgm:pt>
    <dgm:pt modelId="{A2471C7D-1C40-2348-BEF5-611094E9DCEB}" type="parTrans" cxnId="{1EB882EF-681B-E047-8D77-4B868197AF0C}">
      <dgm:prSet/>
      <dgm:spPr/>
      <dgm:t>
        <a:bodyPr/>
        <a:lstStyle/>
        <a:p>
          <a:endParaRPr lang="en-US"/>
        </a:p>
      </dgm:t>
    </dgm:pt>
    <dgm:pt modelId="{5B0F35D3-9D76-3A49-9596-2B1C721DEEF0}" type="sibTrans" cxnId="{1EB882EF-681B-E047-8D77-4B868197AF0C}">
      <dgm:prSet/>
      <dgm:spPr/>
      <dgm:t>
        <a:bodyPr/>
        <a:lstStyle/>
        <a:p>
          <a:endParaRPr lang="en-US"/>
        </a:p>
      </dgm:t>
    </dgm:pt>
    <dgm:pt modelId="{1AE6B1B6-0C2B-A249-8056-0DFF0E87CF22}">
      <dgm:prSet phldrT="[Text]"/>
      <dgm:spPr/>
      <dgm:t>
        <a:bodyPr/>
        <a:lstStyle/>
        <a:p>
          <a:r>
            <a:rPr lang="en-US" dirty="0"/>
            <a:t>Vast international research + literature r targeting racism in educational decision-making</a:t>
          </a:r>
        </a:p>
      </dgm:t>
    </dgm:pt>
    <dgm:pt modelId="{B75F4019-08A2-6140-8938-A2C2E29B627B}" type="parTrans" cxnId="{CCD3282A-071B-3B47-91C8-FF82BE53A37B}">
      <dgm:prSet/>
      <dgm:spPr/>
      <dgm:t>
        <a:bodyPr/>
        <a:lstStyle/>
        <a:p>
          <a:endParaRPr lang="en-US"/>
        </a:p>
      </dgm:t>
    </dgm:pt>
    <dgm:pt modelId="{1A8A8B12-6E1F-C64C-89B6-0B95F1707F78}" type="sibTrans" cxnId="{CCD3282A-071B-3B47-91C8-FF82BE53A37B}">
      <dgm:prSet/>
      <dgm:spPr/>
      <dgm:t>
        <a:bodyPr/>
        <a:lstStyle/>
        <a:p>
          <a:endParaRPr lang="en-US"/>
        </a:p>
      </dgm:t>
    </dgm:pt>
    <dgm:pt modelId="{18659A01-2C54-AF4D-93CB-C71FD0A8B3A5}" type="pres">
      <dgm:prSet presAssocID="{347E1543-BCCC-D649-9111-04F1943E47B8}" presName="Name0" presStyleCnt="0">
        <dgm:presLayoutVars>
          <dgm:dir/>
          <dgm:animLvl val="lvl"/>
          <dgm:resizeHandles/>
        </dgm:presLayoutVars>
      </dgm:prSet>
      <dgm:spPr/>
      <dgm:t>
        <a:bodyPr/>
        <a:lstStyle/>
        <a:p>
          <a:endParaRPr lang="en-US"/>
        </a:p>
      </dgm:t>
    </dgm:pt>
    <dgm:pt modelId="{CF1EF59F-3A6E-844B-9498-8B33B51A94D4}" type="pres">
      <dgm:prSet presAssocID="{0230C774-C6AA-754B-B310-6357A63AA9C2}" presName="linNode" presStyleCnt="0"/>
      <dgm:spPr/>
    </dgm:pt>
    <dgm:pt modelId="{44246339-A2FC-1748-A157-1BE8D584F50E}" type="pres">
      <dgm:prSet presAssocID="{0230C774-C6AA-754B-B310-6357A63AA9C2}" presName="parentShp" presStyleLbl="node1" presStyleIdx="0" presStyleCnt="2">
        <dgm:presLayoutVars>
          <dgm:bulletEnabled val="1"/>
        </dgm:presLayoutVars>
      </dgm:prSet>
      <dgm:spPr/>
      <dgm:t>
        <a:bodyPr/>
        <a:lstStyle/>
        <a:p>
          <a:endParaRPr lang="en-US"/>
        </a:p>
      </dgm:t>
    </dgm:pt>
    <dgm:pt modelId="{C06A5B83-4C85-0145-B90B-E947DBA81BA0}" type="pres">
      <dgm:prSet presAssocID="{0230C774-C6AA-754B-B310-6357A63AA9C2}" presName="childShp" presStyleLbl="bgAccFollowNode1" presStyleIdx="0" presStyleCnt="2" custScaleY="110457">
        <dgm:presLayoutVars>
          <dgm:bulletEnabled val="1"/>
        </dgm:presLayoutVars>
      </dgm:prSet>
      <dgm:spPr/>
      <dgm:t>
        <a:bodyPr/>
        <a:lstStyle/>
        <a:p>
          <a:endParaRPr lang="en-US"/>
        </a:p>
      </dgm:t>
    </dgm:pt>
    <dgm:pt modelId="{BF8FD80E-7844-9849-8704-C6B577DA7C46}" type="pres">
      <dgm:prSet presAssocID="{507CE912-B6A8-5E47-86C5-CDE8E2902FF6}" presName="spacing" presStyleCnt="0"/>
      <dgm:spPr/>
    </dgm:pt>
    <dgm:pt modelId="{94DF531B-9EE9-C644-A8AF-94FA6E03613E}" type="pres">
      <dgm:prSet presAssocID="{733D8672-EDD8-7946-A977-6A815C8B644C}" presName="linNode" presStyleCnt="0"/>
      <dgm:spPr/>
    </dgm:pt>
    <dgm:pt modelId="{64898FE3-7E20-8945-B831-6CAF2E251B4E}" type="pres">
      <dgm:prSet presAssocID="{733D8672-EDD8-7946-A977-6A815C8B644C}" presName="parentShp" presStyleLbl="node1" presStyleIdx="1" presStyleCnt="2">
        <dgm:presLayoutVars>
          <dgm:bulletEnabled val="1"/>
        </dgm:presLayoutVars>
      </dgm:prSet>
      <dgm:spPr/>
      <dgm:t>
        <a:bodyPr/>
        <a:lstStyle/>
        <a:p>
          <a:endParaRPr lang="en-US"/>
        </a:p>
      </dgm:t>
    </dgm:pt>
    <dgm:pt modelId="{A52F723B-D7F4-5345-9DB2-F58F3FA9DBA8}" type="pres">
      <dgm:prSet presAssocID="{733D8672-EDD8-7946-A977-6A815C8B644C}" presName="childShp" presStyleLbl="bgAccFollowNode1" presStyleIdx="1" presStyleCnt="2">
        <dgm:presLayoutVars>
          <dgm:bulletEnabled val="1"/>
        </dgm:presLayoutVars>
      </dgm:prSet>
      <dgm:spPr/>
      <dgm:t>
        <a:bodyPr/>
        <a:lstStyle/>
        <a:p>
          <a:endParaRPr lang="en-US"/>
        </a:p>
      </dgm:t>
    </dgm:pt>
  </dgm:ptLst>
  <dgm:cxnLst>
    <dgm:cxn modelId="{F4B2A8F4-008E-6644-9F85-CA7ABBDC12FA}" srcId="{733D8672-EDD8-7946-A977-6A815C8B644C}" destId="{FF3B792B-AEC1-7845-89A3-0F28BA9213B1}" srcOrd="2" destOrd="0" parTransId="{1B6A5644-F3CE-8347-81FB-14ABDE06F6C0}" sibTransId="{77AB2DB0-462C-C143-9268-4BBBE37C2F20}"/>
    <dgm:cxn modelId="{1EB882EF-681B-E047-8D77-4B868197AF0C}" srcId="{0230C774-C6AA-754B-B310-6357A63AA9C2}" destId="{6895090A-FBD4-3F43-AD13-6DCE45FA4BA2}" srcOrd="1" destOrd="0" parTransId="{A2471C7D-1C40-2348-BEF5-611094E9DCEB}" sibTransId="{5B0F35D3-9D76-3A49-9596-2B1C721DEEF0}"/>
    <dgm:cxn modelId="{B2332C70-7345-C949-B5F9-B319E70CF3A7}" type="presOf" srcId="{CBF5F668-6210-F54F-A97C-1DB88873A1D6}" destId="{C06A5B83-4C85-0145-B90B-E947DBA81BA0}" srcOrd="0" destOrd="2" presId="urn:microsoft.com/office/officeart/2005/8/layout/vList6"/>
    <dgm:cxn modelId="{14D2767F-7FB3-0D44-8916-04B1D4DD7718}" srcId="{733D8672-EDD8-7946-A977-6A815C8B644C}" destId="{B29A10D6-5BDA-394C-88BB-711232AF156D}" srcOrd="0" destOrd="0" parTransId="{FEBBD4CA-23E6-8C44-A3CF-813CD8FAA2C3}" sibTransId="{8095138A-F0A5-BD49-9D60-FD8BB7113885}"/>
    <dgm:cxn modelId="{68FBB852-34C4-D649-A7FC-6D285BED55D6}" srcId="{0230C774-C6AA-754B-B310-6357A63AA9C2}" destId="{F31BD62B-0A3B-264B-9C1D-1E0611454F35}" srcOrd="0" destOrd="0" parTransId="{61C3DD30-71A7-8E41-8B4E-41E3240EBAB6}" sibTransId="{3D342DDC-D9AD-FC40-AD75-343DAB5A2202}"/>
    <dgm:cxn modelId="{0CD838B0-B8FE-C94C-9711-E5F3906D2CB0}" type="presOf" srcId="{6895090A-FBD4-3F43-AD13-6DCE45FA4BA2}" destId="{C06A5B83-4C85-0145-B90B-E947DBA81BA0}" srcOrd="0" destOrd="1" presId="urn:microsoft.com/office/officeart/2005/8/layout/vList6"/>
    <dgm:cxn modelId="{36222F3D-52F4-C343-A644-DE5DDB2F592F}" srcId="{733D8672-EDD8-7946-A977-6A815C8B644C}" destId="{FA59D8C9-92B2-AE44-8D05-70F60166B2C6}" srcOrd="3" destOrd="0" parTransId="{0CAC23D4-C31B-D84E-A773-E9257363761A}" sibTransId="{0E9D16EB-9DAB-DE48-9A31-7748A3F2CE2F}"/>
    <dgm:cxn modelId="{C02036C6-C1AD-6843-847A-AAF81D947F27}" type="presOf" srcId="{347E1543-BCCC-D649-9111-04F1943E47B8}" destId="{18659A01-2C54-AF4D-93CB-C71FD0A8B3A5}" srcOrd="0" destOrd="0" presId="urn:microsoft.com/office/officeart/2005/8/layout/vList6"/>
    <dgm:cxn modelId="{0939526F-D41C-1946-950A-655C5EED41C4}" type="presOf" srcId="{B29A10D6-5BDA-394C-88BB-711232AF156D}" destId="{A52F723B-D7F4-5345-9DB2-F58F3FA9DBA8}" srcOrd="0" destOrd="0" presId="urn:microsoft.com/office/officeart/2005/8/layout/vList6"/>
    <dgm:cxn modelId="{6DBEA49D-EDB4-114B-8F62-529FEB5516D2}" srcId="{347E1543-BCCC-D649-9111-04F1943E47B8}" destId="{733D8672-EDD8-7946-A977-6A815C8B644C}" srcOrd="1" destOrd="0" parTransId="{06613DCF-192F-DC47-A4B4-B7F6FA36B2CF}" sibTransId="{005DE831-19DD-8545-96AC-5EC80894669C}"/>
    <dgm:cxn modelId="{4F6DC283-A1AE-AA47-89BF-71B5A89513B4}" type="presOf" srcId="{FF3B792B-AEC1-7845-89A3-0F28BA9213B1}" destId="{A52F723B-D7F4-5345-9DB2-F58F3FA9DBA8}" srcOrd="0" destOrd="2" presId="urn:microsoft.com/office/officeart/2005/8/layout/vList6"/>
    <dgm:cxn modelId="{D9069D22-8478-3645-92E4-8EFB5A2FA6EA}" type="presOf" srcId="{FA59D8C9-92B2-AE44-8D05-70F60166B2C6}" destId="{A52F723B-D7F4-5345-9DB2-F58F3FA9DBA8}" srcOrd="0" destOrd="3" presId="urn:microsoft.com/office/officeart/2005/8/layout/vList6"/>
    <dgm:cxn modelId="{7A219434-6F61-BF46-9D0B-558F95DF3817}" type="presOf" srcId="{733D8672-EDD8-7946-A977-6A815C8B644C}" destId="{64898FE3-7E20-8945-B831-6CAF2E251B4E}" srcOrd="0" destOrd="0" presId="urn:microsoft.com/office/officeart/2005/8/layout/vList6"/>
    <dgm:cxn modelId="{A52CCBCC-D6D7-3A4F-85D3-D83C72DF041F}" srcId="{347E1543-BCCC-D649-9111-04F1943E47B8}" destId="{0230C774-C6AA-754B-B310-6357A63AA9C2}" srcOrd="0" destOrd="0" parTransId="{7051B774-EBE0-6742-9384-0778398F5135}" sibTransId="{507CE912-B6A8-5E47-86C5-CDE8E2902FF6}"/>
    <dgm:cxn modelId="{CCD3282A-071B-3B47-91C8-FF82BE53A37B}" srcId="{733D8672-EDD8-7946-A977-6A815C8B644C}" destId="{1AE6B1B6-0C2B-A249-8056-0DFF0E87CF22}" srcOrd="1" destOrd="0" parTransId="{B75F4019-08A2-6140-8938-A2C2E29B627B}" sibTransId="{1A8A8B12-6E1F-C64C-89B6-0B95F1707F78}"/>
    <dgm:cxn modelId="{50EB0252-E2D9-A249-9880-402646506783}" type="presOf" srcId="{1AE6B1B6-0C2B-A249-8056-0DFF0E87CF22}" destId="{A52F723B-D7F4-5345-9DB2-F58F3FA9DBA8}" srcOrd="0" destOrd="1" presId="urn:microsoft.com/office/officeart/2005/8/layout/vList6"/>
    <dgm:cxn modelId="{AAE183C8-2623-DC45-AE8F-B36149C92367}" srcId="{0230C774-C6AA-754B-B310-6357A63AA9C2}" destId="{CBF5F668-6210-F54F-A97C-1DB88873A1D6}" srcOrd="2" destOrd="0" parTransId="{0B73CC1D-DF75-BB42-BBAC-FE6A502C789D}" sibTransId="{935BEC3C-B2A0-D746-B11C-45399F915A39}"/>
    <dgm:cxn modelId="{0C43D9AC-A168-2543-B698-30EEA82C6058}" type="presOf" srcId="{F31BD62B-0A3B-264B-9C1D-1E0611454F35}" destId="{C06A5B83-4C85-0145-B90B-E947DBA81BA0}" srcOrd="0" destOrd="0" presId="urn:microsoft.com/office/officeart/2005/8/layout/vList6"/>
    <dgm:cxn modelId="{B89B3388-CB93-7647-A86B-A0B3114C2CBB}" type="presOf" srcId="{0230C774-C6AA-754B-B310-6357A63AA9C2}" destId="{44246339-A2FC-1748-A157-1BE8D584F50E}" srcOrd="0" destOrd="0" presId="urn:microsoft.com/office/officeart/2005/8/layout/vList6"/>
    <dgm:cxn modelId="{F6E2748D-36D8-D94B-B13E-53B9DF20232C}" type="presParOf" srcId="{18659A01-2C54-AF4D-93CB-C71FD0A8B3A5}" destId="{CF1EF59F-3A6E-844B-9498-8B33B51A94D4}" srcOrd="0" destOrd="0" presId="urn:microsoft.com/office/officeart/2005/8/layout/vList6"/>
    <dgm:cxn modelId="{6D9FBACA-4E02-7140-B2AB-54BE8919DE0B}" type="presParOf" srcId="{CF1EF59F-3A6E-844B-9498-8B33B51A94D4}" destId="{44246339-A2FC-1748-A157-1BE8D584F50E}" srcOrd="0" destOrd="0" presId="urn:microsoft.com/office/officeart/2005/8/layout/vList6"/>
    <dgm:cxn modelId="{82D0D6AC-9583-6B42-8C52-A54CCB68099D}" type="presParOf" srcId="{CF1EF59F-3A6E-844B-9498-8B33B51A94D4}" destId="{C06A5B83-4C85-0145-B90B-E947DBA81BA0}" srcOrd="1" destOrd="0" presId="urn:microsoft.com/office/officeart/2005/8/layout/vList6"/>
    <dgm:cxn modelId="{B1DC1CD4-EE2C-884B-97B1-397175FED64D}" type="presParOf" srcId="{18659A01-2C54-AF4D-93CB-C71FD0A8B3A5}" destId="{BF8FD80E-7844-9849-8704-C6B577DA7C46}" srcOrd="1" destOrd="0" presId="urn:microsoft.com/office/officeart/2005/8/layout/vList6"/>
    <dgm:cxn modelId="{A0CEDBE4-A23F-DC4A-BE80-FA2B137CCB83}" type="presParOf" srcId="{18659A01-2C54-AF4D-93CB-C71FD0A8B3A5}" destId="{94DF531B-9EE9-C644-A8AF-94FA6E03613E}" srcOrd="2" destOrd="0" presId="urn:microsoft.com/office/officeart/2005/8/layout/vList6"/>
    <dgm:cxn modelId="{62CB42D4-6A43-5D4F-B94B-280BAF1FC6BA}" type="presParOf" srcId="{94DF531B-9EE9-C644-A8AF-94FA6E03613E}" destId="{64898FE3-7E20-8945-B831-6CAF2E251B4E}" srcOrd="0" destOrd="0" presId="urn:microsoft.com/office/officeart/2005/8/layout/vList6"/>
    <dgm:cxn modelId="{8AC8D013-EB30-0944-A89E-C80ADED564E2}" type="presParOf" srcId="{94DF531B-9EE9-C644-A8AF-94FA6E03613E}" destId="{A52F723B-D7F4-5345-9DB2-F58F3FA9DBA8}"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7248F2-0694-8647-AFE4-00038BD4E3F4}">
      <dsp:nvSpPr>
        <dsp:cNvPr id="0" name=""/>
        <dsp:cNvSpPr/>
      </dsp:nvSpPr>
      <dsp:spPr>
        <a:xfrm>
          <a:off x="4878297" y="2394557"/>
          <a:ext cx="2549501" cy="1841499"/>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6360" tIns="86360" rIns="86360" bIns="86360" numCol="1" spcCol="1270" anchor="ctr" anchorCtr="0">
          <a:noAutofit/>
        </a:bodyPr>
        <a:lstStyle/>
        <a:p>
          <a:pPr lvl="0" algn="ctr" defTabSz="1511300">
            <a:lnSpc>
              <a:spcPct val="90000"/>
            </a:lnSpc>
            <a:spcBef>
              <a:spcPct val="0"/>
            </a:spcBef>
            <a:spcAft>
              <a:spcPct val="35000"/>
            </a:spcAft>
          </a:pPr>
          <a:r>
            <a:rPr lang="en-US" sz="3400" kern="1200" dirty="0"/>
            <a:t>WGEPAD resources</a:t>
          </a:r>
        </a:p>
      </dsp:txBody>
      <dsp:txXfrm>
        <a:off x="4968192" y="2484452"/>
        <a:ext cx="2369711" cy="1661709"/>
      </dsp:txXfrm>
    </dsp:sp>
    <dsp:sp modelId="{954BD3CB-E1D3-914F-B71E-675CCEFE2CED}">
      <dsp:nvSpPr>
        <dsp:cNvPr id="0" name=""/>
        <dsp:cNvSpPr/>
      </dsp:nvSpPr>
      <dsp:spPr>
        <a:xfrm rot="18141775">
          <a:off x="6524434" y="2009038"/>
          <a:ext cx="912823" cy="0"/>
        </a:xfrm>
        <a:custGeom>
          <a:avLst/>
          <a:gdLst/>
          <a:ahLst/>
          <a:cxnLst/>
          <a:rect l="0" t="0" r="0" b="0"/>
          <a:pathLst>
            <a:path>
              <a:moveTo>
                <a:pt x="0" y="0"/>
              </a:moveTo>
              <a:lnTo>
                <a:pt x="912823" y="0"/>
              </a:lnTo>
            </a:path>
          </a:pathLst>
        </a:custGeom>
        <a:noFill/>
        <a:ln w="2222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020180-F5EC-0949-91B6-7D18D6728B04}">
      <dsp:nvSpPr>
        <dsp:cNvPr id="0" name=""/>
        <dsp:cNvSpPr/>
      </dsp:nvSpPr>
      <dsp:spPr>
        <a:xfrm>
          <a:off x="6999190" y="389714"/>
          <a:ext cx="1233804" cy="1233804"/>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58420" rIns="58420" bIns="58420" numCol="1" spcCol="1270" anchor="ctr" anchorCtr="0">
          <a:noAutofit/>
        </a:bodyPr>
        <a:lstStyle/>
        <a:p>
          <a:pPr lvl="0" algn="ctr" defTabSz="1022350">
            <a:lnSpc>
              <a:spcPct val="90000"/>
            </a:lnSpc>
            <a:spcBef>
              <a:spcPct val="0"/>
            </a:spcBef>
            <a:spcAft>
              <a:spcPct val="35000"/>
            </a:spcAft>
          </a:pPr>
          <a:r>
            <a:rPr lang="en-US" sz="2300" kern="1200" dirty="0"/>
            <a:t>Talk to the experts!</a:t>
          </a:r>
        </a:p>
      </dsp:txBody>
      <dsp:txXfrm>
        <a:off x="7059419" y="449943"/>
        <a:ext cx="1113346" cy="1113346"/>
      </dsp:txXfrm>
    </dsp:sp>
    <dsp:sp modelId="{383AE83C-8E5C-A546-8A7F-0B6E6D5F2526}">
      <dsp:nvSpPr>
        <dsp:cNvPr id="0" name=""/>
        <dsp:cNvSpPr/>
      </dsp:nvSpPr>
      <dsp:spPr>
        <a:xfrm rot="20520000">
          <a:off x="7413394" y="2810169"/>
          <a:ext cx="588618" cy="0"/>
        </a:xfrm>
        <a:custGeom>
          <a:avLst/>
          <a:gdLst/>
          <a:ahLst/>
          <a:cxnLst/>
          <a:rect l="0" t="0" r="0" b="0"/>
          <a:pathLst>
            <a:path>
              <a:moveTo>
                <a:pt x="0" y="0"/>
              </a:moveTo>
              <a:lnTo>
                <a:pt x="588618" y="0"/>
              </a:lnTo>
            </a:path>
          </a:pathLst>
        </a:custGeom>
        <a:noFill/>
        <a:ln w="2222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DB82D43-FB4D-AA43-B565-1055C5B9F4E2}">
      <dsp:nvSpPr>
        <dsp:cNvPr id="0" name=""/>
        <dsp:cNvSpPr/>
      </dsp:nvSpPr>
      <dsp:spPr>
        <a:xfrm>
          <a:off x="7987608" y="1901876"/>
          <a:ext cx="1233804" cy="1233804"/>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kern="1200" dirty="0"/>
            <a:t>Thematic reports + analysis</a:t>
          </a:r>
        </a:p>
      </dsp:txBody>
      <dsp:txXfrm>
        <a:off x="8047837" y="1962105"/>
        <a:ext cx="1113346" cy="1113346"/>
      </dsp:txXfrm>
    </dsp:sp>
    <dsp:sp modelId="{36B59CD7-147C-A24E-9B5C-B301EA75FFD5}">
      <dsp:nvSpPr>
        <dsp:cNvPr id="0" name=""/>
        <dsp:cNvSpPr/>
      </dsp:nvSpPr>
      <dsp:spPr>
        <a:xfrm rot="2280766">
          <a:off x="7231128" y="4526038"/>
          <a:ext cx="941747" cy="0"/>
        </a:xfrm>
        <a:custGeom>
          <a:avLst/>
          <a:gdLst/>
          <a:ahLst/>
          <a:cxnLst/>
          <a:rect l="0" t="0" r="0" b="0"/>
          <a:pathLst>
            <a:path>
              <a:moveTo>
                <a:pt x="0" y="0"/>
              </a:moveTo>
              <a:lnTo>
                <a:pt x="941747" y="0"/>
              </a:lnTo>
            </a:path>
          </a:pathLst>
        </a:custGeom>
        <a:noFill/>
        <a:ln w="2222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493F283-C215-7145-B8E4-4C5F932C333B}">
      <dsp:nvSpPr>
        <dsp:cNvPr id="0" name=""/>
        <dsp:cNvSpPr/>
      </dsp:nvSpPr>
      <dsp:spPr>
        <a:xfrm>
          <a:off x="7356708" y="4816019"/>
          <a:ext cx="3011039" cy="1233804"/>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066800">
            <a:lnSpc>
              <a:spcPct val="90000"/>
            </a:lnSpc>
            <a:spcBef>
              <a:spcPct val="0"/>
            </a:spcBef>
            <a:spcAft>
              <a:spcPct val="35000"/>
            </a:spcAft>
          </a:pPr>
          <a:r>
            <a:rPr lang="en-US" sz="2400" b="1" kern="1200" dirty="0"/>
            <a:t>COUNTRY VISITS </a:t>
          </a:r>
          <a:r>
            <a:rPr lang="en-US" sz="1700" kern="1200" dirty="0"/>
            <a:t>(invite us or use our findings from a visit already held)</a:t>
          </a:r>
        </a:p>
      </dsp:txBody>
      <dsp:txXfrm>
        <a:off x="7416937" y="4876248"/>
        <a:ext cx="2890581" cy="1113346"/>
      </dsp:txXfrm>
    </dsp:sp>
    <dsp:sp modelId="{2755055A-975A-6648-AF97-4756C45100DB}">
      <dsp:nvSpPr>
        <dsp:cNvPr id="0" name=""/>
        <dsp:cNvSpPr/>
      </dsp:nvSpPr>
      <dsp:spPr>
        <a:xfrm rot="8740138">
          <a:off x="3910579" y="4484816"/>
          <a:ext cx="1060051" cy="0"/>
        </a:xfrm>
        <a:custGeom>
          <a:avLst/>
          <a:gdLst/>
          <a:ahLst/>
          <a:cxnLst/>
          <a:rect l="0" t="0" r="0" b="0"/>
          <a:pathLst>
            <a:path>
              <a:moveTo>
                <a:pt x="0" y="0"/>
              </a:moveTo>
              <a:lnTo>
                <a:pt x="1060051" y="0"/>
              </a:lnTo>
            </a:path>
          </a:pathLst>
        </a:custGeom>
        <a:noFill/>
        <a:ln w="2222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6BEF71A-7510-7148-9CC3-D48C1FAF5F7C}">
      <dsp:nvSpPr>
        <dsp:cNvPr id="0" name=""/>
        <dsp:cNvSpPr/>
      </dsp:nvSpPr>
      <dsp:spPr>
        <a:xfrm>
          <a:off x="1317457" y="4783736"/>
          <a:ext cx="3564326" cy="1233804"/>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755650">
            <a:lnSpc>
              <a:spcPct val="90000"/>
            </a:lnSpc>
            <a:spcBef>
              <a:spcPct val="0"/>
            </a:spcBef>
            <a:spcAft>
              <a:spcPct val="35000"/>
            </a:spcAft>
          </a:pPr>
          <a:r>
            <a:rPr lang="en-US" sz="1700" b="1" kern="1200" dirty="0"/>
            <a:t>INTERNATIONAL RESEARCH &amp; LOCAL RESEARCH by civil society </a:t>
          </a:r>
          <a:r>
            <a:rPr lang="en-US" sz="1700" kern="1200" dirty="0"/>
            <a:t>is often relevant (construct of race was </a:t>
          </a:r>
          <a:r>
            <a:rPr lang="en-US" sz="1700" u="sng" kern="1200" dirty="0"/>
            <a:t>always</a:t>
          </a:r>
          <a:r>
            <a:rPr lang="en-US" sz="1700" kern="1200" dirty="0"/>
            <a:t> transnational)</a:t>
          </a:r>
        </a:p>
      </dsp:txBody>
      <dsp:txXfrm>
        <a:off x="1377686" y="4843965"/>
        <a:ext cx="3443868" cy="1113346"/>
      </dsp:txXfrm>
    </dsp:sp>
    <dsp:sp modelId="{2B126781-D144-A14A-9C11-506E3415C324}">
      <dsp:nvSpPr>
        <dsp:cNvPr id="0" name=""/>
        <dsp:cNvSpPr/>
      </dsp:nvSpPr>
      <dsp:spPr>
        <a:xfrm rot="11477376">
          <a:off x="3965626" y="2970618"/>
          <a:ext cx="921586" cy="0"/>
        </a:xfrm>
        <a:custGeom>
          <a:avLst/>
          <a:gdLst/>
          <a:ahLst/>
          <a:cxnLst/>
          <a:rect l="0" t="0" r="0" b="0"/>
          <a:pathLst>
            <a:path>
              <a:moveTo>
                <a:pt x="0" y="0"/>
              </a:moveTo>
              <a:lnTo>
                <a:pt x="921586" y="0"/>
              </a:lnTo>
            </a:path>
          </a:pathLst>
        </a:custGeom>
        <a:noFill/>
        <a:ln w="2222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9FE9C7A-5E1E-8743-8BEB-F10E092D7284}">
      <dsp:nvSpPr>
        <dsp:cNvPr id="0" name=""/>
        <dsp:cNvSpPr/>
      </dsp:nvSpPr>
      <dsp:spPr>
        <a:xfrm>
          <a:off x="567082" y="1939355"/>
          <a:ext cx="3407460" cy="1201874"/>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755650">
            <a:lnSpc>
              <a:spcPct val="90000"/>
            </a:lnSpc>
            <a:spcBef>
              <a:spcPct val="0"/>
            </a:spcBef>
            <a:spcAft>
              <a:spcPct val="35000"/>
            </a:spcAft>
          </a:pPr>
          <a:r>
            <a:rPr lang="en-US" sz="1700" b="1" kern="1200" dirty="0"/>
            <a:t>OPERATIONAL GUIDELINES </a:t>
          </a:r>
          <a:r>
            <a:rPr lang="en-US" sz="1700" kern="1200" dirty="0"/>
            <a:t>on the inclusion of People of African Descent in the 2030 agenda</a:t>
          </a:r>
        </a:p>
      </dsp:txBody>
      <dsp:txXfrm>
        <a:off x="625753" y="1998026"/>
        <a:ext cx="3290118" cy="10845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6A5B83-4C85-0145-B90B-E947DBA81BA0}">
      <dsp:nvSpPr>
        <dsp:cNvPr id="0" name=""/>
        <dsp:cNvSpPr/>
      </dsp:nvSpPr>
      <dsp:spPr>
        <a:xfrm>
          <a:off x="2194195" y="585"/>
          <a:ext cx="3291293" cy="2285226"/>
        </a:xfrm>
        <a:prstGeom prst="rightArrow">
          <a:avLst>
            <a:gd name="adj1" fmla="val 75000"/>
            <a:gd name="adj2" fmla="val 50000"/>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Farmers lease land in US $ but paid for annual yields in Peruvian currency</a:t>
          </a:r>
        </a:p>
        <a:p>
          <a:pPr marL="114300" lvl="1" indent="-114300" algn="l" defTabSz="622300">
            <a:lnSpc>
              <a:spcPct val="90000"/>
            </a:lnSpc>
            <a:spcBef>
              <a:spcPct val="0"/>
            </a:spcBef>
            <a:spcAft>
              <a:spcPct val="15000"/>
            </a:spcAft>
            <a:buChar char="••"/>
          </a:pPr>
          <a:r>
            <a:rPr lang="en-US" sz="1400" kern="1200" dirty="0"/>
            <a:t>Business exploits instability of currency + invisibility of this population to the State</a:t>
          </a:r>
          <a:endParaRPr lang="en-US" sz="1400" b="1" i="1" kern="1200" dirty="0"/>
        </a:p>
        <a:p>
          <a:pPr marL="114300" lvl="1" indent="-114300" algn="l" defTabSz="622300">
            <a:lnSpc>
              <a:spcPct val="90000"/>
            </a:lnSpc>
            <a:spcBef>
              <a:spcPct val="0"/>
            </a:spcBef>
            <a:spcAft>
              <a:spcPct val="15000"/>
            </a:spcAft>
            <a:buChar char="••"/>
          </a:pPr>
          <a:r>
            <a:rPr lang="en-US" sz="1400" kern="1200" dirty="0"/>
            <a:t>See Afro-Peruvians in proposals but exploited in practice</a:t>
          </a:r>
          <a:endParaRPr lang="en-US" sz="1400" b="1" i="1" kern="1200" dirty="0"/>
        </a:p>
      </dsp:txBody>
      <dsp:txXfrm>
        <a:off x="2194195" y="286238"/>
        <a:ext cx="2434333" cy="1713920"/>
      </dsp:txXfrm>
    </dsp:sp>
    <dsp:sp modelId="{44246339-A2FC-1748-A157-1BE8D584F50E}">
      <dsp:nvSpPr>
        <dsp:cNvPr id="0" name=""/>
        <dsp:cNvSpPr/>
      </dsp:nvSpPr>
      <dsp:spPr>
        <a:xfrm>
          <a:off x="0" y="585"/>
          <a:ext cx="2194195" cy="2285226"/>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en-US" sz="2100" kern="1200" dirty="0"/>
            <a:t>Issue: </a:t>
          </a:r>
          <a:r>
            <a:rPr lang="en-US" sz="2100" b="1" kern="1200" dirty="0"/>
            <a:t>asymmetrical contracting exploits people of African Descent</a:t>
          </a:r>
        </a:p>
      </dsp:txBody>
      <dsp:txXfrm>
        <a:off x="107112" y="107697"/>
        <a:ext cx="1979971" cy="2071002"/>
      </dsp:txXfrm>
    </dsp:sp>
    <dsp:sp modelId="{A52F723B-D7F4-5345-9DB2-F58F3FA9DBA8}">
      <dsp:nvSpPr>
        <dsp:cNvPr id="0" name=""/>
        <dsp:cNvSpPr/>
      </dsp:nvSpPr>
      <dsp:spPr>
        <a:xfrm>
          <a:off x="2194195" y="2514334"/>
          <a:ext cx="3291293" cy="2285226"/>
        </a:xfrm>
        <a:prstGeom prst="rightArrow">
          <a:avLst>
            <a:gd name="adj1" fmla="val 75000"/>
            <a:gd name="adj2" fmla="val 50000"/>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795" tIns="10795" rIns="10795" bIns="10795" numCol="1" spcCol="1270" anchor="t" anchorCtr="0">
          <a:noAutofit/>
        </a:bodyPr>
        <a:lstStyle/>
        <a:p>
          <a:pPr marL="171450" lvl="1" indent="-171450" algn="l" defTabSz="755650">
            <a:lnSpc>
              <a:spcPct val="90000"/>
            </a:lnSpc>
            <a:spcBef>
              <a:spcPct val="0"/>
            </a:spcBef>
            <a:spcAft>
              <a:spcPct val="15000"/>
            </a:spcAft>
            <a:buChar char="••"/>
          </a:pPr>
          <a:r>
            <a:rPr lang="en-US" sz="1700" kern="1200" dirty="0"/>
            <a:t>WGEPAD country visit report</a:t>
          </a:r>
        </a:p>
        <a:p>
          <a:pPr marL="171450" lvl="1" indent="-171450" algn="l" defTabSz="755650">
            <a:lnSpc>
              <a:spcPct val="90000"/>
            </a:lnSpc>
            <a:spcBef>
              <a:spcPct val="0"/>
            </a:spcBef>
            <a:spcAft>
              <a:spcPct val="15000"/>
            </a:spcAft>
            <a:buChar char="••"/>
          </a:pPr>
          <a:r>
            <a:rPr lang="en-US" sz="1700" kern="1200" dirty="0"/>
            <a:t>UN Guidelines on Business + Human Rights + related docs</a:t>
          </a:r>
        </a:p>
        <a:p>
          <a:pPr marL="171450" lvl="1" indent="-171450" algn="l" defTabSz="755650">
            <a:lnSpc>
              <a:spcPct val="90000"/>
            </a:lnSpc>
            <a:spcBef>
              <a:spcPct val="0"/>
            </a:spcBef>
            <a:spcAft>
              <a:spcPct val="15000"/>
            </a:spcAft>
            <a:buChar char="••"/>
          </a:pPr>
          <a:r>
            <a:rPr lang="en-US" sz="1700" kern="1200" dirty="0"/>
            <a:t>Local civil society + community</a:t>
          </a:r>
        </a:p>
      </dsp:txBody>
      <dsp:txXfrm>
        <a:off x="2194195" y="2799987"/>
        <a:ext cx="2434333" cy="1713920"/>
      </dsp:txXfrm>
    </dsp:sp>
    <dsp:sp modelId="{64898FE3-7E20-8945-B831-6CAF2E251B4E}">
      <dsp:nvSpPr>
        <dsp:cNvPr id="0" name=""/>
        <dsp:cNvSpPr/>
      </dsp:nvSpPr>
      <dsp:spPr>
        <a:xfrm>
          <a:off x="0" y="2514334"/>
          <a:ext cx="2194195" cy="2285226"/>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en-US" sz="2100" kern="1200" dirty="0"/>
            <a:t>Resources</a:t>
          </a:r>
        </a:p>
      </dsp:txBody>
      <dsp:txXfrm>
        <a:off x="107112" y="2621446"/>
        <a:ext cx="1979971" cy="2071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6A5B83-4C85-0145-B90B-E947DBA81BA0}">
      <dsp:nvSpPr>
        <dsp:cNvPr id="0" name=""/>
        <dsp:cNvSpPr/>
      </dsp:nvSpPr>
      <dsp:spPr>
        <a:xfrm>
          <a:off x="2262977" y="2530"/>
          <a:ext cx="3390323" cy="2402513"/>
        </a:xfrm>
        <a:prstGeom prst="rightArrow">
          <a:avLst>
            <a:gd name="adj1" fmla="val 75000"/>
            <a:gd name="adj2" fmla="val 50000"/>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Reported nationwide</a:t>
          </a:r>
        </a:p>
        <a:p>
          <a:pPr marL="114300" lvl="1" indent="-114300" algn="l" defTabSz="622300">
            <a:lnSpc>
              <a:spcPct val="90000"/>
            </a:lnSpc>
            <a:spcBef>
              <a:spcPct val="0"/>
            </a:spcBef>
            <a:spcAft>
              <a:spcPct val="15000"/>
            </a:spcAft>
            <a:buChar char="••"/>
          </a:pPr>
          <a:r>
            <a:rPr lang="en-US" sz="1400" b="1" i="1" kern="1200" dirty="0"/>
            <a:t>Threats of police + child protection if parents seek reconsideration – </a:t>
          </a:r>
          <a:r>
            <a:rPr lang="en-US" sz="1400" b="0" i="0" kern="1200" dirty="0"/>
            <a:t>university-educated parents </a:t>
          </a:r>
          <a:r>
            <a:rPr lang="en-US" sz="1400" kern="1200" dirty="0"/>
            <a:t>ignored</a:t>
          </a:r>
          <a:endParaRPr lang="en-US" sz="1400" b="1" i="1" kern="1200" dirty="0"/>
        </a:p>
        <a:p>
          <a:pPr marL="114300" lvl="1" indent="-114300" algn="l" defTabSz="622300">
            <a:lnSpc>
              <a:spcPct val="90000"/>
            </a:lnSpc>
            <a:spcBef>
              <a:spcPct val="0"/>
            </a:spcBef>
            <a:spcAft>
              <a:spcPct val="15000"/>
            </a:spcAft>
            <a:buChar char="••"/>
          </a:pPr>
          <a:r>
            <a:rPr lang="en-US" sz="1400" kern="1200" dirty="0"/>
            <a:t>Teachers’ determine who education + creates permanent underclass of 1</a:t>
          </a:r>
          <a:r>
            <a:rPr lang="en-US" sz="1400" kern="1200" baseline="30000" dirty="0"/>
            <a:t>st</a:t>
          </a:r>
          <a:r>
            <a:rPr lang="en-US" sz="1400" kern="1200" dirty="0"/>
            <a:t>/2</a:t>
          </a:r>
          <a:r>
            <a:rPr lang="en-US" sz="1400" kern="1200" baseline="30000" dirty="0"/>
            <a:t>nd</a:t>
          </a:r>
          <a:r>
            <a:rPr lang="en-US" sz="1400" kern="1200" dirty="0"/>
            <a:t>/3</a:t>
          </a:r>
          <a:r>
            <a:rPr lang="en-US" sz="1400" kern="1200" baseline="30000" dirty="0"/>
            <a:t>rd</a:t>
          </a:r>
          <a:r>
            <a:rPr lang="en-US" sz="1400" kern="1200" dirty="0"/>
            <a:t> gen. Afro-Belgians</a:t>
          </a:r>
          <a:endParaRPr lang="en-US" sz="1400" b="1" i="1" kern="1200" dirty="0"/>
        </a:p>
      </dsp:txBody>
      <dsp:txXfrm>
        <a:off x="2262977" y="302844"/>
        <a:ext cx="2489381" cy="1801885"/>
      </dsp:txXfrm>
    </dsp:sp>
    <dsp:sp modelId="{44246339-A2FC-1748-A157-1BE8D584F50E}">
      <dsp:nvSpPr>
        <dsp:cNvPr id="0" name=""/>
        <dsp:cNvSpPr/>
      </dsp:nvSpPr>
      <dsp:spPr>
        <a:xfrm>
          <a:off x="2761" y="116253"/>
          <a:ext cx="2260215" cy="2175066"/>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kern="1200" dirty="0"/>
            <a:t>Issue: </a:t>
          </a:r>
          <a:r>
            <a:rPr lang="en-US" sz="2000" b="1" kern="1200" dirty="0"/>
            <a:t>Children of African descent overwhelmingly redirected to vocational education</a:t>
          </a:r>
        </a:p>
      </dsp:txBody>
      <dsp:txXfrm>
        <a:off x="108939" y="222431"/>
        <a:ext cx="2047859" cy="1962710"/>
      </dsp:txXfrm>
    </dsp:sp>
    <dsp:sp modelId="{A52F723B-D7F4-5345-9DB2-F58F3FA9DBA8}">
      <dsp:nvSpPr>
        <dsp:cNvPr id="0" name=""/>
        <dsp:cNvSpPr/>
      </dsp:nvSpPr>
      <dsp:spPr>
        <a:xfrm>
          <a:off x="2262424" y="2622550"/>
          <a:ext cx="3393637" cy="2175066"/>
        </a:xfrm>
        <a:prstGeom prst="rightArrow">
          <a:avLst>
            <a:gd name="adj1" fmla="val 75000"/>
            <a:gd name="adj2" fmla="val 50000"/>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WGEPAD country visit report</a:t>
          </a:r>
        </a:p>
        <a:p>
          <a:pPr marL="114300" lvl="1" indent="-114300" algn="l" defTabSz="666750">
            <a:lnSpc>
              <a:spcPct val="90000"/>
            </a:lnSpc>
            <a:spcBef>
              <a:spcPct val="0"/>
            </a:spcBef>
            <a:spcAft>
              <a:spcPct val="15000"/>
            </a:spcAft>
            <a:buChar char="••"/>
          </a:pPr>
          <a:r>
            <a:rPr lang="en-US" sz="1500" kern="1200" dirty="0"/>
            <a:t>Vast international research + literature r targeting racism in educational decision-making</a:t>
          </a:r>
        </a:p>
        <a:p>
          <a:pPr marL="114300" lvl="1" indent="-114300" algn="l" defTabSz="666750">
            <a:lnSpc>
              <a:spcPct val="90000"/>
            </a:lnSpc>
            <a:spcBef>
              <a:spcPct val="0"/>
            </a:spcBef>
            <a:spcAft>
              <a:spcPct val="15000"/>
            </a:spcAft>
            <a:buChar char="••"/>
          </a:pPr>
          <a:r>
            <a:rPr lang="en-US" sz="1500" kern="1200" dirty="0"/>
            <a:t>DDPA, CRC</a:t>
          </a:r>
        </a:p>
        <a:p>
          <a:pPr marL="114300" lvl="1" indent="-114300" algn="l" defTabSz="666750">
            <a:lnSpc>
              <a:spcPct val="90000"/>
            </a:lnSpc>
            <a:spcBef>
              <a:spcPct val="0"/>
            </a:spcBef>
            <a:spcAft>
              <a:spcPct val="15000"/>
            </a:spcAft>
            <a:buChar char="••"/>
          </a:pPr>
          <a:r>
            <a:rPr lang="en-US" sz="1500" kern="1200" dirty="0"/>
            <a:t>Local civil society + community</a:t>
          </a:r>
        </a:p>
      </dsp:txBody>
      <dsp:txXfrm>
        <a:off x="2262424" y="2894433"/>
        <a:ext cx="2577987" cy="1631300"/>
      </dsp:txXfrm>
    </dsp:sp>
    <dsp:sp modelId="{64898FE3-7E20-8945-B831-6CAF2E251B4E}">
      <dsp:nvSpPr>
        <dsp:cNvPr id="0" name=""/>
        <dsp:cNvSpPr/>
      </dsp:nvSpPr>
      <dsp:spPr>
        <a:xfrm>
          <a:off x="0" y="2622550"/>
          <a:ext cx="2262424" cy="2175066"/>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kern="1200" dirty="0"/>
            <a:t>Resources</a:t>
          </a:r>
        </a:p>
      </dsp:txBody>
      <dsp:txXfrm>
        <a:off x="106178" y="2728728"/>
        <a:ext cx="2050068" cy="1962710"/>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48A87A34-81AB-432B-8DAE-1953F412C126}" type="datetimeFigureOut">
              <a:rPr lang="en-US" smtClean="0"/>
              <a:t>10/13/2021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3691530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11696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48A87A34-81AB-432B-8DAE-1953F412C126}" type="datetimeFigureOut">
              <a:rPr lang="en-US" smtClean="0"/>
              <a:t>10/13/2021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2482812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00266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48A87A34-81AB-432B-8DAE-1953F412C126}" type="datetimeFigureOut">
              <a:rPr lang="en-US" smtClean="0"/>
              <a:t>10/13/2021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2770114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10/13/2021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54568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10/13/2021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95153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10/13/2021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54670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10/13/2021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64810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48A87A34-81AB-432B-8DAE-1953F412C126}" type="datetimeFigureOut">
              <a:rPr lang="en-US" smtClean="0"/>
              <a:t>10/13/2021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3250412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10/13/2021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70762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48A87A34-81AB-432B-8DAE-1953F412C126}" type="datetimeFigureOut">
              <a:rPr lang="en-US" smtClean="0"/>
              <a:pPr/>
              <a:t>10/13/2021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6D22F896-40B5-4ADD-8801-0D06FADFA095}"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1309507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A81FF">
            <a:alpha val="4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BFF8C-A171-3F49-9299-0E3B950F408B}"/>
              </a:ext>
            </a:extLst>
          </p:cNvPr>
          <p:cNvSpPr>
            <a:spLocks noGrp="1"/>
          </p:cNvSpPr>
          <p:nvPr>
            <p:ph type="ctrTitle"/>
          </p:nvPr>
        </p:nvSpPr>
        <p:spPr>
          <a:xfrm>
            <a:off x="677732" y="802298"/>
            <a:ext cx="11187953" cy="3307123"/>
          </a:xfrm>
        </p:spPr>
        <p:txBody>
          <a:bodyPr>
            <a:normAutofit/>
          </a:bodyPr>
          <a:lstStyle/>
          <a:p>
            <a:r>
              <a:rPr lang="en-US" dirty="0"/>
              <a:t>National action plans </a:t>
            </a:r>
            <a:br>
              <a:rPr lang="en-US" dirty="0"/>
            </a:br>
            <a:r>
              <a:rPr lang="en-US" sz="2700" dirty="0"/>
              <a:t>19</a:t>
            </a:r>
            <a:r>
              <a:rPr lang="en-US" sz="2700" baseline="30000" dirty="0"/>
              <a:t>th</a:t>
            </a:r>
            <a:r>
              <a:rPr lang="en-US" sz="2700" dirty="0"/>
              <a:t> session of the Intergovernmental Working Group on the Effective Implementation of the Durban Declaration and </a:t>
            </a:r>
            <a:r>
              <a:rPr lang="en-US" sz="2700" dirty="0" err="1"/>
              <a:t>Programme</a:t>
            </a:r>
            <a:r>
              <a:rPr lang="en-US" sz="2700" dirty="0"/>
              <a:t> of Action</a:t>
            </a:r>
            <a:br>
              <a:rPr lang="en-US" sz="2700" dirty="0"/>
            </a:br>
            <a:r>
              <a:rPr lang="en-US" dirty="0">
                <a:solidFill>
                  <a:schemeClr val="bg1"/>
                </a:solidFill>
              </a:rPr>
              <a:t/>
            </a:r>
            <a:br>
              <a:rPr lang="en-US" dirty="0">
                <a:solidFill>
                  <a:schemeClr val="bg1"/>
                </a:solidFill>
              </a:rPr>
            </a:br>
            <a:r>
              <a:rPr lang="en-US" dirty="0">
                <a:solidFill>
                  <a:schemeClr val="bg1"/>
                </a:solidFill>
              </a:rPr>
              <a:t/>
            </a:r>
            <a:br>
              <a:rPr lang="en-US" dirty="0">
                <a:solidFill>
                  <a:schemeClr val="bg1"/>
                </a:solidFill>
              </a:rPr>
            </a:br>
            <a:r>
              <a:rPr lang="en-US" sz="1600" dirty="0">
                <a:solidFill>
                  <a:schemeClr val="bg1"/>
                </a:solidFill>
              </a:rPr>
              <a:t>12 October 2021, Geneva, Palais des Nations, conference </a:t>
            </a:r>
            <a:r>
              <a:rPr lang="en-US" sz="1600" dirty="0"/>
              <a:t>room XX</a:t>
            </a:r>
          </a:p>
        </p:txBody>
      </p:sp>
      <p:sp>
        <p:nvSpPr>
          <p:cNvPr id="3" name="Subtitle 2">
            <a:extLst>
              <a:ext uri="{FF2B5EF4-FFF2-40B4-BE49-F238E27FC236}">
                <a16:creationId xmlns:a16="http://schemas.microsoft.com/office/drawing/2014/main" id="{D4F1B6C5-691B-174F-A102-36B3A6AA4462}"/>
              </a:ext>
            </a:extLst>
          </p:cNvPr>
          <p:cNvSpPr>
            <a:spLocks noGrp="1"/>
          </p:cNvSpPr>
          <p:nvPr>
            <p:ph type="subTitle" idx="1"/>
          </p:nvPr>
        </p:nvSpPr>
        <p:spPr>
          <a:xfrm>
            <a:off x="599227" y="5013065"/>
            <a:ext cx="10993546" cy="1042638"/>
          </a:xfrm>
        </p:spPr>
        <p:txBody>
          <a:bodyPr>
            <a:noAutofit/>
          </a:bodyPr>
          <a:lstStyle/>
          <a:p>
            <a:r>
              <a:rPr lang="en-US" sz="2400" b="1" dirty="0">
                <a:solidFill>
                  <a:schemeClr val="bg1"/>
                </a:solidFill>
              </a:rPr>
              <a:t>Dominique Day</a:t>
            </a:r>
            <a:r>
              <a:rPr lang="en-US" sz="2400" dirty="0">
                <a:solidFill>
                  <a:schemeClr val="bg1"/>
                </a:solidFill>
              </a:rPr>
              <a:t>, Chair</a:t>
            </a:r>
          </a:p>
          <a:p>
            <a:r>
              <a:rPr lang="en-US" sz="2400" dirty="0">
                <a:solidFill>
                  <a:schemeClr val="bg1"/>
                </a:solidFill>
              </a:rPr>
              <a:t>UN Working Group of Experts on People of African Descent</a:t>
            </a:r>
          </a:p>
        </p:txBody>
      </p:sp>
    </p:spTree>
    <p:extLst>
      <p:ext uri="{BB962C8B-B14F-4D97-AF65-F5344CB8AC3E}">
        <p14:creationId xmlns:p14="http://schemas.microsoft.com/office/powerpoint/2010/main" val="2817774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7A81FF">
            <a:alpha val="4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A6DAF-2F88-D946-8F5D-AEDEAD150FED}"/>
              </a:ext>
            </a:extLst>
          </p:cNvPr>
          <p:cNvSpPr>
            <a:spLocks noGrp="1"/>
          </p:cNvSpPr>
          <p:nvPr>
            <p:ph type="title"/>
          </p:nvPr>
        </p:nvSpPr>
        <p:spPr/>
        <p:txBody>
          <a:bodyPr/>
          <a:lstStyle/>
          <a:p>
            <a:r>
              <a:rPr lang="en-US" dirty="0"/>
              <a:t>National Action plans | DDPA Paragraph 66:</a:t>
            </a:r>
          </a:p>
        </p:txBody>
      </p:sp>
      <p:sp>
        <p:nvSpPr>
          <p:cNvPr id="3" name="Content Placeholder 2">
            <a:extLst>
              <a:ext uri="{FF2B5EF4-FFF2-40B4-BE49-F238E27FC236}">
                <a16:creationId xmlns:a16="http://schemas.microsoft.com/office/drawing/2014/main" id="{FEAA26C9-CFAD-884A-86C0-6F6361FE475D}"/>
              </a:ext>
            </a:extLst>
          </p:cNvPr>
          <p:cNvSpPr>
            <a:spLocks noGrp="1"/>
          </p:cNvSpPr>
          <p:nvPr>
            <p:ph idx="1"/>
          </p:nvPr>
        </p:nvSpPr>
        <p:spPr/>
        <p:txBody>
          <a:bodyPr>
            <a:normAutofit/>
          </a:bodyPr>
          <a:lstStyle/>
          <a:p>
            <a:pPr marL="0" indent="0">
              <a:buNone/>
            </a:pPr>
            <a:r>
              <a:rPr lang="en-US" sz="4400" dirty="0"/>
              <a:t>Urges States to establish and implement without delay national policies and action plans to combat racism, racial discrimination, xenophobia and related intolerance, including their gender-based manifestations (DDPA § 66) </a:t>
            </a:r>
          </a:p>
        </p:txBody>
      </p:sp>
    </p:spTree>
    <p:extLst>
      <p:ext uri="{BB962C8B-B14F-4D97-AF65-F5344CB8AC3E}">
        <p14:creationId xmlns:p14="http://schemas.microsoft.com/office/powerpoint/2010/main" val="1907752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A81FF">
            <a:alpha val="4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A6DAF-2F88-D946-8F5D-AEDEAD150FED}"/>
              </a:ext>
            </a:extLst>
          </p:cNvPr>
          <p:cNvSpPr>
            <a:spLocks noGrp="1"/>
          </p:cNvSpPr>
          <p:nvPr>
            <p:ph type="title"/>
          </p:nvPr>
        </p:nvSpPr>
        <p:spPr/>
        <p:txBody>
          <a:bodyPr/>
          <a:lstStyle/>
          <a:p>
            <a:r>
              <a:rPr lang="en-US" dirty="0"/>
              <a:t>National Action plans | DDPA §§ 99-102</a:t>
            </a:r>
          </a:p>
        </p:txBody>
      </p:sp>
      <p:sp>
        <p:nvSpPr>
          <p:cNvPr id="3" name="Content Placeholder 2">
            <a:extLst>
              <a:ext uri="{FF2B5EF4-FFF2-40B4-BE49-F238E27FC236}">
                <a16:creationId xmlns:a16="http://schemas.microsoft.com/office/drawing/2014/main" id="{FEAA26C9-CFAD-884A-86C0-6F6361FE475D}"/>
              </a:ext>
            </a:extLst>
          </p:cNvPr>
          <p:cNvSpPr>
            <a:spLocks noGrp="1"/>
          </p:cNvSpPr>
          <p:nvPr>
            <p:ph idx="1"/>
          </p:nvPr>
        </p:nvSpPr>
        <p:spPr>
          <a:xfrm>
            <a:off x="593463" y="1853754"/>
            <a:ext cx="11261464" cy="4912806"/>
          </a:xfrm>
        </p:spPr>
        <p:txBody>
          <a:bodyPr>
            <a:noAutofit/>
          </a:bodyPr>
          <a:lstStyle/>
          <a:p>
            <a:pPr marL="0" indent="0">
              <a:buNone/>
            </a:pPr>
            <a:r>
              <a:rPr lang="en-US" sz="2800" dirty="0"/>
              <a:t>…encourages States to develop or elaborate national action plans to promote diversity, equality, equity, social justice, equality of opportunity and the participation of all. Through, among other things, affirmative or positive actions and strategies, </a:t>
            </a:r>
            <a:r>
              <a:rPr lang="en-US" sz="2800" b="1" i="1" dirty="0"/>
              <a:t>these plans should aim at creating conditions for all to participate effectively in </a:t>
            </a:r>
            <a:r>
              <a:rPr lang="en-US" sz="2800" b="1" i="1" dirty="0" err="1"/>
              <a:t>decisionmaking</a:t>
            </a:r>
            <a:r>
              <a:rPr lang="en-US" sz="2800" b="1" i="1" dirty="0"/>
              <a:t> </a:t>
            </a:r>
            <a:r>
              <a:rPr lang="en-US" sz="2800" dirty="0"/>
              <a:t>and realize civil, cultural, economic, political and social rights in all spheres of life on the basis of non-discrimination. The World Conference encourages States, in developing and elaborating such action plans, to </a:t>
            </a:r>
            <a:r>
              <a:rPr lang="en-US" sz="2800" b="1" i="1" dirty="0"/>
              <a:t>establish, or reinforce, dialogue with non-governmental organizations in order to involve them more closely </a:t>
            </a:r>
            <a:r>
              <a:rPr lang="en-US" sz="2800" dirty="0"/>
              <a:t>in designing, implementing and evaluating policies and </a:t>
            </a:r>
            <a:r>
              <a:rPr lang="en-US" sz="2800" dirty="0" err="1"/>
              <a:t>programmes</a:t>
            </a:r>
            <a:r>
              <a:rPr lang="en-US" sz="2800" dirty="0"/>
              <a:t>; </a:t>
            </a:r>
            <a:r>
              <a:rPr lang="en-US" sz="2000" dirty="0"/>
              <a:t>(DDPA § 99) </a:t>
            </a:r>
          </a:p>
        </p:txBody>
      </p:sp>
    </p:spTree>
    <p:extLst>
      <p:ext uri="{BB962C8B-B14F-4D97-AF65-F5344CB8AC3E}">
        <p14:creationId xmlns:p14="http://schemas.microsoft.com/office/powerpoint/2010/main" val="533109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A81FF">
            <a:alpha val="4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72CC0-FD0C-344C-912B-4C72C4D7FF74}"/>
              </a:ext>
            </a:extLst>
          </p:cNvPr>
          <p:cNvSpPr>
            <a:spLocks noGrp="1"/>
          </p:cNvSpPr>
          <p:nvPr>
            <p:ph type="ctrTitle"/>
          </p:nvPr>
        </p:nvSpPr>
        <p:spPr/>
        <p:txBody>
          <a:bodyPr>
            <a:normAutofit/>
          </a:bodyPr>
          <a:lstStyle/>
          <a:p>
            <a:r>
              <a:rPr lang="en-US" sz="6000" dirty="0"/>
              <a:t>Use existing resources…</a:t>
            </a:r>
          </a:p>
        </p:txBody>
      </p:sp>
      <p:sp>
        <p:nvSpPr>
          <p:cNvPr id="3" name="Text Placeholder 2">
            <a:extLst>
              <a:ext uri="{FF2B5EF4-FFF2-40B4-BE49-F238E27FC236}">
                <a16:creationId xmlns:a16="http://schemas.microsoft.com/office/drawing/2014/main" id="{C365D639-ABF8-BE44-98DD-0E9FB0EC6B9A}"/>
              </a:ext>
            </a:extLst>
          </p:cNvPr>
          <p:cNvSpPr>
            <a:spLocks noGrp="1"/>
          </p:cNvSpPr>
          <p:nvPr>
            <p:ph type="subTitle" idx="1"/>
          </p:nvPr>
        </p:nvSpPr>
        <p:spPr>
          <a:xfrm>
            <a:off x="581191" y="3279217"/>
            <a:ext cx="10993546" cy="2903869"/>
          </a:xfrm>
        </p:spPr>
        <p:txBody>
          <a:bodyPr>
            <a:noAutofit/>
          </a:bodyPr>
          <a:lstStyle/>
          <a:p>
            <a:r>
              <a:rPr lang="en-US" sz="3200" cap="none" dirty="0">
                <a:solidFill>
                  <a:schemeClr val="bg1"/>
                </a:solidFill>
              </a:rPr>
              <a:t>Confront the issues set forth in reports, country visits, operational guidelines, and analysis of the Working Group of Experts on People of African Descent, Special Procedures reporting, civil society research, international research &amp; </a:t>
            </a:r>
            <a:r>
              <a:rPr lang="en-US" sz="3200" b="1" i="1" u="sng" cap="none" dirty="0">
                <a:solidFill>
                  <a:schemeClr val="bg1"/>
                </a:solidFill>
              </a:rPr>
              <a:t>direct conversations </a:t>
            </a:r>
            <a:r>
              <a:rPr lang="en-US" sz="3200" cap="none" dirty="0">
                <a:solidFill>
                  <a:schemeClr val="bg1"/>
                </a:solidFill>
              </a:rPr>
              <a:t>with impacted communities</a:t>
            </a:r>
          </a:p>
        </p:txBody>
      </p:sp>
    </p:spTree>
    <p:extLst>
      <p:ext uri="{BB962C8B-B14F-4D97-AF65-F5344CB8AC3E}">
        <p14:creationId xmlns:p14="http://schemas.microsoft.com/office/powerpoint/2010/main" val="960253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7A81FF">
            <a:alpha val="40000"/>
          </a:srgbClr>
        </a:solidFill>
        <a:effectLst/>
      </p:bgPr>
    </p:bg>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95F3F723-1F00-7945-A58E-F7017FA440BF}"/>
              </a:ext>
            </a:extLst>
          </p:cNvPr>
          <p:cNvGraphicFramePr/>
          <p:nvPr>
            <p:extLst>
              <p:ext uri="{D42A27DB-BD31-4B8C-83A1-F6EECF244321}">
                <p14:modId xmlns:p14="http://schemas.microsoft.com/office/powerpoint/2010/main" val="3915397503"/>
              </p:ext>
            </p:extLst>
          </p:nvPr>
        </p:nvGraphicFramePr>
        <p:xfrm>
          <a:off x="575894" y="537882"/>
          <a:ext cx="11219268" cy="61383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a:extLst>
              <a:ext uri="{FF2B5EF4-FFF2-40B4-BE49-F238E27FC236}">
                <a16:creationId xmlns:a16="http://schemas.microsoft.com/office/drawing/2014/main" id="{BEE46702-619D-CD4B-8EBA-0784D7619882}"/>
              </a:ext>
            </a:extLst>
          </p:cNvPr>
          <p:cNvSpPr>
            <a:spLocks noGrp="1"/>
          </p:cNvSpPr>
          <p:nvPr>
            <p:ph type="title"/>
          </p:nvPr>
        </p:nvSpPr>
        <p:spPr/>
        <p:txBody>
          <a:bodyPr/>
          <a:lstStyle/>
          <a:p>
            <a:r>
              <a:rPr lang="en-US" dirty="0"/>
              <a:t>What are existing resources?</a:t>
            </a:r>
          </a:p>
        </p:txBody>
      </p:sp>
    </p:spTree>
    <p:extLst>
      <p:ext uri="{BB962C8B-B14F-4D97-AF65-F5344CB8AC3E}">
        <p14:creationId xmlns:p14="http://schemas.microsoft.com/office/powerpoint/2010/main" val="2531172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7A81FF">
            <a:alpha val="4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72CC0-FD0C-344C-912B-4C72C4D7FF74}"/>
              </a:ext>
            </a:extLst>
          </p:cNvPr>
          <p:cNvSpPr>
            <a:spLocks noGrp="1"/>
          </p:cNvSpPr>
          <p:nvPr>
            <p:ph type="ctrTitle"/>
          </p:nvPr>
        </p:nvSpPr>
        <p:spPr/>
        <p:txBody>
          <a:bodyPr>
            <a:normAutofit/>
          </a:bodyPr>
          <a:lstStyle/>
          <a:p>
            <a:r>
              <a:rPr lang="en-US" sz="6000" dirty="0"/>
              <a:t>Start with the local…</a:t>
            </a:r>
          </a:p>
        </p:txBody>
      </p:sp>
      <p:sp>
        <p:nvSpPr>
          <p:cNvPr id="3" name="Text Placeholder 2">
            <a:extLst>
              <a:ext uri="{FF2B5EF4-FFF2-40B4-BE49-F238E27FC236}">
                <a16:creationId xmlns:a16="http://schemas.microsoft.com/office/drawing/2014/main" id="{C365D639-ABF8-BE44-98DD-0E9FB0EC6B9A}"/>
              </a:ext>
            </a:extLst>
          </p:cNvPr>
          <p:cNvSpPr>
            <a:spLocks noGrp="1"/>
          </p:cNvSpPr>
          <p:nvPr>
            <p:ph type="subTitle" idx="1"/>
          </p:nvPr>
        </p:nvSpPr>
        <p:spPr>
          <a:xfrm>
            <a:off x="581194" y="3206645"/>
            <a:ext cx="10993546" cy="3063526"/>
          </a:xfrm>
        </p:spPr>
        <p:txBody>
          <a:bodyPr>
            <a:noAutofit/>
          </a:bodyPr>
          <a:lstStyle/>
          <a:p>
            <a:r>
              <a:rPr lang="en-US" sz="3400" cap="none" dirty="0">
                <a:solidFill>
                  <a:schemeClr val="bg1"/>
                </a:solidFill>
              </a:rPr>
              <a:t>Local issues – and the people who experience them – must drive the principles + practices set forth in the National Action Plan… this starts with qualitative and quantitative data.  Anecdotal or narrative data is as important as big data sets to defining the issues national action plans must confront</a:t>
            </a:r>
          </a:p>
        </p:txBody>
      </p:sp>
    </p:spTree>
    <p:extLst>
      <p:ext uri="{BB962C8B-B14F-4D97-AF65-F5344CB8AC3E}">
        <p14:creationId xmlns:p14="http://schemas.microsoft.com/office/powerpoint/2010/main" val="1119968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7A81FF"/>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15B2B0C-6D97-7B40-81CD-A3BBB840A82C}"/>
              </a:ext>
            </a:extLst>
          </p:cNvPr>
          <p:cNvSpPr/>
          <p:nvPr/>
        </p:nvSpPr>
        <p:spPr>
          <a:xfrm>
            <a:off x="5790744" y="1921752"/>
            <a:ext cx="6266574" cy="48001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4E6EE9-72E9-CB43-8460-8AC37EED0811}"/>
              </a:ext>
            </a:extLst>
          </p:cNvPr>
          <p:cNvSpPr>
            <a:spLocks noGrp="1"/>
          </p:cNvSpPr>
          <p:nvPr>
            <p:ph type="title"/>
          </p:nvPr>
        </p:nvSpPr>
        <p:spPr/>
        <p:txBody>
          <a:bodyPr/>
          <a:lstStyle/>
          <a:p>
            <a:r>
              <a:rPr lang="en-US" dirty="0"/>
              <a:t>EXAMPLE 1: Peru (2020 country visit)</a:t>
            </a:r>
          </a:p>
        </p:txBody>
      </p:sp>
      <p:graphicFrame>
        <p:nvGraphicFramePr>
          <p:cNvPr id="4" name="Content Placeholder 3">
            <a:extLst>
              <a:ext uri="{FF2B5EF4-FFF2-40B4-BE49-F238E27FC236}">
                <a16:creationId xmlns:a16="http://schemas.microsoft.com/office/drawing/2014/main" id="{669DFE09-533A-5546-9F4D-C9D425C5F906}"/>
              </a:ext>
            </a:extLst>
          </p:cNvPr>
          <p:cNvGraphicFramePr>
            <a:graphicFrameLocks noGrp="1"/>
          </p:cNvGraphicFramePr>
          <p:nvPr>
            <p:ph idx="1"/>
            <p:extLst>
              <p:ext uri="{D42A27DB-BD31-4B8C-83A1-F6EECF244321}">
                <p14:modId xmlns:p14="http://schemas.microsoft.com/office/powerpoint/2010/main" val="3497720260"/>
              </p:ext>
            </p:extLst>
          </p:nvPr>
        </p:nvGraphicFramePr>
        <p:xfrm>
          <a:off x="305255" y="1934481"/>
          <a:ext cx="5485489" cy="48001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Table 7">
            <a:extLst>
              <a:ext uri="{FF2B5EF4-FFF2-40B4-BE49-F238E27FC236}">
                <a16:creationId xmlns:a16="http://schemas.microsoft.com/office/drawing/2014/main" id="{A00C2A87-5C6A-BF4C-9B1E-17450D8F8168}"/>
              </a:ext>
            </a:extLst>
          </p:cNvPr>
          <p:cNvGraphicFramePr>
            <a:graphicFrameLocks noGrp="1"/>
          </p:cNvGraphicFramePr>
          <p:nvPr>
            <p:extLst>
              <p:ext uri="{D42A27DB-BD31-4B8C-83A1-F6EECF244321}">
                <p14:modId xmlns:p14="http://schemas.microsoft.com/office/powerpoint/2010/main" val="2477411024"/>
              </p:ext>
            </p:extLst>
          </p:nvPr>
        </p:nvGraphicFramePr>
        <p:xfrm>
          <a:off x="5863772" y="1993930"/>
          <a:ext cx="6120975" cy="4660010"/>
        </p:xfrm>
        <a:graphic>
          <a:graphicData uri="http://schemas.openxmlformats.org/drawingml/2006/table">
            <a:tbl>
              <a:tblPr firstRow="1" bandRow="1">
                <a:tableStyleId>{D113A9D2-9D6B-4929-AA2D-F23B5EE8CBE7}</a:tableStyleId>
              </a:tblPr>
              <a:tblGrid>
                <a:gridCol w="2030528">
                  <a:extLst>
                    <a:ext uri="{9D8B030D-6E8A-4147-A177-3AD203B41FA5}">
                      <a16:colId xmlns:a16="http://schemas.microsoft.com/office/drawing/2014/main" val="907986948"/>
                    </a:ext>
                  </a:extLst>
                </a:gridCol>
                <a:gridCol w="4090447">
                  <a:extLst>
                    <a:ext uri="{9D8B030D-6E8A-4147-A177-3AD203B41FA5}">
                      <a16:colId xmlns:a16="http://schemas.microsoft.com/office/drawing/2014/main" val="529818467"/>
                    </a:ext>
                  </a:extLst>
                </a:gridCol>
              </a:tblGrid>
              <a:tr h="562165">
                <a:tc>
                  <a:txBody>
                    <a:bodyPr/>
                    <a:lstStyle/>
                    <a:p>
                      <a:r>
                        <a:rPr lang="en-US" sz="2000" b="0" dirty="0"/>
                        <a:t>Goal</a:t>
                      </a:r>
                    </a:p>
                  </a:txBody>
                  <a:tcPr/>
                </a:tc>
                <a:tc>
                  <a:txBody>
                    <a:bodyPr/>
                    <a:lstStyle/>
                    <a:p>
                      <a:r>
                        <a:rPr lang="en-US" b="0" dirty="0"/>
                        <a:t>Prevent transnational companies do not exploit on basis of race</a:t>
                      </a:r>
                    </a:p>
                  </a:txBody>
                  <a:tcPr/>
                </a:tc>
                <a:extLst>
                  <a:ext uri="{0D108BD9-81ED-4DB2-BD59-A6C34878D82A}">
                    <a16:rowId xmlns:a16="http://schemas.microsoft.com/office/drawing/2014/main" val="4182718893"/>
                  </a:ext>
                </a:extLst>
              </a:tr>
              <a:tr h="562165">
                <a:tc>
                  <a:txBody>
                    <a:bodyPr/>
                    <a:lstStyle/>
                    <a:p>
                      <a:r>
                        <a:rPr lang="en-US" sz="2000" b="0" dirty="0"/>
                        <a:t>Objective 1</a:t>
                      </a:r>
                    </a:p>
                  </a:txBody>
                  <a:tcPr/>
                </a:tc>
                <a:tc>
                  <a:txBody>
                    <a:bodyPr/>
                    <a:lstStyle/>
                    <a:p>
                      <a:r>
                        <a:rPr lang="en-US" dirty="0"/>
                        <a:t>Fair, symmetrical contracting</a:t>
                      </a:r>
                    </a:p>
                  </a:txBody>
                  <a:tcPr/>
                </a:tc>
                <a:extLst>
                  <a:ext uri="{0D108BD9-81ED-4DB2-BD59-A6C34878D82A}">
                    <a16:rowId xmlns:a16="http://schemas.microsoft.com/office/drawing/2014/main" val="718824077"/>
                  </a:ext>
                </a:extLst>
              </a:tr>
              <a:tr h="562165">
                <a:tc>
                  <a:txBody>
                    <a:bodyPr/>
                    <a:lstStyle/>
                    <a:p>
                      <a:r>
                        <a:rPr lang="en-US" sz="2000" b="0" dirty="0"/>
                        <a:t>Activities</a:t>
                      </a:r>
                    </a:p>
                  </a:txBody>
                  <a:tcPr/>
                </a:tc>
                <a:tc>
                  <a:txBody>
                    <a:bodyPr/>
                    <a:lstStyle/>
                    <a:p>
                      <a:r>
                        <a:rPr lang="en-US" dirty="0"/>
                        <a:t>- clear guidelines (+ racism examples)</a:t>
                      </a:r>
                    </a:p>
                    <a:p>
                      <a:r>
                        <a:rPr lang="en-US" dirty="0"/>
                        <a:t>- State oversight specific to People of African descent ties (audit, interviews)</a:t>
                      </a:r>
                    </a:p>
                  </a:txBody>
                  <a:tcPr/>
                </a:tc>
                <a:extLst>
                  <a:ext uri="{0D108BD9-81ED-4DB2-BD59-A6C34878D82A}">
                    <a16:rowId xmlns:a16="http://schemas.microsoft.com/office/drawing/2014/main" val="1077692473"/>
                  </a:ext>
                </a:extLst>
              </a:tr>
              <a:tr h="562165">
                <a:tc>
                  <a:txBody>
                    <a:bodyPr/>
                    <a:lstStyle/>
                    <a:p>
                      <a:r>
                        <a:rPr lang="en-US" sz="1600" b="0" dirty="0"/>
                        <a:t>Responsible Agency</a:t>
                      </a:r>
                    </a:p>
                  </a:txBody>
                  <a:tcPr/>
                </a:tc>
                <a:tc>
                  <a:txBody>
                    <a:bodyPr/>
                    <a:lstStyle/>
                    <a:p>
                      <a:r>
                        <a:rPr lang="en-US" dirty="0"/>
                        <a:t>Ministry of business/ corp. affairs / interior…</a:t>
                      </a:r>
                    </a:p>
                  </a:txBody>
                  <a:tcPr/>
                </a:tc>
                <a:extLst>
                  <a:ext uri="{0D108BD9-81ED-4DB2-BD59-A6C34878D82A}">
                    <a16:rowId xmlns:a16="http://schemas.microsoft.com/office/drawing/2014/main" val="4248520397"/>
                  </a:ext>
                </a:extLst>
              </a:tr>
              <a:tr h="562165">
                <a:tc>
                  <a:txBody>
                    <a:bodyPr/>
                    <a:lstStyle/>
                    <a:p>
                      <a:r>
                        <a:rPr lang="en-US" sz="2000" b="0" dirty="0"/>
                        <a:t>Target Date</a:t>
                      </a:r>
                    </a:p>
                  </a:txBody>
                  <a:tcPr/>
                </a:tc>
                <a:tc>
                  <a:txBody>
                    <a:bodyPr/>
                    <a:lstStyle/>
                    <a:p>
                      <a:r>
                        <a:rPr lang="en-US" dirty="0"/>
                        <a:t>2022</a:t>
                      </a:r>
                    </a:p>
                  </a:txBody>
                  <a:tcPr/>
                </a:tc>
                <a:extLst>
                  <a:ext uri="{0D108BD9-81ED-4DB2-BD59-A6C34878D82A}">
                    <a16:rowId xmlns:a16="http://schemas.microsoft.com/office/drawing/2014/main" val="2415342939"/>
                  </a:ext>
                </a:extLst>
              </a:tr>
              <a:tr h="562165">
                <a:tc>
                  <a:txBody>
                    <a:bodyPr/>
                    <a:lstStyle/>
                    <a:p>
                      <a:r>
                        <a:rPr lang="en-US" sz="1400" b="0" dirty="0"/>
                        <a:t>Performance Indicators</a:t>
                      </a:r>
                    </a:p>
                  </a:txBody>
                  <a:tcPr/>
                </a:tc>
                <a:tc>
                  <a:txBody>
                    <a:bodyPr/>
                    <a:lstStyle/>
                    <a:p>
                      <a:pPr marL="0" indent="0">
                        <a:buFontTx/>
                        <a:buNone/>
                      </a:pPr>
                      <a:r>
                        <a:rPr lang="en-US" dirty="0"/>
                        <a:t>surveys, data analysis by race, audit findings</a:t>
                      </a:r>
                    </a:p>
                  </a:txBody>
                  <a:tcPr/>
                </a:tc>
                <a:extLst>
                  <a:ext uri="{0D108BD9-81ED-4DB2-BD59-A6C34878D82A}">
                    <a16:rowId xmlns:a16="http://schemas.microsoft.com/office/drawing/2014/main" val="1376447662"/>
                  </a:ext>
                </a:extLst>
              </a:tr>
              <a:tr h="562165">
                <a:tc>
                  <a:txBody>
                    <a:bodyPr/>
                    <a:lstStyle/>
                    <a:p>
                      <a:r>
                        <a:rPr lang="en-US" sz="2000" b="0" dirty="0"/>
                        <a:t>Monitoring &amp; Evaluation</a:t>
                      </a:r>
                    </a:p>
                  </a:txBody>
                  <a:tcPr/>
                </a:tc>
                <a:tc>
                  <a:txBody>
                    <a:bodyPr/>
                    <a:lstStyle/>
                    <a:p>
                      <a:r>
                        <a:rPr lang="en-US" dirty="0"/>
                        <a:t>Reports on corporate oversight to include racial impact analysis</a:t>
                      </a:r>
                    </a:p>
                  </a:txBody>
                  <a:tcPr/>
                </a:tc>
                <a:extLst>
                  <a:ext uri="{0D108BD9-81ED-4DB2-BD59-A6C34878D82A}">
                    <a16:rowId xmlns:a16="http://schemas.microsoft.com/office/drawing/2014/main" val="896326631"/>
                  </a:ext>
                </a:extLst>
              </a:tr>
            </a:tbl>
          </a:graphicData>
        </a:graphic>
      </p:graphicFrame>
    </p:spTree>
    <p:extLst>
      <p:ext uri="{BB962C8B-B14F-4D97-AF65-F5344CB8AC3E}">
        <p14:creationId xmlns:p14="http://schemas.microsoft.com/office/powerpoint/2010/main" val="1553884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7A81FF"/>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15B2B0C-6D97-7B40-81CD-A3BBB840A82C}"/>
              </a:ext>
            </a:extLst>
          </p:cNvPr>
          <p:cNvSpPr/>
          <p:nvPr/>
        </p:nvSpPr>
        <p:spPr>
          <a:xfrm>
            <a:off x="5790744" y="1921752"/>
            <a:ext cx="6266574" cy="48001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4E6EE9-72E9-CB43-8460-8AC37EED0811}"/>
              </a:ext>
            </a:extLst>
          </p:cNvPr>
          <p:cNvSpPr>
            <a:spLocks noGrp="1"/>
          </p:cNvSpPr>
          <p:nvPr>
            <p:ph type="title"/>
          </p:nvPr>
        </p:nvSpPr>
        <p:spPr>
          <a:xfrm>
            <a:off x="581192" y="407417"/>
            <a:ext cx="11029616" cy="1013800"/>
          </a:xfrm>
        </p:spPr>
        <p:txBody>
          <a:bodyPr/>
          <a:lstStyle/>
          <a:p>
            <a:r>
              <a:rPr lang="en-US"/>
              <a:t>EXAMPLE 1I: </a:t>
            </a:r>
            <a:r>
              <a:rPr lang="en-US" dirty="0"/>
              <a:t>Belgium (2019 country visit)</a:t>
            </a:r>
          </a:p>
        </p:txBody>
      </p:sp>
      <p:graphicFrame>
        <p:nvGraphicFramePr>
          <p:cNvPr id="4" name="Content Placeholder 3">
            <a:extLst>
              <a:ext uri="{FF2B5EF4-FFF2-40B4-BE49-F238E27FC236}">
                <a16:creationId xmlns:a16="http://schemas.microsoft.com/office/drawing/2014/main" id="{669DFE09-533A-5546-9F4D-C9D425C5F906}"/>
              </a:ext>
            </a:extLst>
          </p:cNvPr>
          <p:cNvGraphicFramePr>
            <a:graphicFrameLocks noGrp="1"/>
          </p:cNvGraphicFramePr>
          <p:nvPr>
            <p:ph idx="1"/>
            <p:extLst>
              <p:ext uri="{D42A27DB-BD31-4B8C-83A1-F6EECF244321}">
                <p14:modId xmlns:p14="http://schemas.microsoft.com/office/powerpoint/2010/main" val="1372431327"/>
              </p:ext>
            </p:extLst>
          </p:nvPr>
        </p:nvGraphicFramePr>
        <p:xfrm>
          <a:off x="134683" y="1934481"/>
          <a:ext cx="5656062" cy="48001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Table 7">
            <a:extLst>
              <a:ext uri="{FF2B5EF4-FFF2-40B4-BE49-F238E27FC236}">
                <a16:creationId xmlns:a16="http://schemas.microsoft.com/office/drawing/2014/main" id="{A00C2A87-5C6A-BF4C-9B1E-17450D8F8168}"/>
              </a:ext>
            </a:extLst>
          </p:cNvPr>
          <p:cNvGraphicFramePr>
            <a:graphicFrameLocks noGrp="1"/>
          </p:cNvGraphicFramePr>
          <p:nvPr>
            <p:extLst>
              <p:ext uri="{D42A27DB-BD31-4B8C-83A1-F6EECF244321}">
                <p14:modId xmlns:p14="http://schemas.microsoft.com/office/powerpoint/2010/main" val="2473508242"/>
              </p:ext>
            </p:extLst>
          </p:nvPr>
        </p:nvGraphicFramePr>
        <p:xfrm>
          <a:off x="5863543" y="1748763"/>
          <a:ext cx="6120975" cy="5069775"/>
        </p:xfrm>
        <a:graphic>
          <a:graphicData uri="http://schemas.openxmlformats.org/drawingml/2006/table">
            <a:tbl>
              <a:tblPr firstRow="1" bandRow="1">
                <a:tableStyleId>{D113A9D2-9D6B-4929-AA2D-F23B5EE8CBE7}</a:tableStyleId>
              </a:tblPr>
              <a:tblGrid>
                <a:gridCol w="1669142">
                  <a:extLst>
                    <a:ext uri="{9D8B030D-6E8A-4147-A177-3AD203B41FA5}">
                      <a16:colId xmlns:a16="http://schemas.microsoft.com/office/drawing/2014/main" val="907986948"/>
                    </a:ext>
                  </a:extLst>
                </a:gridCol>
                <a:gridCol w="4451833">
                  <a:extLst>
                    <a:ext uri="{9D8B030D-6E8A-4147-A177-3AD203B41FA5}">
                      <a16:colId xmlns:a16="http://schemas.microsoft.com/office/drawing/2014/main" val="529818467"/>
                    </a:ext>
                  </a:extLst>
                </a:gridCol>
              </a:tblGrid>
              <a:tr h="562165">
                <a:tc>
                  <a:txBody>
                    <a:bodyPr/>
                    <a:lstStyle/>
                    <a:p>
                      <a:r>
                        <a:rPr lang="en-US" sz="2000" b="0" dirty="0"/>
                        <a:t>Goal</a:t>
                      </a:r>
                    </a:p>
                  </a:txBody>
                  <a:tcPr/>
                </a:tc>
                <a:tc>
                  <a:txBody>
                    <a:bodyPr/>
                    <a:lstStyle/>
                    <a:p>
                      <a:r>
                        <a:rPr lang="en-US" b="0" dirty="0"/>
                        <a:t>Ensure systemic racism does not obstruct right to education</a:t>
                      </a:r>
                    </a:p>
                  </a:txBody>
                  <a:tcPr/>
                </a:tc>
                <a:extLst>
                  <a:ext uri="{0D108BD9-81ED-4DB2-BD59-A6C34878D82A}">
                    <a16:rowId xmlns:a16="http://schemas.microsoft.com/office/drawing/2014/main" val="4182718893"/>
                  </a:ext>
                </a:extLst>
              </a:tr>
              <a:tr h="562165">
                <a:tc>
                  <a:txBody>
                    <a:bodyPr/>
                    <a:lstStyle/>
                    <a:p>
                      <a:r>
                        <a:rPr lang="en-US" sz="2000" b="0" dirty="0"/>
                        <a:t>Objective 1</a:t>
                      </a:r>
                    </a:p>
                  </a:txBody>
                  <a:tcPr/>
                </a:tc>
                <a:tc>
                  <a:txBody>
                    <a:bodyPr/>
                    <a:lstStyle/>
                    <a:p>
                      <a:r>
                        <a:rPr lang="en-US" dirty="0"/>
                        <a:t>Build fair + equal access to university</a:t>
                      </a:r>
                    </a:p>
                  </a:txBody>
                  <a:tcPr/>
                </a:tc>
                <a:extLst>
                  <a:ext uri="{0D108BD9-81ED-4DB2-BD59-A6C34878D82A}">
                    <a16:rowId xmlns:a16="http://schemas.microsoft.com/office/drawing/2014/main" val="718824077"/>
                  </a:ext>
                </a:extLst>
              </a:tr>
              <a:tr h="562165">
                <a:tc>
                  <a:txBody>
                    <a:bodyPr/>
                    <a:lstStyle/>
                    <a:p>
                      <a:r>
                        <a:rPr lang="en-US" sz="2000" b="0" dirty="0"/>
                        <a:t>Activities</a:t>
                      </a:r>
                    </a:p>
                  </a:txBody>
                  <a:tcPr/>
                </a:tc>
                <a:tc>
                  <a:txBody>
                    <a:bodyPr/>
                    <a:lstStyle/>
                    <a:p>
                      <a:r>
                        <a:rPr lang="en-US" dirty="0"/>
                        <a:t>Clear guidelines, systemic racism messaging, + appeal process (includes </a:t>
                      </a:r>
                      <a:r>
                        <a:rPr lang="en-US" dirty="0" err="1"/>
                        <a:t>afrodescendants</a:t>
                      </a:r>
                      <a:r>
                        <a:rPr lang="en-US" dirty="0"/>
                        <a:t>); State oversight (audit, interviews); Develop data to determine racialized impact of decision-making in educational spaces</a:t>
                      </a:r>
                    </a:p>
                  </a:txBody>
                  <a:tcPr/>
                </a:tc>
                <a:extLst>
                  <a:ext uri="{0D108BD9-81ED-4DB2-BD59-A6C34878D82A}">
                    <a16:rowId xmlns:a16="http://schemas.microsoft.com/office/drawing/2014/main" val="1077692473"/>
                  </a:ext>
                </a:extLst>
              </a:tr>
              <a:tr h="562165">
                <a:tc>
                  <a:txBody>
                    <a:bodyPr/>
                    <a:lstStyle/>
                    <a:p>
                      <a:r>
                        <a:rPr lang="en-US" sz="1600" b="0" dirty="0"/>
                        <a:t>Responsible Agency</a:t>
                      </a:r>
                    </a:p>
                  </a:txBody>
                  <a:tcPr/>
                </a:tc>
                <a:tc>
                  <a:txBody>
                    <a:bodyPr/>
                    <a:lstStyle/>
                    <a:p>
                      <a:r>
                        <a:rPr lang="en-US" dirty="0"/>
                        <a:t>Ministry of education</a:t>
                      </a:r>
                    </a:p>
                  </a:txBody>
                  <a:tcPr/>
                </a:tc>
                <a:extLst>
                  <a:ext uri="{0D108BD9-81ED-4DB2-BD59-A6C34878D82A}">
                    <a16:rowId xmlns:a16="http://schemas.microsoft.com/office/drawing/2014/main" val="4248520397"/>
                  </a:ext>
                </a:extLst>
              </a:tr>
              <a:tr h="562165">
                <a:tc>
                  <a:txBody>
                    <a:bodyPr/>
                    <a:lstStyle/>
                    <a:p>
                      <a:r>
                        <a:rPr lang="en-US" sz="2000" b="0" dirty="0"/>
                        <a:t>Target Date</a:t>
                      </a:r>
                    </a:p>
                  </a:txBody>
                  <a:tcPr/>
                </a:tc>
                <a:tc>
                  <a:txBody>
                    <a:bodyPr/>
                    <a:lstStyle/>
                    <a:p>
                      <a:r>
                        <a:rPr lang="en-US" dirty="0"/>
                        <a:t>2022</a:t>
                      </a:r>
                    </a:p>
                  </a:txBody>
                  <a:tcPr/>
                </a:tc>
                <a:extLst>
                  <a:ext uri="{0D108BD9-81ED-4DB2-BD59-A6C34878D82A}">
                    <a16:rowId xmlns:a16="http://schemas.microsoft.com/office/drawing/2014/main" val="2415342939"/>
                  </a:ext>
                </a:extLst>
              </a:tr>
              <a:tr h="562165">
                <a:tc>
                  <a:txBody>
                    <a:bodyPr/>
                    <a:lstStyle/>
                    <a:p>
                      <a:r>
                        <a:rPr lang="en-US" sz="1400" b="0" dirty="0"/>
                        <a:t>Performance Indicators</a:t>
                      </a:r>
                    </a:p>
                  </a:txBody>
                  <a:tcPr/>
                </a:tc>
                <a:tc>
                  <a:txBody>
                    <a:bodyPr/>
                    <a:lstStyle/>
                    <a:p>
                      <a:pPr marL="0" indent="0">
                        <a:buFontTx/>
                        <a:buNone/>
                      </a:pPr>
                      <a:r>
                        <a:rPr lang="en-US" dirty="0"/>
                        <a:t>surveys, data analysis by race, audit findings</a:t>
                      </a:r>
                    </a:p>
                  </a:txBody>
                  <a:tcPr/>
                </a:tc>
                <a:extLst>
                  <a:ext uri="{0D108BD9-81ED-4DB2-BD59-A6C34878D82A}">
                    <a16:rowId xmlns:a16="http://schemas.microsoft.com/office/drawing/2014/main" val="1376447662"/>
                  </a:ext>
                </a:extLst>
              </a:tr>
              <a:tr h="562165">
                <a:tc>
                  <a:txBody>
                    <a:bodyPr/>
                    <a:lstStyle/>
                    <a:p>
                      <a:r>
                        <a:rPr lang="en-US" sz="2000" b="0" dirty="0"/>
                        <a:t>Monitoring &amp; Evaluation</a:t>
                      </a:r>
                    </a:p>
                  </a:txBody>
                  <a:tcPr/>
                </a:tc>
                <a:tc>
                  <a:txBody>
                    <a:bodyPr/>
                    <a:lstStyle/>
                    <a:p>
                      <a:r>
                        <a:rPr lang="en-US" dirty="0"/>
                        <a:t>All reports on education to include racial impact analysis + improvements </a:t>
                      </a:r>
                    </a:p>
                  </a:txBody>
                  <a:tcPr/>
                </a:tc>
                <a:extLst>
                  <a:ext uri="{0D108BD9-81ED-4DB2-BD59-A6C34878D82A}">
                    <a16:rowId xmlns:a16="http://schemas.microsoft.com/office/drawing/2014/main" val="896326631"/>
                  </a:ext>
                </a:extLst>
              </a:tr>
            </a:tbl>
          </a:graphicData>
        </a:graphic>
      </p:graphicFrame>
    </p:spTree>
    <p:extLst>
      <p:ext uri="{BB962C8B-B14F-4D97-AF65-F5344CB8AC3E}">
        <p14:creationId xmlns:p14="http://schemas.microsoft.com/office/powerpoint/2010/main" val="2081860337"/>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22B9E06671B54FA89F14538B9B0FEA" ma:contentTypeVersion="1" ma:contentTypeDescription="Create a new document." ma:contentTypeScope="" ma:versionID="362711686602768b23db736653e4ac1a">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165068C7-AC40-4117-9E8C-CEB552D45369}"/>
</file>

<file path=customXml/itemProps2.xml><?xml version="1.0" encoding="utf-8"?>
<ds:datastoreItem xmlns:ds="http://schemas.openxmlformats.org/officeDocument/2006/customXml" ds:itemID="{00FF41D1-7FA0-4863-B56F-3B26C744EE95}"/>
</file>

<file path=customXml/itemProps3.xml><?xml version="1.0" encoding="utf-8"?>
<ds:datastoreItem xmlns:ds="http://schemas.openxmlformats.org/officeDocument/2006/customXml" ds:itemID="{A7F976E9-CECC-45D2-84CC-A035287713A6}"/>
</file>

<file path=docProps/app.xml><?xml version="1.0" encoding="utf-8"?>
<Properties xmlns="http://schemas.openxmlformats.org/officeDocument/2006/extended-properties" xmlns:vt="http://schemas.openxmlformats.org/officeDocument/2006/docPropsVTypes">
  <Template>{D07682AE-E417-5249-B67C-D57177BF7C8B}tf10001123</Template>
  <TotalTime>1261</TotalTime>
  <Words>707</Words>
  <Application>Microsoft Office PowerPoint</Application>
  <PresentationFormat>Widescreen</PresentationFormat>
  <Paragraphs>66</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Gill Sans MT</vt:lpstr>
      <vt:lpstr>Wingdings 2</vt:lpstr>
      <vt:lpstr>Dividend</vt:lpstr>
      <vt:lpstr>National action plans  19th session of the Intergovernmental Working Group on the Effective Implementation of the Durban Declaration and Programme of Action   12 October 2021, Geneva, Palais des Nations, conference room XX</vt:lpstr>
      <vt:lpstr>National Action plans | DDPA Paragraph 66:</vt:lpstr>
      <vt:lpstr>National Action plans | DDPA §§ 99-102</vt:lpstr>
      <vt:lpstr>Use existing resources…</vt:lpstr>
      <vt:lpstr>What are existing resources?</vt:lpstr>
      <vt:lpstr>Start with the local…</vt:lpstr>
      <vt:lpstr>EXAMPLE 1: Peru (2020 country visit)</vt:lpstr>
      <vt:lpstr>EXAMPLE 1I: Belgium (2019 country visit)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to the 19th session of the Intergovernmental Working Group on the Effective Implementation of the Durban Declaration and Programme of Action 11 - 22 October 2021, Geneva, Palais des Nations, conference room XX</dc:title>
  <dc:creator>Dominique Day</dc:creator>
  <cp:lastModifiedBy>Khrystyna Kostenetska</cp:lastModifiedBy>
  <cp:revision>12</cp:revision>
  <dcterms:created xsi:type="dcterms:W3CDTF">2021-10-12T12:33:44Z</dcterms:created>
  <dcterms:modified xsi:type="dcterms:W3CDTF">2021-10-13T09:42:41Z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0x0101008822B9E06671B54FA89F14538B9B0FEA</vt:lpwstr>
  </property>
</Properties>
</file>