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9"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1206"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23D66BD-21AE-1A4A-A6DF-A8FDC0259998}" type="datetimeFigureOut">
              <a:rPr lang="en-US" smtClean="0"/>
              <a:t>7/7/2016</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754ED01-E2A0-4C1E-8E21-014B99041579}"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D66BD-21AE-1A4A-A6DF-A8FDC0259998}" type="datetimeFigureOut">
              <a:rPr lang="en-US" smtClean="0"/>
              <a:t>7/7/2016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3AEEE8-3F17-9848-BF08-2E14617894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3D66BD-21AE-1A4A-A6DF-A8FDC0259998}" type="datetimeFigureOut">
              <a:rPr lang="en-US" smtClean="0"/>
              <a:t>7/7/2016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3AEEE8-3F17-9848-BF08-2E14617894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D66BD-21AE-1A4A-A6DF-A8FDC0259998}" type="datetimeFigureOut">
              <a:rPr lang="en-US" smtClean="0"/>
              <a:t>7/7/2016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3AEEE8-3F17-9848-BF08-2E146178942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23D66BD-21AE-1A4A-A6DF-A8FDC0259998}" type="datetimeFigureOut">
              <a:rPr lang="en-US" smtClean="0"/>
              <a:t>7/7/2016</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3AEEE8-3F17-9848-BF08-2E1461789429}"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3D66BD-21AE-1A4A-A6DF-A8FDC0259998}" type="datetimeFigureOut">
              <a:rPr lang="en-US" smtClean="0"/>
              <a:t>7/7/2016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3AEEE8-3F17-9848-BF08-2E146178942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3D66BD-21AE-1A4A-A6DF-A8FDC0259998}" type="datetimeFigureOut">
              <a:rPr lang="en-US" smtClean="0"/>
              <a:t>7/7/2016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AEEE8-3F17-9848-BF08-2E146178942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3D66BD-21AE-1A4A-A6DF-A8FDC0259998}" type="datetimeFigureOut">
              <a:rPr lang="en-US" smtClean="0"/>
              <a:t>7/7/2016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3AEEE8-3F17-9848-BF08-2E14617894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23D66BD-21AE-1A4A-A6DF-A8FDC0259998}" type="datetimeFigureOut">
              <a:rPr lang="en-US" smtClean="0"/>
              <a:t>7/7/2016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3AEEE8-3F17-9848-BF08-2E14617894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3D66BD-21AE-1A4A-A6DF-A8FDC0259998}" type="datetimeFigureOut">
              <a:rPr lang="en-US" smtClean="0"/>
              <a:t>7/7/2016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523D66BD-21AE-1A4A-A6DF-A8FDC0259998}" type="datetimeFigureOut">
              <a:rPr lang="en-US" smtClean="0"/>
              <a:t>7/7/2016</a:t>
            </a:fld>
            <a:endParaRPr lang="en-US"/>
          </a:p>
        </p:txBody>
      </p:sp>
      <p:sp>
        <p:nvSpPr>
          <p:cNvPr id="7" name="Slide Number Placeholder 6"/>
          <p:cNvSpPr>
            <a:spLocks noGrp="1"/>
          </p:cNvSpPr>
          <p:nvPr>
            <p:ph type="sldNum" sz="quarter" idx="12"/>
          </p:nvPr>
        </p:nvSpPr>
        <p:spPr/>
        <p:txBody>
          <a:bodyPr/>
          <a:lstStyle/>
          <a:p>
            <a:fld id="{C93AEEE8-3F17-9848-BF08-2E1461789429}"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23D66BD-21AE-1A4A-A6DF-A8FDC0259998}" type="datetimeFigureOut">
              <a:rPr lang="en-US" smtClean="0"/>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93AEEE8-3F17-9848-BF08-2E1461789429}"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867415"/>
            <a:ext cx="8260672" cy="3624555"/>
          </a:xfrm>
        </p:spPr>
        <p:txBody>
          <a:bodyPr>
            <a:normAutofit fontScale="90000"/>
          </a:bodyPr>
          <a:lstStyle/>
          <a:p>
            <a:r>
              <a:rPr lang="en-US" b="1" u="sng" dirty="0"/>
              <a:t>REGIONAL AND UN HUMAN RIGHTS MECHANISM—OPPORTUNITIES FOR INTERRACTION WITH HUMAN RIGHTS DEFENDERS, CIVIL SOCIETY ORGANISATIONS, NHRIs AND WOMEN LED ORGANISATIONS</a:t>
            </a:r>
            <a:r>
              <a:rPr lang="en-US" dirty="0"/>
              <a:t/>
            </a:r>
            <a:br>
              <a:rPr lang="en-US" dirty="0"/>
            </a:br>
            <a:r>
              <a:rPr lang="en-US" dirty="0"/>
              <a:t/>
            </a:r>
            <a:br>
              <a:rPr lang="en-US" dirty="0"/>
            </a:br>
            <a:endParaRPr lang="en-US" dirty="0"/>
          </a:p>
        </p:txBody>
      </p:sp>
      <p:sp>
        <p:nvSpPr>
          <p:cNvPr id="3" name="Subtitle 2"/>
          <p:cNvSpPr>
            <a:spLocks noGrp="1"/>
          </p:cNvSpPr>
          <p:nvPr>
            <p:ph type="body" idx="4294967295"/>
          </p:nvPr>
        </p:nvSpPr>
        <p:spPr>
          <a:xfrm>
            <a:off x="1447800" y="4606925"/>
            <a:ext cx="7696200" cy="523875"/>
          </a:xfrm>
        </p:spPr>
        <p:txBody>
          <a:bodyPr>
            <a:normAutofit/>
          </a:bodyPr>
          <a:lstStyle/>
          <a:p>
            <a:r>
              <a:rPr lang="en-US" dirty="0" smtClean="0"/>
              <a:t>Presented by Mrs. Franca </a:t>
            </a:r>
            <a:r>
              <a:rPr lang="en-US" dirty="0" err="1" smtClean="0"/>
              <a:t>Ofor</a:t>
            </a:r>
            <a:endParaRPr lang="en-US" dirty="0"/>
          </a:p>
        </p:txBody>
      </p:sp>
    </p:spTree>
    <p:extLst>
      <p:ext uri="{BB962C8B-B14F-4D97-AF65-F5344CB8AC3E}">
        <p14:creationId xmlns:p14="http://schemas.microsoft.com/office/powerpoint/2010/main" val="949183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9197"/>
            <a:ext cx="8229600" cy="681540"/>
          </a:xfrm>
        </p:spPr>
        <p:txBody>
          <a:bodyPr>
            <a:normAutofit/>
          </a:bodyPr>
          <a:lstStyle/>
          <a:p>
            <a:r>
              <a:rPr lang="en-US" dirty="0" smtClean="0"/>
              <a:t>Activities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charset="2"/>
              <a:buChar char="§"/>
            </a:pPr>
            <a:r>
              <a:rPr lang="en-US" dirty="0" smtClean="0"/>
              <a:t>To create a Forum for exchange of information, the court organizes seminars, conferences and trainings in member states for the bar associations, law faculties and civil society organizations on human rights, the mandate and the jurisprudence of the court. The court also organizes trainings and interactive sessions for judges of member states in a bid to ensure harmony in the human rights adjudication</a:t>
            </a:r>
          </a:p>
          <a:p>
            <a:pPr>
              <a:buFont typeface="Wingdings" charset="2"/>
              <a:buChar char="§"/>
            </a:pPr>
            <a:endParaRPr lang="en-US" dirty="0"/>
          </a:p>
          <a:p>
            <a:pPr>
              <a:buFont typeface="Wingdings" charset="2"/>
              <a:buChar char="§"/>
            </a:pPr>
            <a:r>
              <a:rPr lang="en-US" dirty="0" smtClean="0"/>
              <a:t>The </a:t>
            </a:r>
            <a:r>
              <a:rPr lang="en-US" dirty="0"/>
              <a:t>court organizes sensitization programs to universities especially the law faculties aimed at creating awareness of human rights generally and the possibilities for protection afforded by the court</a:t>
            </a:r>
            <a:r>
              <a:rPr lang="en-US" dirty="0" smtClean="0"/>
              <a:t>.</a:t>
            </a:r>
          </a:p>
          <a:p>
            <a:pPr marL="0" indent="0">
              <a:buNone/>
            </a:pPr>
            <a:endParaRPr lang="en-US" dirty="0"/>
          </a:p>
          <a:p>
            <a:endParaRPr lang="en-US" dirty="0"/>
          </a:p>
        </p:txBody>
      </p:sp>
    </p:spTree>
    <p:extLst>
      <p:ext uri="{BB962C8B-B14F-4D97-AF65-F5344CB8AC3E}">
        <p14:creationId xmlns:p14="http://schemas.microsoft.com/office/powerpoint/2010/main" val="2802494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There is need to create a joint human rights training programs for the human rights systems and the civil society organizations as this will help strengthen their capacities and also establish a good networking link between them.</a:t>
            </a:r>
          </a:p>
          <a:p>
            <a:pPr marL="0" indent="0">
              <a:buNone/>
            </a:pPr>
            <a:endParaRPr lang="en-US" dirty="0" smtClean="0"/>
          </a:p>
          <a:p>
            <a:pPr marL="0" indent="0">
              <a:buNone/>
            </a:pPr>
            <a:r>
              <a:rPr lang="en-US" dirty="0" smtClean="0"/>
              <a:t>It is necessary to explore possibilities of establishing a standing link for exchange of judgments and journals among the various systems and civil society. </a:t>
            </a:r>
          </a:p>
          <a:p>
            <a:endParaRPr lang="en-US" dirty="0"/>
          </a:p>
        </p:txBody>
      </p:sp>
    </p:spTree>
    <p:extLst>
      <p:ext uri="{BB962C8B-B14F-4D97-AF65-F5344CB8AC3E}">
        <p14:creationId xmlns:p14="http://schemas.microsoft.com/office/powerpoint/2010/main" val="3927893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51227" y="2215006"/>
            <a:ext cx="2305439" cy="584776"/>
          </a:xfrm>
          <a:prstGeom prst="rect">
            <a:avLst/>
          </a:prstGeom>
          <a:noFill/>
        </p:spPr>
        <p:txBody>
          <a:bodyPr wrap="none" rtlCol="0">
            <a:spAutoFit/>
          </a:bodyPr>
          <a:lstStyle/>
          <a:p>
            <a:r>
              <a:rPr lang="en-US" sz="3200" dirty="0" smtClean="0"/>
              <a:t>Thank You!</a:t>
            </a:r>
            <a:endParaRPr lang="en-US" sz="3200" dirty="0"/>
          </a:p>
        </p:txBody>
      </p:sp>
    </p:spTree>
    <p:extLst>
      <p:ext uri="{BB962C8B-B14F-4D97-AF65-F5344CB8AC3E}">
        <p14:creationId xmlns:p14="http://schemas.microsoft.com/office/powerpoint/2010/main" val="1173251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8562" y="1285632"/>
            <a:ext cx="7868138" cy="5539979"/>
          </a:xfrm>
          <a:prstGeom prst="rect">
            <a:avLst/>
          </a:prstGeom>
        </p:spPr>
        <p:txBody>
          <a:bodyPr wrap="square">
            <a:spAutoFit/>
          </a:bodyPr>
          <a:lstStyle/>
          <a:p>
            <a:r>
              <a:rPr lang="en-US" dirty="0"/>
              <a:t> </a:t>
            </a:r>
          </a:p>
          <a:p>
            <a:pPr marL="342900" indent="-342900">
              <a:buFont typeface="Wingdings" charset="2"/>
              <a:buChar char="u"/>
            </a:pPr>
            <a:endParaRPr lang="en-US" sz="1600" dirty="0" smtClean="0"/>
          </a:p>
          <a:p>
            <a:pPr marL="342900" indent="-342900">
              <a:buFont typeface="Wingdings" charset="2"/>
              <a:buChar char="u"/>
            </a:pPr>
            <a:r>
              <a:rPr lang="en-US" sz="1600" dirty="0" smtClean="0"/>
              <a:t>ECOWAS was founded by the Treaty of 26 May 1975 entered into by 15 West African States. </a:t>
            </a:r>
          </a:p>
          <a:p>
            <a:pPr marL="342900" indent="-342900">
              <a:buFont typeface="Wingdings" charset="2"/>
              <a:buChar char="u"/>
            </a:pPr>
            <a:endParaRPr lang="en-US" sz="1600" dirty="0" smtClean="0"/>
          </a:p>
          <a:p>
            <a:pPr marL="342900" indent="-342900">
              <a:buFont typeface="Wingdings" charset="2"/>
              <a:buChar char="u"/>
            </a:pPr>
            <a:r>
              <a:rPr lang="en-US" sz="1600" dirty="0" smtClean="0"/>
              <a:t>The overall objective of ECOWAS is to promote co-operation and integration in order to create an economic and monetary union aimed at the economic growth and development of the sub- region.</a:t>
            </a:r>
          </a:p>
          <a:p>
            <a:pPr marL="342900" indent="-342900">
              <a:buFont typeface="Wingdings" charset="2"/>
              <a:buChar char="u"/>
            </a:pPr>
            <a:endParaRPr lang="en-US" sz="1600" dirty="0" smtClean="0"/>
          </a:p>
          <a:p>
            <a:pPr marL="342900" indent="-342900">
              <a:buFont typeface="Wingdings" charset="2"/>
              <a:buChar char="u"/>
            </a:pPr>
            <a:r>
              <a:rPr lang="en-US" sz="1600" dirty="0" smtClean="0"/>
              <a:t>The </a:t>
            </a:r>
            <a:r>
              <a:rPr lang="en-US" sz="1600" dirty="0"/>
              <a:t>Community Court of Justice was created under Article 15 of the Revised Treaty and is the sole judicial organ of the Community</a:t>
            </a:r>
            <a:r>
              <a:rPr lang="yo-NG" sz="1600" dirty="0"/>
              <a:t> and as a regional Court </a:t>
            </a:r>
            <a:r>
              <a:rPr lang="en-US" sz="1600" dirty="0"/>
              <a:t>applies rules of international law in the interpretation and application of the provision of the Revised Treaty. The seat of the court is in Abuja.</a:t>
            </a:r>
          </a:p>
          <a:p>
            <a:pPr marL="342900" indent="-342900">
              <a:buFont typeface="Wingdings" charset="2"/>
              <a:buChar char="u"/>
            </a:pPr>
            <a:endParaRPr lang="yo-NG" sz="1600" dirty="0" smtClean="0"/>
          </a:p>
          <a:p>
            <a:pPr marL="342900" indent="-342900">
              <a:buFont typeface="Wingdings" charset="2"/>
              <a:buChar char="u"/>
            </a:pPr>
            <a:r>
              <a:rPr lang="yo-NG" sz="1600" dirty="0" smtClean="0"/>
              <a:t>The </a:t>
            </a:r>
            <a:r>
              <a:rPr lang="yo-NG" sz="1600" dirty="0"/>
              <a:t>Court is a Court of first instance with final jurisdiction as provided under article</a:t>
            </a:r>
            <a:r>
              <a:rPr lang="en-US" sz="1600" dirty="0"/>
              <a:t> 76(2)</a:t>
            </a:r>
            <a:r>
              <a:rPr lang="yo-NG" sz="1600" dirty="0"/>
              <a:t> of the </a:t>
            </a:r>
            <a:r>
              <a:rPr lang="en-US" sz="1600" dirty="0"/>
              <a:t>Revised T</a:t>
            </a:r>
            <a:r>
              <a:rPr lang="yo-NG" sz="1600" dirty="0"/>
              <a:t>reaty </a:t>
            </a:r>
            <a:r>
              <a:rPr lang="en-US" sz="1600" dirty="0"/>
              <a:t> and Article 19(2) of the 1991 protocol of the court. </a:t>
            </a:r>
          </a:p>
          <a:p>
            <a:endParaRPr lang="en-US" sz="1600" dirty="0"/>
          </a:p>
          <a:p>
            <a:r>
              <a:rPr lang="en-US" sz="1600" dirty="0"/>
              <a:t> </a:t>
            </a:r>
          </a:p>
          <a:p>
            <a:r>
              <a:rPr lang="en-US" sz="1600" dirty="0"/>
              <a:t> </a:t>
            </a:r>
          </a:p>
          <a:p>
            <a:r>
              <a:rPr lang="en-US" sz="1600" dirty="0"/>
              <a:t> </a:t>
            </a:r>
          </a:p>
        </p:txBody>
      </p:sp>
      <p:sp>
        <p:nvSpPr>
          <p:cNvPr id="3" name="Title 2"/>
          <p:cNvSpPr>
            <a:spLocks noGrp="1"/>
          </p:cNvSpPr>
          <p:nvPr>
            <p:ph type="title"/>
          </p:nvPr>
        </p:nvSpPr>
        <p:spPr>
          <a:xfrm>
            <a:off x="457200" y="274638"/>
            <a:ext cx="7999500" cy="437882"/>
          </a:xfrm>
        </p:spPr>
        <p:txBody>
          <a:bodyPr>
            <a:normAutofit fontScale="90000"/>
          </a:bodyPr>
          <a:lstStyle/>
          <a:p>
            <a:r>
              <a:rPr lang="en-US" dirty="0" smtClean="0"/>
              <a:t/>
            </a:r>
            <a:br>
              <a:rPr lang="en-US" dirty="0" smtClean="0"/>
            </a:br>
            <a:r>
              <a:rPr lang="en-US" dirty="0" smtClean="0"/>
              <a:t>Introduction</a:t>
            </a:r>
            <a:endParaRPr lang="en-US" dirty="0"/>
          </a:p>
        </p:txBody>
      </p:sp>
    </p:spTree>
    <p:extLst>
      <p:ext uri="{BB962C8B-B14F-4D97-AF65-F5344CB8AC3E}">
        <p14:creationId xmlns:p14="http://schemas.microsoft.com/office/powerpoint/2010/main" val="344179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7212" y="751344"/>
            <a:ext cx="8611584" cy="5447646"/>
          </a:xfrm>
          <a:prstGeom prst="rect">
            <a:avLst/>
          </a:prstGeom>
        </p:spPr>
        <p:txBody>
          <a:bodyPr wrap="square">
            <a:spAutoFit/>
          </a:bodyPr>
          <a:lstStyle/>
          <a:p>
            <a:r>
              <a:rPr lang="en-US" sz="2400" dirty="0" smtClean="0"/>
              <a:t>The </a:t>
            </a:r>
            <a:r>
              <a:rPr lang="en-US" sz="2400" dirty="0"/>
              <a:t>mandate of the court includes</a:t>
            </a:r>
            <a:r>
              <a:rPr lang="en-US" dirty="0" smtClean="0"/>
              <a:t>:</a:t>
            </a:r>
          </a:p>
          <a:p>
            <a:endParaRPr lang="en-US" dirty="0"/>
          </a:p>
          <a:p>
            <a:pPr marL="400050" lvl="0" indent="-400050">
              <a:buFont typeface="+mj-lt"/>
              <a:buAutoNum type="romanUcPeriod"/>
            </a:pPr>
            <a:r>
              <a:rPr lang="en-US" dirty="0"/>
              <a:t>The interpretation and application of the Treaty of ECOWAS</a:t>
            </a:r>
          </a:p>
          <a:p>
            <a:pPr marL="400050" lvl="0" indent="-400050">
              <a:buFont typeface="+mj-lt"/>
              <a:buAutoNum type="romanUcPeriod"/>
            </a:pPr>
            <a:endParaRPr lang="en-US" dirty="0" smtClean="0"/>
          </a:p>
          <a:p>
            <a:pPr marL="400050" lvl="0" indent="-400050">
              <a:buFont typeface="+mj-lt"/>
              <a:buAutoNum type="romanUcPeriod"/>
            </a:pPr>
            <a:r>
              <a:rPr lang="en-US" dirty="0" smtClean="0"/>
              <a:t>The </a:t>
            </a:r>
            <a:r>
              <a:rPr lang="en-US" dirty="0"/>
              <a:t>legality of regulations, directives, decisions, and other subsidiary legal instruments adopted by ECOWAS </a:t>
            </a:r>
          </a:p>
          <a:p>
            <a:pPr marL="400050" lvl="0" indent="-400050">
              <a:buFont typeface="+mj-lt"/>
              <a:buAutoNum type="romanUcPeriod"/>
            </a:pPr>
            <a:endParaRPr lang="en-US" dirty="0" smtClean="0"/>
          </a:p>
          <a:p>
            <a:pPr marL="400050" lvl="0" indent="-400050">
              <a:buFont typeface="+mj-lt"/>
              <a:buAutoNum type="romanUcPeriod"/>
            </a:pPr>
            <a:r>
              <a:rPr lang="en-US" dirty="0" smtClean="0"/>
              <a:t>The </a:t>
            </a:r>
            <a:r>
              <a:rPr lang="en-US" dirty="0"/>
              <a:t>failure by Member States to </a:t>
            </a:r>
            <a:r>
              <a:rPr lang="en-US" dirty="0" err="1"/>
              <a:t>honour</a:t>
            </a:r>
            <a:r>
              <a:rPr lang="en-US" dirty="0"/>
              <a:t> their obligations under the Treaty, Conventions, and Protocols, Regulations, Directives or Decisions of ECOWAS </a:t>
            </a:r>
          </a:p>
          <a:p>
            <a:pPr marL="400050" lvl="0" indent="-400050">
              <a:buFont typeface="+mj-lt"/>
              <a:buAutoNum type="romanUcPeriod"/>
            </a:pPr>
            <a:endParaRPr lang="en-US" dirty="0" smtClean="0"/>
          </a:p>
          <a:p>
            <a:pPr marL="400050" lvl="0" indent="-400050">
              <a:buFont typeface="+mj-lt"/>
              <a:buAutoNum type="romanUcPeriod"/>
            </a:pPr>
            <a:r>
              <a:rPr lang="en-US" dirty="0" smtClean="0"/>
              <a:t>The </a:t>
            </a:r>
            <a:r>
              <a:rPr lang="en-US" dirty="0"/>
              <a:t>Community and its officials</a:t>
            </a:r>
          </a:p>
          <a:p>
            <a:pPr marL="400050" lvl="0" indent="-400050">
              <a:buFont typeface="+mj-lt"/>
              <a:buAutoNum type="romanUcPeriod"/>
            </a:pPr>
            <a:endParaRPr lang="en-US" dirty="0" smtClean="0"/>
          </a:p>
          <a:p>
            <a:pPr marL="400050" lvl="0" indent="-400050">
              <a:buFont typeface="+mj-lt"/>
              <a:buAutoNum type="romanUcPeriod"/>
            </a:pPr>
            <a:r>
              <a:rPr lang="en-US" dirty="0" smtClean="0"/>
              <a:t>Action </a:t>
            </a:r>
            <a:r>
              <a:rPr lang="en-US" dirty="0"/>
              <a:t>for damages against a Community Institution or official of the Community for any action or omission in the exercise of official functions</a:t>
            </a:r>
          </a:p>
          <a:p>
            <a:pPr marL="400050" lvl="0" indent="-400050">
              <a:buFont typeface="+mj-lt"/>
              <a:buAutoNum type="romanUcPeriod"/>
            </a:pPr>
            <a:endParaRPr lang="en-US" dirty="0" smtClean="0"/>
          </a:p>
          <a:p>
            <a:pPr marL="400050" lvl="0" indent="-400050">
              <a:buFont typeface="+mj-lt"/>
              <a:buAutoNum type="romanUcPeriod"/>
            </a:pPr>
            <a:r>
              <a:rPr lang="en-US" dirty="0" smtClean="0"/>
              <a:t>Determination </a:t>
            </a:r>
            <a:r>
              <a:rPr lang="en-US" dirty="0"/>
              <a:t>of violation of human rights that occur in any Member State </a:t>
            </a:r>
          </a:p>
          <a:p>
            <a:pPr marL="400050" lvl="0" indent="-400050">
              <a:buFont typeface="+mj-lt"/>
              <a:buAutoNum type="romanUcPeriod"/>
            </a:pPr>
            <a:endParaRPr lang="en-US" dirty="0" smtClean="0"/>
          </a:p>
          <a:p>
            <a:pPr marL="400050" lvl="0" indent="-400050">
              <a:buFont typeface="+mj-lt"/>
              <a:buAutoNum type="romanUcPeriod"/>
            </a:pPr>
            <a:r>
              <a:rPr lang="en-US" dirty="0" smtClean="0"/>
              <a:t>Arbitral </a:t>
            </a:r>
            <a:r>
              <a:rPr lang="en-US" dirty="0"/>
              <a:t>jurisdiction pending the establishment of an arbitration tribunal of the community</a:t>
            </a:r>
          </a:p>
        </p:txBody>
      </p:sp>
    </p:spTree>
    <p:extLst>
      <p:ext uri="{BB962C8B-B14F-4D97-AF65-F5344CB8AC3E}">
        <p14:creationId xmlns:p14="http://schemas.microsoft.com/office/powerpoint/2010/main" val="933560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672872"/>
            <a:ext cx="7480925" cy="3785652"/>
          </a:xfrm>
          <a:prstGeom prst="rect">
            <a:avLst/>
          </a:prstGeom>
        </p:spPr>
        <p:txBody>
          <a:bodyPr wrap="square">
            <a:spAutoFit/>
          </a:bodyPr>
          <a:lstStyle/>
          <a:p>
            <a:pPr marL="342900" indent="-342900">
              <a:buFont typeface="Arial"/>
              <a:buChar char="•"/>
            </a:pPr>
            <a:r>
              <a:rPr lang="en-US" sz="2400" dirty="0" smtClean="0">
                <a:effectLst/>
              </a:rPr>
              <a:t>The Court functions as the Judicial organ of the community, the Administrative tribunal of the institutions, the Arbitration tribunal and Human rights court of the sub-region.</a:t>
            </a:r>
          </a:p>
          <a:p>
            <a:pPr marL="342900" indent="-342900">
              <a:buFont typeface="Arial"/>
              <a:buChar char="•"/>
            </a:pPr>
            <a:endParaRPr lang="en-US" sz="2400" dirty="0"/>
          </a:p>
          <a:p>
            <a:pPr marL="342900" indent="-342900">
              <a:buFont typeface="Arial"/>
              <a:buChar char="•"/>
            </a:pPr>
            <a:r>
              <a:rPr lang="en-US" sz="2400" dirty="0" smtClean="0">
                <a:effectLst/>
              </a:rPr>
              <a:t>The court is unique in that</a:t>
            </a:r>
            <a:r>
              <a:rPr lang="en-US" sz="2400" i="1" dirty="0"/>
              <a:t> </a:t>
            </a:r>
            <a:r>
              <a:rPr lang="en-US" sz="2400" dirty="0"/>
              <a:t>individuals have direct access to it on human rights abuse cases without the precondition for exhaustion of local remedies or </a:t>
            </a:r>
            <a:r>
              <a:rPr lang="en-US" sz="2400" dirty="0" smtClean="0">
                <a:effectLst/>
              </a:rPr>
              <a:t>the requirements for state parties assent.</a:t>
            </a:r>
          </a:p>
          <a:p>
            <a:pPr marL="342900" indent="-342900">
              <a:buFont typeface="Arial"/>
              <a:buChar char="•"/>
            </a:pPr>
            <a:endParaRPr lang="en-US" sz="2400" dirty="0" smtClean="0"/>
          </a:p>
        </p:txBody>
      </p:sp>
      <p:sp>
        <p:nvSpPr>
          <p:cNvPr id="3" name="Title 2"/>
          <p:cNvSpPr>
            <a:spLocks noGrp="1"/>
          </p:cNvSpPr>
          <p:nvPr>
            <p:ph type="title"/>
          </p:nvPr>
        </p:nvSpPr>
        <p:spPr>
          <a:xfrm>
            <a:off x="457200" y="274638"/>
            <a:ext cx="7441915" cy="685713"/>
          </a:xfrm>
        </p:spPr>
        <p:txBody>
          <a:bodyPr>
            <a:normAutofit/>
          </a:bodyPr>
          <a:lstStyle/>
          <a:p>
            <a:r>
              <a:rPr lang="en-US" dirty="0" smtClean="0"/>
              <a:t>Nature of the Court </a:t>
            </a:r>
            <a:endParaRPr lang="en-US" dirty="0"/>
          </a:p>
        </p:txBody>
      </p:sp>
    </p:spTree>
    <p:extLst>
      <p:ext uri="{BB962C8B-B14F-4D97-AF65-F5344CB8AC3E}">
        <p14:creationId xmlns:p14="http://schemas.microsoft.com/office/powerpoint/2010/main" val="800256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Applicable laws</a:t>
            </a:r>
            <a:endParaRPr lang="en-US" dirty="0"/>
          </a:p>
        </p:txBody>
      </p:sp>
      <p:sp>
        <p:nvSpPr>
          <p:cNvPr id="3" name="Content Placeholder 2"/>
          <p:cNvSpPr>
            <a:spLocks noGrp="1"/>
          </p:cNvSpPr>
          <p:nvPr>
            <p:ph idx="1"/>
          </p:nvPr>
        </p:nvSpPr>
        <p:spPr/>
        <p:txBody>
          <a:bodyPr>
            <a:normAutofit/>
          </a:bodyPr>
          <a:lstStyle/>
          <a:p>
            <a:r>
              <a:rPr lang="en-US" dirty="0" smtClean="0"/>
              <a:t>ECOWAS has no Human Rights Bill but has adopted the African charter on human and peoples rights under Article 4g of the Revised Treaty </a:t>
            </a:r>
            <a:endParaRPr lang="en-US" dirty="0" smtClean="0">
              <a:effectLst/>
            </a:endParaRPr>
          </a:p>
          <a:p>
            <a:pPr marL="0" indent="0">
              <a:buNone/>
            </a:pPr>
            <a:r>
              <a:rPr lang="en-US" dirty="0" smtClean="0"/>
              <a:t> </a:t>
            </a:r>
          </a:p>
          <a:p>
            <a:r>
              <a:rPr lang="en-US" dirty="0" smtClean="0"/>
              <a:t>The court also applies international human rights instruments to which member states are party especially the Universal Declaration of Human Rights and two basic United Nations human rights instruments covering economic social and cultural rights and civil and political rights.</a:t>
            </a:r>
          </a:p>
          <a:p>
            <a:endParaRPr lang="en-US" dirty="0"/>
          </a:p>
        </p:txBody>
      </p:sp>
    </p:spTree>
    <p:extLst>
      <p:ext uri="{BB962C8B-B14F-4D97-AF65-F5344CB8AC3E}">
        <p14:creationId xmlns:p14="http://schemas.microsoft.com/office/powerpoint/2010/main" val="3181984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0225"/>
          </a:xfrm>
        </p:spPr>
        <p:txBody>
          <a:bodyPr>
            <a:normAutofit/>
          </a:bodyPr>
          <a:lstStyle/>
          <a:p>
            <a:r>
              <a:rPr lang="en-US" dirty="0" smtClean="0"/>
              <a:t> Some decisions</a:t>
            </a:r>
            <a:endParaRPr lang="en-US" dirty="0"/>
          </a:p>
        </p:txBody>
      </p:sp>
      <p:sp>
        <p:nvSpPr>
          <p:cNvPr id="3" name="Content Placeholder 2"/>
          <p:cNvSpPr>
            <a:spLocks noGrp="1"/>
          </p:cNvSpPr>
          <p:nvPr>
            <p:ph idx="1"/>
          </p:nvPr>
        </p:nvSpPr>
        <p:spPr>
          <a:xfrm>
            <a:off x="325258" y="944863"/>
            <a:ext cx="8361542" cy="5576239"/>
          </a:xfrm>
        </p:spPr>
        <p:txBody>
          <a:bodyPr>
            <a:normAutofit fontScale="47500" lnSpcReduction="20000"/>
          </a:bodyPr>
          <a:lstStyle/>
          <a:p>
            <a:pPr marL="0" indent="0">
              <a:buNone/>
            </a:pPr>
            <a:r>
              <a:rPr lang="en-US" sz="4200" b="1" dirty="0" smtClean="0"/>
              <a:t>The </a:t>
            </a:r>
            <a:r>
              <a:rPr lang="en-US" sz="4200" b="1" dirty="0"/>
              <a:t>court has delivered quite a number of progressive decisions on various aspects of human rights</a:t>
            </a:r>
            <a:r>
              <a:rPr lang="en-US" sz="4200" dirty="0"/>
              <a:t>. </a:t>
            </a:r>
            <a:endParaRPr lang="en-US" sz="4200" dirty="0" smtClean="0"/>
          </a:p>
          <a:p>
            <a:pPr marL="0" indent="0">
              <a:buNone/>
            </a:pPr>
            <a:endParaRPr lang="en-US" sz="4200" dirty="0"/>
          </a:p>
          <a:p>
            <a:pPr lvl="0">
              <a:buFont typeface="Wingdings" charset="2"/>
              <a:buChar char="§"/>
            </a:pPr>
            <a:r>
              <a:rPr lang="en-US" sz="3500" dirty="0"/>
              <a:t>In SERAP &amp; 10 </a:t>
            </a:r>
            <a:r>
              <a:rPr lang="en-US" sz="3500" dirty="0" err="1"/>
              <a:t>Ors</a:t>
            </a:r>
            <a:r>
              <a:rPr lang="en-US" sz="3500" dirty="0"/>
              <a:t> v The Federal Republic of Nigeria &amp; 4 </a:t>
            </a:r>
            <a:r>
              <a:rPr lang="en-US" sz="3500" dirty="0" err="1"/>
              <a:t>ors</a:t>
            </a:r>
            <a:r>
              <a:rPr lang="en-US" sz="3500" dirty="0"/>
              <a:t> the court held “By failing to prevent the violation of the plaintiffs’ rights to peaceful assembly or to carry out a thorough investigation on the violation of that right, in order to hold accountable those responsible for the unlawful disruption of that peaceful demonstration that took place in </a:t>
            </a:r>
            <a:r>
              <a:rPr lang="en-US" sz="3500" dirty="0" err="1"/>
              <a:t>Bundu</a:t>
            </a:r>
            <a:r>
              <a:rPr lang="en-US" sz="3500" dirty="0"/>
              <a:t> Community on 12 October, 2009, and to provide remedy for the victims of the arbitrariness of the security agents acting under public authority control, the Federal Republic of Nigeria has breached its international obligation arising from the African Charter.  </a:t>
            </a:r>
            <a:endParaRPr lang="en-US" sz="3500" dirty="0" smtClean="0"/>
          </a:p>
          <a:p>
            <a:pPr lvl="0">
              <a:buFont typeface="Wingdings" charset="2"/>
              <a:buChar char="§"/>
            </a:pPr>
            <a:endParaRPr lang="en-US" sz="3500" dirty="0"/>
          </a:p>
          <a:p>
            <a:pPr lvl="0">
              <a:buFont typeface="Wingdings" charset="2"/>
              <a:buChar char="§"/>
            </a:pPr>
            <a:r>
              <a:rPr lang="en-US" sz="3500" dirty="0"/>
              <a:t>In </a:t>
            </a:r>
            <a:r>
              <a:rPr lang="en-US" sz="3500" dirty="0" err="1"/>
              <a:t>Hadijatou</a:t>
            </a:r>
            <a:r>
              <a:rPr lang="en-US" sz="3500" dirty="0"/>
              <a:t> Mani </a:t>
            </a:r>
            <a:r>
              <a:rPr lang="en-US" sz="3500" dirty="0" err="1"/>
              <a:t>Karaou</a:t>
            </a:r>
            <a:r>
              <a:rPr lang="en-US" sz="3500" dirty="0"/>
              <a:t> v The Republic of Niger (2004-2009) CCJELR p 240, the Court found Niger liable for not raising a charge against an act prohibited as public policy and failing to adopt appropriate measures to stamp out such acts. That though Niger Government did not actively participate in the act, their inaction, tolerance and passiveness makes them responsible for the abuse</a:t>
            </a:r>
            <a:r>
              <a:rPr lang="en-US" sz="3500" dirty="0" smtClean="0"/>
              <a:t>.</a:t>
            </a:r>
          </a:p>
          <a:p>
            <a:pPr lvl="0">
              <a:buFont typeface="Wingdings" charset="2"/>
              <a:buChar char="§"/>
            </a:pPr>
            <a:endParaRPr lang="en-US" sz="3500" dirty="0"/>
          </a:p>
          <a:p>
            <a:pPr>
              <a:buFont typeface="Wingdings" charset="2"/>
              <a:buChar char="§"/>
            </a:pPr>
            <a:r>
              <a:rPr lang="en-US" sz="3500" dirty="0"/>
              <a:t>In </a:t>
            </a:r>
            <a:r>
              <a:rPr lang="en-US" sz="3500" dirty="0" err="1"/>
              <a:t>Oguche</a:t>
            </a:r>
            <a:r>
              <a:rPr lang="en-US" sz="3500" dirty="0"/>
              <a:t> V Ghana where a student died under suspicious circumstances during a school swimming outing, the court found the defendant in breach of its obligation to carry out effective investigation to </a:t>
            </a:r>
            <a:r>
              <a:rPr lang="en-US" sz="3500" dirty="0" err="1"/>
              <a:t>assertain</a:t>
            </a:r>
            <a:r>
              <a:rPr lang="en-US" sz="3500" dirty="0"/>
              <a:t> the cause of death and identify and prosecute those responsible</a:t>
            </a:r>
            <a:r>
              <a:rPr lang="en-US" sz="3500" dirty="0" smtClean="0">
                <a:effectLst/>
              </a:rPr>
              <a:t> </a:t>
            </a:r>
            <a:endParaRPr lang="en-US" sz="3500" dirty="0"/>
          </a:p>
        </p:txBody>
      </p:sp>
    </p:spTree>
    <p:extLst>
      <p:ext uri="{BB962C8B-B14F-4D97-AF65-F5344CB8AC3E}">
        <p14:creationId xmlns:p14="http://schemas.microsoft.com/office/powerpoint/2010/main" val="2300104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Access to NGO’s</a:t>
            </a:r>
            <a:endParaRPr lang="en-US" sz="3600" dirty="0"/>
          </a:p>
        </p:txBody>
      </p:sp>
      <p:sp>
        <p:nvSpPr>
          <p:cNvPr id="3" name="Content Placeholder 2"/>
          <p:cNvSpPr>
            <a:spLocks noGrp="1"/>
          </p:cNvSpPr>
          <p:nvPr>
            <p:ph idx="1"/>
          </p:nvPr>
        </p:nvSpPr>
        <p:spPr>
          <a:xfrm>
            <a:off x="457200" y="1192696"/>
            <a:ext cx="8229600" cy="5467812"/>
          </a:xfrm>
        </p:spPr>
        <p:txBody>
          <a:bodyPr>
            <a:noAutofit/>
          </a:bodyPr>
          <a:lstStyle/>
          <a:p>
            <a:pPr marL="0" indent="0">
              <a:buNone/>
            </a:pPr>
            <a:endParaRPr lang="en-US" sz="1800" dirty="0" smtClean="0"/>
          </a:p>
          <a:p>
            <a:pPr marL="0" indent="0">
              <a:buNone/>
            </a:pPr>
            <a:endParaRPr lang="en-US" sz="1600" dirty="0" smtClean="0"/>
          </a:p>
          <a:p>
            <a:pPr marL="0" indent="0">
              <a:buNone/>
            </a:pPr>
            <a:r>
              <a:rPr lang="en-US" sz="1600" b="1" dirty="0" smtClean="0"/>
              <a:t>The </a:t>
            </a:r>
            <a:r>
              <a:rPr lang="en-US" sz="1600" b="1" dirty="0"/>
              <a:t>Court has in a plethora of cases allowed NGO’s access to it to prosecute cases on behalf of victims of Human Rights Violation. </a:t>
            </a:r>
            <a:endParaRPr lang="en-US" sz="1600" b="1" dirty="0" smtClean="0"/>
          </a:p>
          <a:p>
            <a:pPr marL="0" indent="0">
              <a:buNone/>
            </a:pPr>
            <a:endParaRPr lang="en-US" sz="1600" dirty="0"/>
          </a:p>
          <a:p>
            <a:pPr lvl="0"/>
            <a:r>
              <a:rPr lang="en-US" sz="1600" dirty="0"/>
              <a:t>In SERAP </a:t>
            </a:r>
            <a:r>
              <a:rPr lang="en-US" sz="1600" dirty="0" err="1"/>
              <a:t>Vs</a:t>
            </a:r>
            <a:r>
              <a:rPr lang="en-US" sz="1600" dirty="0"/>
              <a:t> President FRN &amp; UBEC (2010) CCJELR p.199 the court held the view that taking into account the need to reinforce the access to justice for the protection of human rights, an NGO duly constituted can file action on behalf of victims of abuse and all they need to show is that there is a public right worthy of </a:t>
            </a:r>
            <a:r>
              <a:rPr lang="en-US" sz="1600" dirty="0" smtClean="0"/>
              <a:t>protection</a:t>
            </a:r>
          </a:p>
          <a:p>
            <a:pPr marL="0" lvl="0" indent="0">
              <a:buNone/>
            </a:pPr>
            <a:endParaRPr lang="en-US" sz="1600" dirty="0"/>
          </a:p>
          <a:p>
            <a:pPr lvl="0"/>
            <a:r>
              <a:rPr lang="en-US" sz="1600" dirty="0"/>
              <a:t>Also in SERAP v Federal Republic of Nigeria, Ruling No. ECW/CCJ/RUL/08/09 in response to the defendants challenge to the standing of the Applicant NGO to bring the action held that in order to promote human rights and limit the impediments against such a promotion in cases of public interest litigation, the Plaintiff need not show that he has suffered any personal injury or has a special interest that needs to be protected to have standing in order to satisfy the aspirations of the citizens of the sub-region in their quest for a pervasive human rights regime.</a:t>
            </a:r>
          </a:p>
          <a:p>
            <a:pPr marL="0" indent="0">
              <a:buNone/>
            </a:pPr>
            <a:r>
              <a:rPr lang="en-US" sz="1800" dirty="0"/>
              <a:t> </a:t>
            </a:r>
            <a:endParaRPr lang="en-US" sz="1800" dirty="0" smtClean="0">
              <a:effectLst/>
            </a:endParaRPr>
          </a:p>
          <a:p>
            <a:endParaRPr lang="en-US" sz="2000" dirty="0"/>
          </a:p>
        </p:txBody>
      </p:sp>
    </p:spTree>
    <p:extLst>
      <p:ext uri="{BB962C8B-B14F-4D97-AF65-F5344CB8AC3E}">
        <p14:creationId xmlns:p14="http://schemas.microsoft.com/office/powerpoint/2010/main" val="2312612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246"/>
          </a:xfrm>
        </p:spPr>
        <p:txBody>
          <a:bodyPr>
            <a:normAutofit/>
          </a:bodyPr>
          <a:lstStyle/>
          <a:p>
            <a:r>
              <a:rPr lang="en-US" dirty="0" smtClean="0"/>
              <a:t>Access to NGO’s (</a:t>
            </a:r>
            <a:r>
              <a:rPr lang="en-US" dirty="0" err="1" smtClean="0"/>
              <a:t>contd</a:t>
            </a:r>
            <a:r>
              <a:rPr lang="en-US" dirty="0" smtClean="0"/>
              <a:t>)</a:t>
            </a:r>
            <a:endParaRPr lang="en-US" dirty="0"/>
          </a:p>
        </p:txBody>
      </p:sp>
      <p:sp>
        <p:nvSpPr>
          <p:cNvPr id="3" name="Content Placeholder 2"/>
          <p:cNvSpPr>
            <a:spLocks noGrp="1"/>
          </p:cNvSpPr>
          <p:nvPr>
            <p:ph idx="1"/>
          </p:nvPr>
        </p:nvSpPr>
        <p:spPr>
          <a:xfrm>
            <a:off x="457200" y="743499"/>
            <a:ext cx="8229600" cy="5932499"/>
          </a:xfrm>
        </p:spPr>
        <p:txBody>
          <a:bodyPr>
            <a:normAutofit fontScale="70000" lnSpcReduction="20000"/>
          </a:bodyPr>
          <a:lstStyle/>
          <a:p>
            <a:pPr marL="0" indent="0">
              <a:buNone/>
            </a:pPr>
            <a:r>
              <a:rPr lang="en-US" dirty="0"/>
              <a:t> </a:t>
            </a:r>
            <a:endParaRPr lang="en-US" dirty="0" smtClean="0">
              <a:effectLst/>
            </a:endParaRPr>
          </a:p>
          <a:p>
            <a:pPr marL="0" indent="0">
              <a:buNone/>
            </a:pPr>
            <a:endParaRPr lang="en-US" dirty="0" smtClean="0"/>
          </a:p>
          <a:p>
            <a:pPr marL="0" indent="0">
              <a:buNone/>
            </a:pPr>
            <a:r>
              <a:rPr lang="en-US" dirty="0" smtClean="0"/>
              <a:t>Article </a:t>
            </a:r>
            <a:r>
              <a:rPr lang="en-US" dirty="0"/>
              <a:t>12 of the 1991 Protocol of the court provides.  “Each party to a dispute shall be represented before the Court by one or more agents nominated by the party concerned for this purpose.  </a:t>
            </a:r>
            <a:endParaRPr lang="en-US" dirty="0" smtClean="0"/>
          </a:p>
          <a:p>
            <a:pPr marL="0" indent="0">
              <a:buNone/>
            </a:pPr>
            <a:r>
              <a:rPr lang="en-US" dirty="0" smtClean="0"/>
              <a:t>The </a:t>
            </a:r>
            <a:r>
              <a:rPr lang="en-US" dirty="0"/>
              <a:t>agent may, where necessary, request the assistance of one or more Advocates or Counsels who are recognized by the laws and regulations of the Member States as being empowered to appear in Court in their area of jurisdiction”.</a:t>
            </a:r>
          </a:p>
          <a:p>
            <a:pPr marL="0" indent="0">
              <a:buNone/>
            </a:pPr>
            <a:r>
              <a:rPr lang="en-US" dirty="0" smtClean="0"/>
              <a:t>The </a:t>
            </a:r>
            <a:r>
              <a:rPr lang="en-US" dirty="0"/>
              <a:t>court has given the notion of agents its widest meaning so as to allow NGOs to represent parties before it as was done in </a:t>
            </a:r>
            <a:r>
              <a:rPr lang="en-US" dirty="0" err="1"/>
              <a:t>Hadijatou</a:t>
            </a:r>
            <a:r>
              <a:rPr lang="en-US" dirty="0"/>
              <a:t> Mani </a:t>
            </a:r>
            <a:r>
              <a:rPr lang="en-US" dirty="0" err="1"/>
              <a:t>Koraou</a:t>
            </a:r>
            <a:r>
              <a:rPr lang="en-US" dirty="0"/>
              <a:t> v Republic of Niger, where the court allowed Inter Rights counsels to represent the Applicant.</a:t>
            </a:r>
          </a:p>
          <a:p>
            <a:pPr marL="0" indent="0">
              <a:buNone/>
            </a:pPr>
            <a:endParaRPr lang="en-US" dirty="0" smtClean="0"/>
          </a:p>
          <a:p>
            <a:pPr marL="0" indent="0">
              <a:buNone/>
            </a:pPr>
            <a:r>
              <a:rPr lang="en-US" dirty="0" smtClean="0"/>
              <a:t>The </a:t>
            </a:r>
            <a:r>
              <a:rPr lang="en-US" dirty="0"/>
              <a:t>court has despite absence of a specific provision in its legal instrument, allowed civil society </a:t>
            </a:r>
            <a:r>
              <a:rPr lang="en-US" dirty="0" err="1"/>
              <a:t>organisations</a:t>
            </a:r>
            <a:r>
              <a:rPr lang="en-US" dirty="0"/>
              <a:t> and NGOs to submit Amicus Curiae briefs in matters before it in order to do substantial justice to the case and enrich its jurisprudence</a:t>
            </a:r>
            <a:r>
              <a:rPr lang="en-US" dirty="0" smtClean="0"/>
              <a:t>.</a:t>
            </a:r>
          </a:p>
          <a:p>
            <a:pPr marL="0" indent="0">
              <a:buNone/>
            </a:pPr>
            <a:endParaRPr lang="en-US" dirty="0"/>
          </a:p>
          <a:p>
            <a:pPr lvl="0"/>
            <a:r>
              <a:rPr lang="en-US" dirty="0"/>
              <a:t>In LINDA GOMEZ V REP OF GAMBIA (2014 unreported) the court accepted a brief filed by Amnesty International being a widely recognized and independent World wide body that seeks to promote and protect Human Rights. </a:t>
            </a:r>
          </a:p>
          <a:p>
            <a:pPr lvl="0"/>
            <a:r>
              <a:rPr lang="en-US" dirty="0"/>
              <a:t>See also SERAP V. FEDERAL REPUBLIC OF NIGERIA supra.</a:t>
            </a:r>
          </a:p>
          <a:p>
            <a:endParaRPr lang="en-US" dirty="0"/>
          </a:p>
        </p:txBody>
      </p:sp>
    </p:spTree>
    <p:extLst>
      <p:ext uri="{BB962C8B-B14F-4D97-AF65-F5344CB8AC3E}">
        <p14:creationId xmlns:p14="http://schemas.microsoft.com/office/powerpoint/2010/main" val="3573013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4615" cy="685714"/>
          </a:xfrm>
        </p:spPr>
        <p:txBody>
          <a:bodyPr>
            <a:normAutofit/>
          </a:bodyPr>
          <a:lstStyle/>
          <a:p>
            <a:r>
              <a:rPr lang="en-US" dirty="0" smtClean="0"/>
              <a:t>Activities</a:t>
            </a:r>
            <a:endParaRPr lang="en-US" dirty="0"/>
          </a:p>
        </p:txBody>
      </p:sp>
      <p:sp>
        <p:nvSpPr>
          <p:cNvPr id="3" name="Content Placeholder 2"/>
          <p:cNvSpPr>
            <a:spLocks noGrp="1"/>
          </p:cNvSpPr>
          <p:nvPr>
            <p:ph idx="1"/>
          </p:nvPr>
        </p:nvSpPr>
        <p:spPr>
          <a:xfrm>
            <a:off x="457200" y="1239164"/>
            <a:ext cx="8229600" cy="5483302"/>
          </a:xfrm>
        </p:spPr>
        <p:txBody>
          <a:bodyPr>
            <a:normAutofit/>
          </a:bodyPr>
          <a:lstStyle/>
          <a:p>
            <a:pPr>
              <a:buFont typeface="Wingdings" charset="2"/>
              <a:buChar char="§"/>
            </a:pPr>
            <a:endParaRPr lang="en-US" sz="2000" dirty="0" smtClean="0"/>
          </a:p>
          <a:p>
            <a:pPr>
              <a:buFont typeface="Wingdings" charset="2"/>
              <a:buChar char="§"/>
            </a:pPr>
            <a:r>
              <a:rPr lang="en-US" sz="2000" dirty="0" smtClean="0"/>
              <a:t>In </a:t>
            </a:r>
            <a:r>
              <a:rPr lang="en-US" sz="2000" dirty="0"/>
              <a:t>its bid to create a forum for interaction and exchange of ideas among jurists of the sub region, the court, initiated the formation of the West African Jurists Association.  After several meetings and consultations, the inaugural conference of the association was held in Cote d’Ivoire in April 2016</a:t>
            </a:r>
            <a:r>
              <a:rPr lang="en-US" sz="2000" dirty="0" smtClean="0"/>
              <a:t>.</a:t>
            </a:r>
          </a:p>
          <a:p>
            <a:pPr>
              <a:buFont typeface="Wingdings" charset="2"/>
              <a:buChar char="§"/>
            </a:pPr>
            <a:endParaRPr lang="en-US" sz="2000" dirty="0" smtClean="0">
              <a:effectLst/>
            </a:endParaRPr>
          </a:p>
          <a:p>
            <a:pPr>
              <a:buFont typeface="Wingdings" charset="2"/>
              <a:buChar char="§"/>
            </a:pPr>
            <a:r>
              <a:rPr lang="en-US" sz="2000" dirty="0" smtClean="0">
                <a:effectLst/>
              </a:rPr>
              <a:t>To create visibility, reduce litigation cost and bring the court nearer to the people of the sub region, the court holds external court sessions in member states.  The most resent was held in Abidjan from the 18</a:t>
            </a:r>
            <a:r>
              <a:rPr lang="en-US" sz="2000" baseline="30000" dirty="0" smtClean="0">
                <a:effectLst/>
              </a:rPr>
              <a:t>th</a:t>
            </a:r>
            <a:r>
              <a:rPr lang="en-US" sz="2000" dirty="0" smtClean="0">
                <a:effectLst/>
              </a:rPr>
              <a:t> to 21</a:t>
            </a:r>
            <a:r>
              <a:rPr lang="en-US" sz="2000" baseline="30000" dirty="0" smtClean="0">
                <a:effectLst/>
              </a:rPr>
              <a:t>st</a:t>
            </a:r>
            <a:r>
              <a:rPr lang="en-US" sz="2000" dirty="0" smtClean="0">
                <a:effectLst/>
              </a:rPr>
              <a:t> April, 2016</a:t>
            </a:r>
          </a:p>
          <a:p>
            <a:pPr>
              <a:buFont typeface="Wingdings" charset="2"/>
              <a:buChar char="§"/>
            </a:pPr>
            <a:endParaRPr lang="en-US" sz="2000" dirty="0" smtClean="0">
              <a:effectLst/>
            </a:endParaRPr>
          </a:p>
          <a:p>
            <a:pPr>
              <a:buFont typeface="Wingdings" charset="2"/>
              <a:buChar char="§"/>
            </a:pPr>
            <a:r>
              <a:rPr lang="en-US" sz="2000" dirty="0" smtClean="0">
                <a:effectLst/>
              </a:rPr>
              <a:t>The court is also exploring possibilities of and modalities for establishing legal aid for the indigent and marginalized victims to enable them prosecute their cases before the court.</a:t>
            </a:r>
          </a:p>
          <a:p>
            <a:pPr>
              <a:buFont typeface="Wingdings" charset="2"/>
              <a:buChar char="§"/>
            </a:pPr>
            <a:endParaRPr lang="en-US" dirty="0"/>
          </a:p>
          <a:p>
            <a:pPr marL="0" indent="0">
              <a:buNone/>
            </a:pPr>
            <a:endParaRPr lang="en-US" dirty="0"/>
          </a:p>
          <a:p>
            <a:pPr>
              <a:buFont typeface="Wingdings" charset="2"/>
              <a:buChar char="§"/>
            </a:pPr>
            <a:endParaRPr lang="en-US" dirty="0"/>
          </a:p>
        </p:txBody>
      </p:sp>
    </p:spTree>
    <p:extLst>
      <p:ext uri="{BB962C8B-B14F-4D97-AF65-F5344CB8AC3E}">
        <p14:creationId xmlns:p14="http://schemas.microsoft.com/office/powerpoint/2010/main" val="12684907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F35BA4-7D93-4064-A47D-DC9B20536B71}"/>
</file>

<file path=customXml/itemProps2.xml><?xml version="1.0" encoding="utf-8"?>
<ds:datastoreItem xmlns:ds="http://schemas.openxmlformats.org/officeDocument/2006/customXml" ds:itemID="{02CD2845-2ECF-4B59-A02A-66F82A3C9709}"/>
</file>

<file path=customXml/itemProps3.xml><?xml version="1.0" encoding="utf-8"?>
<ds:datastoreItem xmlns:ds="http://schemas.openxmlformats.org/officeDocument/2006/customXml" ds:itemID="{EDB5A80F-D1E5-4A7E-936C-DB7FB47C7B0F}"/>
</file>

<file path=docProps/app.xml><?xml version="1.0" encoding="utf-8"?>
<Properties xmlns="http://schemas.openxmlformats.org/officeDocument/2006/extended-properties" xmlns:vt="http://schemas.openxmlformats.org/officeDocument/2006/docPropsVTypes">
  <Template>Apothecary.thmx</Template>
  <TotalTime>316</TotalTime>
  <Words>1010</Words>
  <Application>Microsoft Office PowerPoint</Application>
  <PresentationFormat>On-screen Show (4:3)</PresentationFormat>
  <Paragraphs>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Apothecary</vt:lpstr>
      <vt:lpstr>REGIONAL AND UN HUMAN RIGHTS MECHANISM—OPPORTUNITIES FOR INTERRACTION WITH HUMAN RIGHTS DEFENDERS, CIVIL SOCIETY ORGANISATIONS, NHRIs AND WOMEN LED ORGANISATIONS  </vt:lpstr>
      <vt:lpstr> Introduction</vt:lpstr>
      <vt:lpstr>PowerPoint Presentation</vt:lpstr>
      <vt:lpstr>Nature of the Court </vt:lpstr>
      <vt:lpstr>Applicable laws</vt:lpstr>
      <vt:lpstr> Some decisions</vt:lpstr>
      <vt:lpstr>Access to NGO’s</vt:lpstr>
      <vt:lpstr>Access to NGO’s (contd)</vt:lpstr>
      <vt:lpstr>Activities</vt:lpstr>
      <vt:lpstr>Activities (contd)</vt:lpstr>
      <vt:lpstr>PowerPoint Presentation</vt:lpstr>
      <vt:lpstr>PowerPoint Presentation</vt:lpstr>
    </vt:vector>
  </TitlesOfParts>
  <Company>Nobella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ada</dc:creator>
  <cp:lastModifiedBy>Liza Sekaggya</cp:lastModifiedBy>
  <cp:revision>9</cp:revision>
  <dcterms:created xsi:type="dcterms:W3CDTF">2016-07-05T08:58:46Z</dcterms:created>
  <dcterms:modified xsi:type="dcterms:W3CDTF">2016-07-07T16:58:13Z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y fmtid="{D5CDD505-2E9C-101B-9397-08002B2CF9AE}" pid="3" name="Order">
    <vt:r8>3674000</vt:r8>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