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6" r:id="rId1"/>
  </p:sldMasterIdLst>
  <p:sldIdLst>
    <p:sldId id="256" r:id="rId2"/>
    <p:sldId id="262" r:id="rId3"/>
    <p:sldId id="257" r:id="rId4"/>
    <p:sldId id="258" r:id="rId5"/>
    <p:sldId id="263" r:id="rId6"/>
    <p:sldId id="264"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44" d="100"/>
          <a:sy n="44" d="100"/>
        </p:scale>
        <p:origin x="54"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340899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2232316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FDE70-BBA2-4B49-BB55-34AF1592D150}"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1221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1069060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FDE70-BBA2-4B49-BB55-34AF1592D150}"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3510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4126678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2164632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4174041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104236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664D7-8E14-4953-8F39-93F764B125D2}" type="datetimeFigureOut">
              <a:rPr lang="en-GB" smtClean="0"/>
              <a:t>15/10/2015</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3095783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922631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C664D7-8E14-4953-8F39-93F764B125D2}" type="datetimeFigureOut">
              <a:rPr lang="en-GB" smtClean="0"/>
              <a:t>15/10/2015</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2349098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FC664D7-8E14-4953-8F39-93F764B125D2}" type="datetimeFigureOut">
              <a:rPr lang="en-GB" smtClean="0"/>
              <a:t>15/10/2015</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3082120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664D7-8E14-4953-8F39-93F764B125D2}" type="datetimeFigureOut">
              <a:rPr lang="en-GB" smtClean="0"/>
              <a:t>15/10/2015</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4199609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220460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664D7-8E14-4953-8F39-93F764B125D2}" type="datetimeFigureOut">
              <a:rPr lang="en-GB" smtClean="0"/>
              <a:t>15/10/2015</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DFDE70-BBA2-4B49-BB55-34AF1592D150}" type="slidenum">
              <a:rPr lang="en-GB" smtClean="0"/>
              <a:t>‹#›</a:t>
            </a:fld>
            <a:endParaRPr lang="en-GB"/>
          </a:p>
        </p:txBody>
      </p:sp>
    </p:spTree>
    <p:extLst>
      <p:ext uri="{BB962C8B-B14F-4D97-AF65-F5344CB8AC3E}">
        <p14:creationId xmlns:p14="http://schemas.microsoft.com/office/powerpoint/2010/main" val="338704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FC664D7-8E14-4953-8F39-93F764B125D2}" type="datetimeFigureOut">
              <a:rPr lang="en-GB" smtClean="0"/>
              <a:t>15/10/2015</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DFDE70-BBA2-4B49-BB55-34AF1592D150}" type="slidenum">
              <a:rPr lang="en-GB" smtClean="0"/>
              <a:t>‹#›</a:t>
            </a:fld>
            <a:endParaRPr lang="en-GB"/>
          </a:p>
        </p:txBody>
      </p:sp>
    </p:spTree>
    <p:extLst>
      <p:ext uri="{BB962C8B-B14F-4D97-AF65-F5344CB8AC3E}">
        <p14:creationId xmlns:p14="http://schemas.microsoft.com/office/powerpoint/2010/main" val="4270474904"/>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 id="2147483909" r:id="rId13"/>
    <p:sldLayoutId id="2147483910" r:id="rId14"/>
    <p:sldLayoutId id="2147483911" r:id="rId15"/>
    <p:sldLayoutId id="2147483912"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9943" y="1027762"/>
            <a:ext cx="9144000" cy="2806262"/>
          </a:xfrm>
        </p:spPr>
        <p:txBody>
          <a:bodyPr>
            <a:normAutofit fontScale="90000"/>
          </a:bodyPr>
          <a:lstStyle/>
          <a:p>
            <a:r>
              <a:rPr lang="en-GB" sz="4800" dirty="0" smtClean="0"/>
              <a:t>Implementation of decisions of regional and sub-regional courts, and recommendations of UN bodies: remedies and follow-up</a:t>
            </a:r>
            <a:endParaRPr lang="en-GB" sz="4800" dirty="0"/>
          </a:p>
        </p:txBody>
      </p:sp>
      <p:sp>
        <p:nvSpPr>
          <p:cNvPr id="3" name="Subtitle 2"/>
          <p:cNvSpPr>
            <a:spLocks noGrp="1"/>
          </p:cNvSpPr>
          <p:nvPr>
            <p:ph type="subTitle" idx="1"/>
          </p:nvPr>
        </p:nvSpPr>
        <p:spPr>
          <a:xfrm>
            <a:off x="1719943" y="5059981"/>
            <a:ext cx="9144000" cy="938048"/>
          </a:xfrm>
        </p:spPr>
        <p:txBody>
          <a:bodyPr/>
          <a:lstStyle/>
          <a:p>
            <a:r>
              <a:rPr lang="en-GB" dirty="0" smtClean="0"/>
              <a:t>Professor Rachel Murray, Human Rights Implementation Centre, Bristol Law School, UK</a:t>
            </a:r>
            <a:endParaRPr lang="en-GB" dirty="0"/>
          </a:p>
        </p:txBody>
      </p:sp>
    </p:spTree>
    <p:extLst>
      <p:ext uri="{BB962C8B-B14F-4D97-AF65-F5344CB8AC3E}">
        <p14:creationId xmlns:p14="http://schemas.microsoft.com/office/powerpoint/2010/main" val="265987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3965"/>
          </a:xfrm>
        </p:spPr>
        <p:txBody>
          <a:bodyPr>
            <a:normAutofit fontScale="90000"/>
          </a:bodyPr>
          <a:lstStyle/>
          <a:p>
            <a:r>
              <a:rPr lang="en-GB" dirty="0" smtClean="0"/>
              <a:t> </a:t>
            </a:r>
            <a:endParaRPr lang="en-GB" dirty="0"/>
          </a:p>
        </p:txBody>
      </p:sp>
      <p:sp>
        <p:nvSpPr>
          <p:cNvPr id="3" name="Content Placeholder 2"/>
          <p:cNvSpPr>
            <a:spLocks noGrp="1"/>
          </p:cNvSpPr>
          <p:nvPr>
            <p:ph idx="1"/>
          </p:nvPr>
        </p:nvSpPr>
        <p:spPr>
          <a:xfrm>
            <a:off x="1143000" y="1415143"/>
            <a:ext cx="10515600" cy="4805363"/>
          </a:xfrm>
        </p:spPr>
        <p:txBody>
          <a:bodyPr/>
          <a:lstStyle/>
          <a:p>
            <a:r>
              <a:rPr lang="en-GB" dirty="0" smtClean="0"/>
              <a:t>Responsibility of the State to implement</a:t>
            </a:r>
          </a:p>
          <a:p>
            <a:r>
              <a:rPr lang="en-GB" dirty="0" smtClean="0"/>
              <a:t>Combination of factors explains compliance and implementation: nuanced and coordinated approach among range of actors at national, regional and international levels</a:t>
            </a:r>
          </a:p>
          <a:p>
            <a:r>
              <a:rPr lang="en-GB" dirty="0" smtClean="0"/>
              <a:t>National level:</a:t>
            </a:r>
          </a:p>
          <a:p>
            <a:pPr lvl="1"/>
            <a:r>
              <a:rPr lang="en-GB" dirty="0" smtClean="0"/>
              <a:t>Range of actors: government units; judiciary, parliament, NHRIs, CSOs, etc.</a:t>
            </a:r>
          </a:p>
          <a:p>
            <a:pPr lvl="1"/>
            <a:r>
              <a:rPr lang="en-GB" dirty="0" smtClean="0"/>
              <a:t>Limited awareness of existence of African Commission/Court and its findings</a:t>
            </a:r>
          </a:p>
          <a:p>
            <a:pPr lvl="1"/>
            <a:r>
              <a:rPr lang="en-GB" dirty="0" smtClean="0"/>
              <a:t>Legislation enforcing decision of treaty bodies, but in very few states</a:t>
            </a:r>
          </a:p>
          <a:p>
            <a:pPr lvl="1"/>
            <a:r>
              <a:rPr lang="en-GB" dirty="0" smtClean="0"/>
              <a:t>Role of UNCTs</a:t>
            </a:r>
            <a:endParaRPr lang="en-GB" dirty="0"/>
          </a:p>
        </p:txBody>
      </p:sp>
    </p:spTree>
    <p:extLst>
      <p:ext uri="{BB962C8B-B14F-4D97-AF65-F5344CB8AC3E}">
        <p14:creationId xmlns:p14="http://schemas.microsoft.com/office/powerpoint/2010/main" val="121269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Whose responsibility?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Whose responsibility is it to monitor implementation and compliance?</a:t>
            </a:r>
          </a:p>
          <a:p>
            <a:pPr lvl="1"/>
            <a:r>
              <a:rPr lang="en-GB" dirty="0" smtClean="0"/>
              <a:t>Credibility and legitimacy of the TB depends on extent to which decisions implemented</a:t>
            </a:r>
          </a:p>
          <a:p>
            <a:pPr lvl="1"/>
            <a:r>
              <a:rPr lang="en-GB" dirty="0" smtClean="0"/>
              <a:t>Should the TB be monitoring implementation and compliance?</a:t>
            </a:r>
          </a:p>
          <a:p>
            <a:pPr lvl="1"/>
            <a:r>
              <a:rPr lang="en-GB" dirty="0" smtClean="0"/>
              <a:t>Should it differ depending on whether the TB is a Court or quasi-judicial body?</a:t>
            </a:r>
          </a:p>
          <a:p>
            <a:pPr lvl="1"/>
            <a:r>
              <a:rPr lang="en-GB" dirty="0" smtClean="0"/>
              <a:t>African Court: Article 29 of the Protocol provides that the (now Executive Council) shall ‘be notified of the Judgment and shall monitor its execution on behalf of the Assembly’.  It is the ministerial level organ of the AU which shall ‘monitor’ implementation and compliance, and the role of the Court is simply to highlight to the AU organs which States have failed to comply. This is done through identifying, in its report each year to the Assembly under Article 31, those States who have not implemented its orders for interim measures  and judgments</a:t>
            </a:r>
          </a:p>
          <a:p>
            <a:pPr lvl="1"/>
            <a:r>
              <a:rPr lang="en-GB" dirty="0" smtClean="0"/>
              <a:t>Lessons to be learnt from Inter-American system regarding its role in monitoring compliance?</a:t>
            </a:r>
          </a:p>
          <a:p>
            <a:pPr marL="0" indent="0">
              <a:buNone/>
            </a:pPr>
            <a:endParaRPr lang="en-GB" dirty="0"/>
          </a:p>
        </p:txBody>
      </p:sp>
    </p:spTree>
    <p:extLst>
      <p:ext uri="{BB962C8B-B14F-4D97-AF65-F5344CB8AC3E}">
        <p14:creationId xmlns:p14="http://schemas.microsoft.com/office/powerpoint/2010/main" val="413361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Who should be gathering information?</a:t>
            </a:r>
            <a:endParaRPr lang="en-GB" dirty="0"/>
          </a:p>
        </p:txBody>
      </p:sp>
      <p:sp>
        <p:nvSpPr>
          <p:cNvPr id="3" name="Content Placeholder 2"/>
          <p:cNvSpPr>
            <a:spLocks noGrp="1"/>
          </p:cNvSpPr>
          <p:nvPr>
            <p:ph idx="1"/>
          </p:nvPr>
        </p:nvSpPr>
        <p:spPr/>
        <p:txBody>
          <a:bodyPr/>
          <a:lstStyle/>
          <a:p>
            <a:r>
              <a:rPr lang="en-GB" dirty="0" smtClean="0"/>
              <a:t>Need for sufficient resources</a:t>
            </a:r>
          </a:p>
          <a:p>
            <a:r>
              <a:rPr lang="en-GB" dirty="0" smtClean="0"/>
              <a:t>Systematic record of implementation</a:t>
            </a:r>
          </a:p>
          <a:p>
            <a:r>
              <a:rPr lang="en-GB" dirty="0" smtClean="0"/>
              <a:t>Use of other mechanisms to obtain information: state reporting, visits to states, special rapporteurs, etc.</a:t>
            </a:r>
          </a:p>
          <a:p>
            <a:r>
              <a:rPr lang="en-GB" dirty="0" smtClean="0"/>
              <a:t>Rigorous analysis and cross checking</a:t>
            </a:r>
          </a:p>
          <a:p>
            <a:r>
              <a:rPr lang="en-GB" dirty="0" smtClean="0"/>
              <a:t>‘Implementation dossiers’</a:t>
            </a:r>
            <a:endParaRPr lang="en-GB" dirty="0"/>
          </a:p>
        </p:txBody>
      </p:sp>
    </p:spTree>
    <p:extLst>
      <p:ext uri="{BB962C8B-B14F-4D97-AF65-F5344CB8AC3E}">
        <p14:creationId xmlns:p14="http://schemas.microsoft.com/office/powerpoint/2010/main" val="216785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295400"/>
            <a:ext cx="8911687" cy="838200"/>
          </a:xfrm>
        </p:spPr>
        <p:txBody>
          <a:bodyPr>
            <a:normAutofit fontScale="90000"/>
          </a:bodyPr>
          <a:lstStyle/>
          <a:p>
            <a:r>
              <a:rPr lang="en-GB" dirty="0" smtClean="0"/>
              <a:t>Challenges of measuring compliance and implementation</a:t>
            </a:r>
            <a:endParaRPr lang="en-GB" dirty="0"/>
          </a:p>
        </p:txBody>
      </p:sp>
      <p:sp>
        <p:nvSpPr>
          <p:cNvPr id="3" name="Content Placeholder 2"/>
          <p:cNvSpPr>
            <a:spLocks noGrp="1"/>
          </p:cNvSpPr>
          <p:nvPr>
            <p:ph idx="1"/>
          </p:nvPr>
        </p:nvSpPr>
        <p:spPr>
          <a:xfrm>
            <a:off x="2589212" y="2808514"/>
            <a:ext cx="8915400" cy="3102708"/>
          </a:xfrm>
        </p:spPr>
        <p:txBody>
          <a:bodyPr/>
          <a:lstStyle/>
          <a:p>
            <a:r>
              <a:rPr lang="en-GB" dirty="0" smtClean="0"/>
              <a:t>Indicators and other tools</a:t>
            </a:r>
          </a:p>
          <a:p>
            <a:r>
              <a:rPr lang="en-GB" dirty="0" smtClean="0"/>
              <a:t>Variety of different approaches across treaty bodies: ‘full’, ‘partial’, ‘non-compliance’, etc.</a:t>
            </a:r>
          </a:p>
          <a:p>
            <a:pPr marL="0" indent="0">
              <a:buNone/>
            </a:pPr>
            <a:endParaRPr lang="en-GB" dirty="0"/>
          </a:p>
        </p:txBody>
      </p:sp>
    </p:spTree>
    <p:extLst>
      <p:ext uri="{BB962C8B-B14F-4D97-AF65-F5344CB8AC3E}">
        <p14:creationId xmlns:p14="http://schemas.microsoft.com/office/powerpoint/2010/main" val="2306595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Using the Court re non-compliance of African Commission decisions </a:t>
            </a:r>
            <a:endParaRPr lang="en-GB" dirty="0"/>
          </a:p>
        </p:txBody>
      </p:sp>
      <p:sp>
        <p:nvSpPr>
          <p:cNvPr id="3" name="Content Placeholder 2"/>
          <p:cNvSpPr>
            <a:spLocks noGrp="1"/>
          </p:cNvSpPr>
          <p:nvPr>
            <p:ph idx="1"/>
          </p:nvPr>
        </p:nvSpPr>
        <p:spPr/>
        <p:txBody>
          <a:bodyPr/>
          <a:lstStyle/>
          <a:p>
            <a:r>
              <a:rPr lang="en-GB" dirty="0" smtClean="0"/>
              <a:t>Rule 118(1): ‘If the Commission has taken a decision with respect to a communication submitted under Articles 48, 49 or 55 of the Charter and considers that the State has not complied or is unwilling to comply with its recommendations in respect of the communication within the period stated in Rule 112(2), it may submit the communication to the Court pursuant to Article 5 (1) (a) of the Protocol and inform the parties accordingly’.</a:t>
            </a:r>
          </a:p>
          <a:p>
            <a:r>
              <a:rPr lang="en-GB" dirty="0" smtClean="0"/>
              <a:t>Added value?</a:t>
            </a:r>
          </a:p>
          <a:p>
            <a:r>
              <a:rPr lang="en-GB" dirty="0" smtClean="0"/>
              <a:t>Role of the Court as ‘enforcer’?</a:t>
            </a:r>
            <a:endParaRPr lang="en-GB" dirty="0"/>
          </a:p>
        </p:txBody>
      </p:sp>
    </p:spTree>
    <p:extLst>
      <p:ext uri="{BB962C8B-B14F-4D97-AF65-F5344CB8AC3E}">
        <p14:creationId xmlns:p14="http://schemas.microsoft.com/office/powerpoint/2010/main" val="933733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political bodies</a:t>
            </a:r>
            <a:endParaRPr lang="en-GB" dirty="0"/>
          </a:p>
        </p:txBody>
      </p:sp>
      <p:sp>
        <p:nvSpPr>
          <p:cNvPr id="3" name="Content Placeholder 2"/>
          <p:cNvSpPr>
            <a:spLocks noGrp="1"/>
          </p:cNvSpPr>
          <p:nvPr>
            <p:ph idx="1"/>
          </p:nvPr>
        </p:nvSpPr>
        <p:spPr/>
        <p:txBody>
          <a:bodyPr/>
          <a:lstStyle/>
          <a:p>
            <a:r>
              <a:rPr lang="en-GB" dirty="0" smtClean="0"/>
              <a:t>Need to take an interest</a:t>
            </a:r>
          </a:p>
          <a:p>
            <a:r>
              <a:rPr lang="en-GB" dirty="0" smtClean="0"/>
              <a:t>‘Collective nature’ of political supervision</a:t>
            </a:r>
          </a:p>
          <a:p>
            <a:r>
              <a:rPr lang="en-GB" dirty="0" smtClean="0"/>
              <a:t>Forum for political, rather than legal, debate</a:t>
            </a:r>
          </a:p>
          <a:p>
            <a:r>
              <a:rPr lang="en-GB" dirty="0" smtClean="0"/>
              <a:t>Assist in identifying what is practically required</a:t>
            </a:r>
          </a:p>
          <a:p>
            <a:r>
              <a:rPr lang="en-GB" dirty="0" smtClean="0"/>
              <a:t>Draw on examples from other regional bodies of roles of political organs</a:t>
            </a:r>
            <a:endParaRPr lang="en-GB" dirty="0"/>
          </a:p>
        </p:txBody>
      </p:sp>
    </p:spTree>
    <p:extLst>
      <p:ext uri="{BB962C8B-B14F-4D97-AF65-F5344CB8AC3E}">
        <p14:creationId xmlns:p14="http://schemas.microsoft.com/office/powerpoint/2010/main" val="331737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UN organs</a:t>
            </a:r>
            <a:endParaRPr lang="en-GB" dirty="0"/>
          </a:p>
        </p:txBody>
      </p:sp>
      <p:sp>
        <p:nvSpPr>
          <p:cNvPr id="3" name="Content Placeholder 2"/>
          <p:cNvSpPr>
            <a:spLocks noGrp="1"/>
          </p:cNvSpPr>
          <p:nvPr>
            <p:ph idx="1"/>
          </p:nvPr>
        </p:nvSpPr>
        <p:spPr/>
        <p:txBody>
          <a:bodyPr/>
          <a:lstStyle/>
          <a:p>
            <a:r>
              <a:rPr lang="en-GB" dirty="0" smtClean="0"/>
              <a:t>Preference among variety of actors to look to the UN rather than the AU</a:t>
            </a:r>
          </a:p>
          <a:p>
            <a:r>
              <a:rPr lang="en-GB" dirty="0" smtClean="0"/>
              <a:t>Greater engagement of UN bodies with the African Court and Commission and its decisions</a:t>
            </a:r>
          </a:p>
          <a:p>
            <a:r>
              <a:rPr lang="en-GB" dirty="0" smtClean="0"/>
              <a:t>Greater visibility of African bodies’ findings within UN documents</a:t>
            </a:r>
          </a:p>
          <a:p>
            <a:r>
              <a:rPr lang="en-GB" dirty="0" smtClean="0"/>
              <a:t>Strategic engagement</a:t>
            </a:r>
            <a:endParaRPr lang="en-GB" dirty="0"/>
          </a:p>
        </p:txBody>
      </p:sp>
    </p:spTree>
    <p:extLst>
      <p:ext uri="{BB962C8B-B14F-4D97-AF65-F5344CB8AC3E}">
        <p14:creationId xmlns:p14="http://schemas.microsoft.com/office/powerpoint/2010/main" val="2300542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Need for greater coordination and integration</a:t>
            </a:r>
            <a:endParaRPr lang="en-GB" dirty="0"/>
          </a:p>
        </p:txBody>
      </p:sp>
      <p:sp>
        <p:nvSpPr>
          <p:cNvPr id="3" name="Content Placeholder 2"/>
          <p:cNvSpPr>
            <a:spLocks noGrp="1"/>
          </p:cNvSpPr>
          <p:nvPr>
            <p:ph idx="1"/>
          </p:nvPr>
        </p:nvSpPr>
        <p:spPr/>
        <p:txBody>
          <a:bodyPr>
            <a:normAutofit/>
          </a:bodyPr>
          <a:lstStyle/>
          <a:p>
            <a:r>
              <a:rPr lang="en-GB" dirty="0" smtClean="0"/>
              <a:t>Between AU organs and bodies: AU Human Rights Strategy</a:t>
            </a:r>
          </a:p>
          <a:p>
            <a:r>
              <a:rPr lang="en-GB" dirty="0" smtClean="0"/>
              <a:t>Between AU, African Commission, Court and UN</a:t>
            </a:r>
          </a:p>
          <a:p>
            <a:r>
              <a:rPr lang="en-GB" dirty="0" smtClean="0"/>
              <a:t>Consistency</a:t>
            </a:r>
          </a:p>
          <a:p>
            <a:r>
              <a:rPr lang="en-GB" dirty="0" smtClean="0"/>
              <a:t>The treaty body to take the lead on coordination?</a:t>
            </a:r>
          </a:p>
          <a:p>
            <a:pPr lvl="1"/>
            <a:r>
              <a:rPr lang="en-GB" dirty="0" smtClean="0"/>
              <a:t>Facilitate</a:t>
            </a:r>
          </a:p>
          <a:p>
            <a:pPr lvl="1"/>
            <a:r>
              <a:rPr lang="en-GB" dirty="0" smtClean="0"/>
              <a:t>Contextualise</a:t>
            </a:r>
          </a:p>
          <a:p>
            <a:pPr lvl="1"/>
            <a:r>
              <a:rPr lang="en-GB" dirty="0" smtClean="0"/>
              <a:t>Active not activist</a:t>
            </a:r>
          </a:p>
        </p:txBody>
      </p:sp>
    </p:spTree>
    <p:extLst>
      <p:ext uri="{BB962C8B-B14F-4D97-AF65-F5344CB8AC3E}">
        <p14:creationId xmlns:p14="http://schemas.microsoft.com/office/powerpoint/2010/main" val="176644415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A2FA5F7-65E0-49B4-8042-9E326FDFAA65}"/>
</file>

<file path=customXml/itemProps2.xml><?xml version="1.0" encoding="utf-8"?>
<ds:datastoreItem xmlns:ds="http://schemas.openxmlformats.org/officeDocument/2006/customXml" ds:itemID="{0797F09C-03A0-41F2-91F3-4D665C8BA0D3}"/>
</file>

<file path=customXml/itemProps3.xml><?xml version="1.0" encoding="utf-8"?>
<ds:datastoreItem xmlns:ds="http://schemas.openxmlformats.org/officeDocument/2006/customXml" ds:itemID="{D034C1A6-CA94-41B3-AB03-9A44C8735032}"/>
</file>

<file path=docProps/app.xml><?xml version="1.0" encoding="utf-8"?>
<Properties xmlns="http://schemas.openxmlformats.org/officeDocument/2006/extended-properties" xmlns:vt="http://schemas.openxmlformats.org/officeDocument/2006/docPropsVTypes">
  <Template>Wisp</Template>
  <TotalTime>234</TotalTime>
  <Words>578</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Implementation of decisions of regional and sub-regional courts, and recommendations of UN bodies: remedies and follow-up</vt:lpstr>
      <vt:lpstr> </vt:lpstr>
      <vt:lpstr>Whose responsibility?</vt:lpstr>
      <vt:lpstr>Who should be gathering information?</vt:lpstr>
      <vt:lpstr>Challenges of measuring compliance and implementation</vt:lpstr>
      <vt:lpstr>Using the Court re non-compliance of African Commission decisions </vt:lpstr>
      <vt:lpstr>The political bodies</vt:lpstr>
      <vt:lpstr>Role of UN organs</vt:lpstr>
      <vt:lpstr>Need for greater coordination and integration</vt:lpstr>
    </vt:vector>
  </TitlesOfParts>
  <Company>University of Bristol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RH Murray</dc:creator>
  <cp:lastModifiedBy>RH Murray</cp:lastModifiedBy>
  <cp:revision>7</cp:revision>
  <dcterms:created xsi:type="dcterms:W3CDTF">2015-10-15T09:41:46Z</dcterms:created>
  <dcterms:modified xsi:type="dcterms:W3CDTF">2015-10-15T13:35:50Z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y fmtid="{D5CDD505-2E9C-101B-9397-08002B2CF9AE}" pid="3" name="Order">
    <vt:r8>3227200</vt:r8>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