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15.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5.xml" ContentType="application/vnd.openxmlformats-officedocument.presentationml.slide+xml"/>
  <Override PartName="/ppt/slides/slide23.xml" ContentType="application/vnd.openxmlformats-officedocument.presentationml.slide+xml"/>
  <Override PartName="/ppt/slides/slide27.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3.xml" ContentType="application/vnd.openxmlformats-officedocument.presentationml.notesSlide+xml"/>
  <Override PartName="/ppt/notesSlides/notesSlide10.xml" ContentType="application/vnd.openxmlformats-officedocument.presentationml.notesSlide+xml"/>
  <Override PartName="/ppt/notesSlides/notesSlide25.xml" ContentType="application/vnd.openxmlformats-officedocument.presentationml.notesSlide+xml"/>
  <Override PartName="/ppt/notesSlides/notesSlide29.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8.xml" ContentType="application/vnd.openxmlformats-officedocument.presentationml.notesSlide+xml"/>
  <Override PartName="/ppt/notesSlides/notesSlide24.xml" ContentType="application/vnd.openxmlformats-officedocument.presentationml.notesSlide+xml"/>
  <Override PartName="/ppt/notesSlides/notesSlide14.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9.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7" r:id="rId2"/>
    <p:sldId id="264" r:id="rId3"/>
    <p:sldId id="279" r:id="rId4"/>
    <p:sldId id="265" r:id="rId5"/>
    <p:sldId id="267" r:id="rId6"/>
    <p:sldId id="275" r:id="rId7"/>
    <p:sldId id="280" r:id="rId8"/>
    <p:sldId id="268" r:id="rId9"/>
    <p:sldId id="281" r:id="rId10"/>
    <p:sldId id="282" r:id="rId11"/>
    <p:sldId id="301" r:id="rId12"/>
    <p:sldId id="283" r:id="rId13"/>
    <p:sldId id="284" r:id="rId14"/>
    <p:sldId id="302" r:id="rId15"/>
    <p:sldId id="285" r:id="rId16"/>
    <p:sldId id="286" r:id="rId17"/>
    <p:sldId id="287" r:id="rId18"/>
    <p:sldId id="288" r:id="rId19"/>
    <p:sldId id="289" r:id="rId20"/>
    <p:sldId id="290" r:id="rId21"/>
    <p:sldId id="291" r:id="rId22"/>
    <p:sldId id="303" r:id="rId23"/>
    <p:sldId id="294" r:id="rId24"/>
    <p:sldId id="293" r:id="rId25"/>
    <p:sldId id="295" r:id="rId26"/>
    <p:sldId id="297" r:id="rId27"/>
    <p:sldId id="298" r:id="rId28"/>
    <p:sldId id="299" r:id="rId29"/>
    <p:sldId id="300"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6187" autoAdjust="0"/>
  </p:normalViewPr>
  <p:slideViewPr>
    <p:cSldViewPr snapToGrid="0">
      <p:cViewPr varScale="1">
        <p:scale>
          <a:sx n="78" d="100"/>
          <a:sy n="78" d="100"/>
        </p:scale>
        <p:origin x="120" y="696"/>
      </p:cViewPr>
      <p:guideLst/>
    </p:cSldViewPr>
  </p:slideViewPr>
  <p:notesTextViewPr>
    <p:cViewPr>
      <p:scale>
        <a:sx n="1" d="1"/>
        <a:sy n="1" d="1"/>
      </p:scale>
      <p:origin x="0" y="0"/>
    </p:cViewPr>
  </p:notesTextViewPr>
  <p:sorterViewPr>
    <p:cViewPr>
      <p:scale>
        <a:sx n="100" d="100"/>
        <a:sy n="100" d="100"/>
      </p:scale>
      <p:origin x="0" y="-91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5/10/relationships/revisionInfo" Target="revisionInfo.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5" tIns="45718" rIns="91435" bIns="45718"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35" tIns="45718" rIns="91435" bIns="45718" rtlCol="0"/>
          <a:lstStyle>
            <a:lvl1pPr algn="r">
              <a:defRPr sz="1200"/>
            </a:lvl1pPr>
          </a:lstStyle>
          <a:p>
            <a:fld id="{16773136-AE6C-49B4-883B-5F8D5D5130F3}" type="datetimeFigureOut">
              <a:rPr lang="en-GB" smtClean="0"/>
              <a:t>22/08/2017</a:t>
            </a:fld>
            <a:endParaRPr lang="en-GB"/>
          </a:p>
        </p:txBody>
      </p:sp>
      <p:sp>
        <p:nvSpPr>
          <p:cNvPr id="4" name="Footer Placeholder 3"/>
          <p:cNvSpPr>
            <a:spLocks noGrp="1"/>
          </p:cNvSpPr>
          <p:nvPr>
            <p:ph type="ftr" sz="quarter" idx="2"/>
          </p:nvPr>
        </p:nvSpPr>
        <p:spPr>
          <a:xfrm>
            <a:off x="0" y="8685214"/>
            <a:ext cx="2971800" cy="458787"/>
          </a:xfrm>
          <a:prstGeom prst="rect">
            <a:avLst/>
          </a:prstGeom>
        </p:spPr>
        <p:txBody>
          <a:bodyPr vert="horz" lIns="91435" tIns="45718" rIns="91435" bIns="45718"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4"/>
            <a:ext cx="2971800" cy="458787"/>
          </a:xfrm>
          <a:prstGeom prst="rect">
            <a:avLst/>
          </a:prstGeom>
        </p:spPr>
        <p:txBody>
          <a:bodyPr vert="horz" lIns="91435" tIns="45718" rIns="91435" bIns="45718" rtlCol="0" anchor="b"/>
          <a:lstStyle>
            <a:lvl1pPr algn="r">
              <a:defRPr sz="1200"/>
            </a:lvl1pPr>
          </a:lstStyle>
          <a:p>
            <a:fld id="{66F9D606-2979-4CDE-8888-0900CA053F3A}" type="slidenum">
              <a:rPr lang="en-GB" smtClean="0"/>
              <a:t>‹#›</a:t>
            </a:fld>
            <a:endParaRPr lang="en-GB"/>
          </a:p>
        </p:txBody>
      </p:sp>
    </p:spTree>
    <p:extLst>
      <p:ext uri="{BB962C8B-B14F-4D97-AF65-F5344CB8AC3E}">
        <p14:creationId xmlns:p14="http://schemas.microsoft.com/office/powerpoint/2010/main" val="2807900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5" tIns="45718" rIns="91435" bIns="45718"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35" tIns="45718" rIns="91435" bIns="45718" rtlCol="0"/>
          <a:lstStyle>
            <a:lvl1pPr algn="r">
              <a:defRPr sz="1200"/>
            </a:lvl1pPr>
          </a:lstStyle>
          <a:p>
            <a:fld id="{FBC0F1F1-9D03-46DE-9183-251A7B3B2E9D}" type="datetimeFigureOut">
              <a:rPr lang="en-GB" smtClean="0"/>
              <a:t>22/08/2017</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35" tIns="45718" rIns="91435" bIns="45718"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35" tIns="45718" rIns="91435" bIns="457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4"/>
            <a:ext cx="2971800" cy="458787"/>
          </a:xfrm>
          <a:prstGeom prst="rect">
            <a:avLst/>
          </a:prstGeom>
        </p:spPr>
        <p:txBody>
          <a:bodyPr vert="horz" lIns="91435" tIns="45718" rIns="91435" bIns="45718"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4"/>
            <a:ext cx="2971800" cy="458787"/>
          </a:xfrm>
          <a:prstGeom prst="rect">
            <a:avLst/>
          </a:prstGeom>
        </p:spPr>
        <p:txBody>
          <a:bodyPr vert="horz" lIns="91435" tIns="45718" rIns="91435" bIns="45718" rtlCol="0" anchor="b"/>
          <a:lstStyle>
            <a:lvl1pPr algn="r">
              <a:defRPr sz="1200"/>
            </a:lvl1pPr>
          </a:lstStyle>
          <a:p>
            <a:fld id="{AEBEBBF7-79EC-47F1-8337-F47454736D6B}" type="slidenum">
              <a:rPr lang="en-GB" smtClean="0"/>
              <a:t>‹#›</a:t>
            </a:fld>
            <a:endParaRPr lang="en-GB"/>
          </a:p>
        </p:txBody>
      </p:sp>
    </p:spTree>
    <p:extLst>
      <p:ext uri="{BB962C8B-B14F-4D97-AF65-F5344CB8AC3E}">
        <p14:creationId xmlns:p14="http://schemas.microsoft.com/office/powerpoint/2010/main" val="3437541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1</a:t>
            </a:fld>
            <a:endParaRPr lang="en-GB"/>
          </a:p>
        </p:txBody>
      </p:sp>
    </p:spTree>
    <p:extLst>
      <p:ext uri="{BB962C8B-B14F-4D97-AF65-F5344CB8AC3E}">
        <p14:creationId xmlns:p14="http://schemas.microsoft.com/office/powerpoint/2010/main" val="28955593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10</a:t>
            </a:fld>
            <a:endParaRPr lang="en-GB"/>
          </a:p>
        </p:txBody>
      </p:sp>
    </p:spTree>
    <p:extLst>
      <p:ext uri="{BB962C8B-B14F-4D97-AF65-F5344CB8AC3E}">
        <p14:creationId xmlns:p14="http://schemas.microsoft.com/office/powerpoint/2010/main" val="3809993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11</a:t>
            </a:fld>
            <a:endParaRPr lang="en-GB"/>
          </a:p>
        </p:txBody>
      </p:sp>
    </p:spTree>
    <p:extLst>
      <p:ext uri="{BB962C8B-B14F-4D97-AF65-F5344CB8AC3E}">
        <p14:creationId xmlns:p14="http://schemas.microsoft.com/office/powerpoint/2010/main" val="1520180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12</a:t>
            </a:fld>
            <a:endParaRPr lang="en-GB"/>
          </a:p>
        </p:txBody>
      </p:sp>
    </p:spTree>
    <p:extLst>
      <p:ext uri="{BB962C8B-B14F-4D97-AF65-F5344CB8AC3E}">
        <p14:creationId xmlns:p14="http://schemas.microsoft.com/office/powerpoint/2010/main" val="2318723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ILO guide also leaves open the possibility of other categories of workers being covered, such as transgender workers who may need reasonable accommodation while transitioning along the continuum of gender identity.</a:t>
            </a: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13</a:t>
            </a:fld>
            <a:endParaRPr lang="en-GB"/>
          </a:p>
        </p:txBody>
      </p:sp>
    </p:spTree>
    <p:extLst>
      <p:ext uri="{BB962C8B-B14F-4D97-AF65-F5344CB8AC3E}">
        <p14:creationId xmlns:p14="http://schemas.microsoft.com/office/powerpoint/2010/main" val="9661220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ILO guide also leaves open the possibility of other categories of workers being covered, such as transgender workers who may need reasonable accommodation while transitioning along the continuum of gender identity.</a:t>
            </a: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14</a:t>
            </a:fld>
            <a:endParaRPr lang="en-GB"/>
          </a:p>
        </p:txBody>
      </p:sp>
    </p:spTree>
    <p:extLst>
      <p:ext uri="{BB962C8B-B14F-4D97-AF65-F5344CB8AC3E}">
        <p14:creationId xmlns:p14="http://schemas.microsoft.com/office/powerpoint/2010/main" val="2185221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15</a:t>
            </a:fld>
            <a:endParaRPr lang="en-GB"/>
          </a:p>
        </p:txBody>
      </p:sp>
    </p:spTree>
    <p:extLst>
      <p:ext uri="{BB962C8B-B14F-4D97-AF65-F5344CB8AC3E}">
        <p14:creationId xmlns:p14="http://schemas.microsoft.com/office/powerpoint/2010/main" val="8986783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16</a:t>
            </a:fld>
            <a:endParaRPr lang="en-GB"/>
          </a:p>
        </p:txBody>
      </p:sp>
    </p:spTree>
    <p:extLst>
      <p:ext uri="{BB962C8B-B14F-4D97-AF65-F5344CB8AC3E}">
        <p14:creationId xmlns:p14="http://schemas.microsoft.com/office/powerpoint/2010/main" val="41721120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17</a:t>
            </a:fld>
            <a:endParaRPr lang="en-GB"/>
          </a:p>
        </p:txBody>
      </p:sp>
    </p:spTree>
    <p:extLst>
      <p:ext uri="{BB962C8B-B14F-4D97-AF65-F5344CB8AC3E}">
        <p14:creationId xmlns:p14="http://schemas.microsoft.com/office/powerpoint/2010/main" val="23628906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sz="1200" dirty="0"/>
          </a:p>
          <a:p>
            <a:pPr marL="0" indent="0">
              <a:buNone/>
            </a:pPr>
            <a:r>
              <a:rPr lang="en-GB" sz="1200" dirty="0"/>
              <a:t>*The ILO’s code of practice on Managing disability in the workplace observes that governments can provide: </a:t>
            </a:r>
          </a:p>
          <a:p>
            <a:pPr marL="0" indent="0">
              <a:buNone/>
            </a:pPr>
            <a:r>
              <a:rPr lang="en-GB" sz="1200" b="1" dirty="0">
                <a:solidFill>
                  <a:srgbClr val="0070C0"/>
                </a:solidFill>
              </a:rPr>
              <a:t>“financial supports to employers, to serve as an incentive or to ensure that the employment of the person does not cause any additional cost or other problems to the employer, and support services to ensure that the relevant technical advice is provided and any problems are quickly resolved” (</a:t>
            </a:r>
            <a:r>
              <a:rPr lang="en-GB" dirty="0"/>
              <a:t>Managing disability in the workplace. ILO code of practice Geneva, International </a:t>
            </a:r>
            <a:r>
              <a:rPr lang="en-GB" b="0" dirty="0"/>
              <a:t>Labour Office, 2002, </a:t>
            </a:r>
            <a:r>
              <a:rPr lang="en-GB" sz="1200" b="0" dirty="0">
                <a:solidFill>
                  <a:srgbClr val="0070C0"/>
                </a:solidFill>
              </a:rPr>
              <a:t>Appendix 3, pages 40-41).</a:t>
            </a:r>
          </a:p>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18</a:t>
            </a:fld>
            <a:endParaRPr lang="en-GB"/>
          </a:p>
        </p:txBody>
      </p:sp>
    </p:spTree>
    <p:extLst>
      <p:ext uri="{BB962C8B-B14F-4D97-AF65-F5344CB8AC3E}">
        <p14:creationId xmlns:p14="http://schemas.microsoft.com/office/powerpoint/2010/main" val="4399645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19</a:t>
            </a:fld>
            <a:endParaRPr lang="en-GB"/>
          </a:p>
        </p:txBody>
      </p:sp>
    </p:spTree>
    <p:extLst>
      <p:ext uri="{BB962C8B-B14F-4D97-AF65-F5344CB8AC3E}">
        <p14:creationId xmlns:p14="http://schemas.microsoft.com/office/powerpoint/2010/main" val="1649662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Following the suggested preliminary outline of the General Comment provided by the Committee, the substance of the ILO’s inputs will relate to the following:</a:t>
            </a:r>
            <a:endParaRPr lang="es-AR"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s-AR"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II.  Normative Content </a:t>
            </a:r>
            <a:endParaRPr lang="es-AR" sz="1200" kern="1200" dirty="0">
              <a:solidFill>
                <a:schemeClr val="tx1"/>
              </a:solidFill>
              <a:effectLst/>
              <a:latin typeface="+mn-lt"/>
              <a:ea typeface="+mn-ea"/>
              <a:cs typeface="+mn-cs"/>
            </a:endParaRPr>
          </a:p>
          <a:p>
            <a:r>
              <a:rPr lang="en-GB" sz="1200" u="none" strike="noStrike" kern="1200" dirty="0">
                <a:solidFill>
                  <a:schemeClr val="tx1"/>
                </a:solidFill>
                <a:effectLst/>
                <a:latin typeface="+mn-lt"/>
                <a:ea typeface="+mn-ea"/>
                <a:cs typeface="+mn-cs"/>
              </a:rPr>
              <a:t> </a:t>
            </a:r>
            <a:endParaRPr lang="es-AR"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-Article 5 (3)</a:t>
            </a:r>
            <a:endParaRPr lang="es-AR"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duty to provide reasonable (effective) accommodation according to art. 2 CRPD: defining reasonable accommodation; disproportional / undue burden; burden of proof; elements of implementation;  </a:t>
            </a:r>
            <a:endParaRPr lang="es-AR" sz="1200" kern="1200" dirty="0">
              <a:solidFill>
                <a:schemeClr val="tx1"/>
              </a:solidFill>
              <a:effectLst/>
              <a:latin typeface="+mn-lt"/>
              <a:ea typeface="+mn-ea"/>
              <a:cs typeface="+mn-cs"/>
            </a:endParaRPr>
          </a:p>
          <a:p>
            <a:endParaRPr lang="es-AR"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-Article 5 (4)</a:t>
            </a:r>
            <a:endParaRPr lang="es-AR"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specific measures and distinction from reasonable accommodation</a:t>
            </a:r>
            <a:endParaRPr lang="es-AR"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s-AR"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III.  Interrelation with specific other articles</a:t>
            </a:r>
            <a:endParaRPr lang="es-AR" sz="1200" kern="1200" dirty="0">
              <a:solidFill>
                <a:schemeClr val="tx1"/>
              </a:solidFill>
              <a:effectLst/>
              <a:latin typeface="+mn-lt"/>
              <a:ea typeface="+mn-ea"/>
              <a:cs typeface="+mn-cs"/>
            </a:endParaRPr>
          </a:p>
          <a:p>
            <a:r>
              <a:rPr lang="en-GB" sz="1200" u="none" strike="noStrike" kern="1200" dirty="0">
                <a:solidFill>
                  <a:schemeClr val="tx1"/>
                </a:solidFill>
                <a:effectLst/>
                <a:latin typeface="+mn-lt"/>
                <a:ea typeface="+mn-ea"/>
                <a:cs typeface="+mn-cs"/>
              </a:rPr>
              <a:t> </a:t>
            </a:r>
            <a:endParaRPr lang="es-AR" sz="1200" kern="1200" dirty="0">
              <a:solidFill>
                <a:schemeClr val="tx1"/>
              </a:solidFill>
              <a:effectLst/>
              <a:latin typeface="+mn-lt"/>
              <a:ea typeface="+mn-ea"/>
              <a:cs typeface="+mn-cs"/>
            </a:endParaRPr>
          </a:p>
          <a:p>
            <a:r>
              <a:rPr lang="en-GB" sz="1200" u="sng" kern="1200" dirty="0">
                <a:solidFill>
                  <a:schemeClr val="tx1"/>
                </a:solidFill>
                <a:effectLst/>
                <a:latin typeface="+mn-lt"/>
                <a:ea typeface="+mn-ea"/>
                <a:cs typeface="+mn-cs"/>
              </a:rPr>
              <a:t>-Article 27</a:t>
            </a:r>
            <a:r>
              <a:rPr lang="en-GB" sz="1200" kern="1200" dirty="0">
                <a:solidFill>
                  <a:schemeClr val="tx1"/>
                </a:solidFill>
                <a:effectLst/>
                <a:latin typeface="+mn-lt"/>
                <a:ea typeface="+mn-ea"/>
                <a:cs typeface="+mn-cs"/>
              </a:rPr>
              <a:t> – Work and employment</a:t>
            </a:r>
            <a:endParaRPr lang="es-AR"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s-AR"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addition, I shall be making a general comment on </a:t>
            </a:r>
            <a:r>
              <a:rPr lang="en-US" sz="1200" u="sng" kern="1200" dirty="0">
                <a:solidFill>
                  <a:schemeClr val="tx1"/>
                </a:solidFill>
                <a:effectLst/>
                <a:latin typeface="+mn-lt"/>
                <a:ea typeface="+mn-ea"/>
                <a:cs typeface="+mn-cs"/>
              </a:rPr>
              <a:t>Article 16</a:t>
            </a:r>
            <a:r>
              <a:rPr lang="en-US" sz="1200" kern="1200" dirty="0">
                <a:solidFill>
                  <a:schemeClr val="tx1"/>
                </a:solidFill>
                <a:effectLst/>
                <a:latin typeface="+mn-lt"/>
                <a:ea typeface="+mn-ea"/>
                <a:cs typeface="+mn-cs"/>
              </a:rPr>
              <a:t> – Freedom from exploitation, violence and abuse, and its relationship to the notion of “harassment” as mentioned in Article 27.</a:t>
            </a: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a:t>
            </a:fld>
            <a:endParaRPr lang="en-GB"/>
          </a:p>
        </p:txBody>
      </p:sp>
    </p:spTree>
    <p:extLst>
      <p:ext uri="{BB962C8B-B14F-4D97-AF65-F5344CB8AC3E}">
        <p14:creationId xmlns:p14="http://schemas.microsoft.com/office/powerpoint/2010/main" val="39724227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20</a:t>
            </a:fld>
            <a:endParaRPr lang="en-GB"/>
          </a:p>
        </p:txBody>
      </p:sp>
    </p:spTree>
    <p:extLst>
      <p:ext uri="{BB962C8B-B14F-4D97-AF65-F5344CB8AC3E}">
        <p14:creationId xmlns:p14="http://schemas.microsoft.com/office/powerpoint/2010/main" val="12642006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21</a:t>
            </a:fld>
            <a:endParaRPr lang="en-GB"/>
          </a:p>
        </p:txBody>
      </p:sp>
    </p:spTree>
    <p:extLst>
      <p:ext uri="{BB962C8B-B14F-4D97-AF65-F5344CB8AC3E}">
        <p14:creationId xmlns:p14="http://schemas.microsoft.com/office/powerpoint/2010/main" val="2092635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22</a:t>
            </a:fld>
            <a:endParaRPr lang="en-GB"/>
          </a:p>
        </p:txBody>
      </p:sp>
    </p:spTree>
    <p:extLst>
      <p:ext uri="{BB962C8B-B14F-4D97-AF65-F5344CB8AC3E}">
        <p14:creationId xmlns:p14="http://schemas.microsoft.com/office/powerpoint/2010/main" val="17569974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23</a:t>
            </a:fld>
            <a:endParaRPr lang="en-GB"/>
          </a:p>
        </p:txBody>
      </p:sp>
    </p:spTree>
    <p:extLst>
      <p:ext uri="{BB962C8B-B14F-4D97-AF65-F5344CB8AC3E}">
        <p14:creationId xmlns:p14="http://schemas.microsoft.com/office/powerpoint/2010/main" val="40704369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24</a:t>
            </a:fld>
            <a:endParaRPr lang="en-GB"/>
          </a:p>
        </p:txBody>
      </p:sp>
    </p:spTree>
    <p:extLst>
      <p:ext uri="{BB962C8B-B14F-4D97-AF65-F5344CB8AC3E}">
        <p14:creationId xmlns:p14="http://schemas.microsoft.com/office/powerpoint/2010/main" val="8518423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25</a:t>
            </a:fld>
            <a:endParaRPr lang="en-GB"/>
          </a:p>
        </p:txBody>
      </p:sp>
    </p:spTree>
    <p:extLst>
      <p:ext uri="{BB962C8B-B14F-4D97-AF65-F5344CB8AC3E}">
        <p14:creationId xmlns:p14="http://schemas.microsoft.com/office/powerpoint/2010/main" val="15010929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26</a:t>
            </a:fld>
            <a:endParaRPr lang="en-GB"/>
          </a:p>
        </p:txBody>
      </p:sp>
    </p:spTree>
    <p:extLst>
      <p:ext uri="{BB962C8B-B14F-4D97-AF65-F5344CB8AC3E}">
        <p14:creationId xmlns:p14="http://schemas.microsoft.com/office/powerpoint/2010/main" val="38396820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27</a:t>
            </a:fld>
            <a:endParaRPr lang="en-GB"/>
          </a:p>
        </p:txBody>
      </p:sp>
    </p:spTree>
    <p:extLst>
      <p:ext uri="{BB962C8B-B14F-4D97-AF65-F5344CB8AC3E}">
        <p14:creationId xmlns:p14="http://schemas.microsoft.com/office/powerpoint/2010/main" val="20951164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28</a:t>
            </a:fld>
            <a:endParaRPr lang="en-GB"/>
          </a:p>
        </p:txBody>
      </p:sp>
    </p:spTree>
    <p:extLst>
      <p:ext uri="{BB962C8B-B14F-4D97-AF65-F5344CB8AC3E}">
        <p14:creationId xmlns:p14="http://schemas.microsoft.com/office/powerpoint/2010/main" val="34412017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A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EBEBBF7-79EC-47F1-8337-F47454736D6B}" type="slidenum">
              <a:rPr lang="en-GB" smtClean="0"/>
              <a:t>29</a:t>
            </a:fld>
            <a:endParaRPr lang="en-GB"/>
          </a:p>
        </p:txBody>
      </p:sp>
    </p:spTree>
    <p:extLst>
      <p:ext uri="{BB962C8B-B14F-4D97-AF65-F5344CB8AC3E}">
        <p14:creationId xmlns:p14="http://schemas.microsoft.com/office/powerpoint/2010/main" val="3171824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3</a:t>
            </a:fld>
            <a:endParaRPr lang="en-GB"/>
          </a:p>
        </p:txBody>
      </p:sp>
    </p:spTree>
    <p:extLst>
      <p:ext uri="{BB962C8B-B14F-4D97-AF65-F5344CB8AC3E}">
        <p14:creationId xmlns:p14="http://schemas.microsoft.com/office/powerpoint/2010/main" val="1548812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“Promoting Diversity and Inclusion through Workplace Adjustments:  A Practical Guide” (International Labour Office, Geneva, 2017)</a:t>
            </a:r>
            <a:endParaRPr lang="en-GB" dirty="0"/>
          </a:p>
        </p:txBody>
      </p:sp>
      <p:sp>
        <p:nvSpPr>
          <p:cNvPr id="4" name="Slide Number Placeholder 3"/>
          <p:cNvSpPr>
            <a:spLocks noGrp="1"/>
          </p:cNvSpPr>
          <p:nvPr>
            <p:ph type="sldNum" sz="quarter" idx="10"/>
          </p:nvPr>
        </p:nvSpPr>
        <p:spPr/>
        <p:txBody>
          <a:bodyPr/>
          <a:lstStyle/>
          <a:p>
            <a:fld id="{AEBEBBF7-79EC-47F1-8337-F47454736D6B}" type="slidenum">
              <a:rPr lang="en-GB" smtClean="0"/>
              <a:t>4</a:t>
            </a:fld>
            <a:endParaRPr lang="en-GB"/>
          </a:p>
        </p:txBody>
      </p:sp>
    </p:spTree>
    <p:extLst>
      <p:ext uri="{BB962C8B-B14F-4D97-AF65-F5344CB8AC3E}">
        <p14:creationId xmlns:p14="http://schemas.microsoft.com/office/powerpoint/2010/main" val="3966103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5</a:t>
            </a:fld>
            <a:endParaRPr lang="en-GB"/>
          </a:p>
        </p:txBody>
      </p:sp>
    </p:spTree>
    <p:extLst>
      <p:ext uri="{BB962C8B-B14F-4D97-AF65-F5344CB8AC3E}">
        <p14:creationId xmlns:p14="http://schemas.microsoft.com/office/powerpoint/2010/main" val="1153057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6</a:t>
            </a:fld>
            <a:endParaRPr lang="en-GB"/>
          </a:p>
        </p:txBody>
      </p:sp>
    </p:spTree>
    <p:extLst>
      <p:ext uri="{BB962C8B-B14F-4D97-AF65-F5344CB8AC3E}">
        <p14:creationId xmlns:p14="http://schemas.microsoft.com/office/powerpoint/2010/main" val="1338683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7</a:t>
            </a:fld>
            <a:endParaRPr lang="en-GB"/>
          </a:p>
        </p:txBody>
      </p:sp>
    </p:spTree>
    <p:extLst>
      <p:ext uri="{BB962C8B-B14F-4D97-AF65-F5344CB8AC3E}">
        <p14:creationId xmlns:p14="http://schemas.microsoft.com/office/powerpoint/2010/main" val="3715819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8</a:t>
            </a:fld>
            <a:endParaRPr lang="en-GB"/>
          </a:p>
        </p:txBody>
      </p:sp>
    </p:spTree>
    <p:extLst>
      <p:ext uri="{BB962C8B-B14F-4D97-AF65-F5344CB8AC3E}">
        <p14:creationId xmlns:p14="http://schemas.microsoft.com/office/powerpoint/2010/main" val="42367991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EBEBBF7-79EC-47F1-8337-F47454736D6B}" type="slidenum">
              <a:rPr lang="en-GB" smtClean="0"/>
              <a:t>9</a:t>
            </a:fld>
            <a:endParaRPr lang="en-GB"/>
          </a:p>
        </p:txBody>
      </p:sp>
    </p:spTree>
    <p:extLst>
      <p:ext uri="{BB962C8B-B14F-4D97-AF65-F5344CB8AC3E}">
        <p14:creationId xmlns:p14="http://schemas.microsoft.com/office/powerpoint/2010/main" val="2337824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46549F3-489D-426C-8955-08BC39D68E0B}" type="datetimeFigureOut">
              <a:rPr lang="en-GB" smtClean="0"/>
              <a:t>22/08/2017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671532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6549F3-489D-426C-8955-08BC39D68E0B}" type="datetimeFigureOut">
              <a:rPr lang="en-GB" smtClean="0"/>
              <a:t>22/08/2017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3022531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6549F3-489D-426C-8955-08BC39D68E0B}" type="datetimeFigureOut">
              <a:rPr lang="en-GB" smtClean="0"/>
              <a:t>22/08/2017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2389165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6549F3-489D-426C-8955-08BC39D68E0B}" type="datetimeFigureOut">
              <a:rPr lang="en-GB" smtClean="0"/>
              <a:t>22/08/2017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1223579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6549F3-489D-426C-8955-08BC39D68E0B}" type="datetimeFigureOut">
              <a:rPr lang="en-GB" smtClean="0"/>
              <a:t>22/08/2017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97674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46549F3-489D-426C-8955-08BC39D68E0B}" type="datetimeFigureOut">
              <a:rPr lang="en-GB" smtClean="0"/>
              <a:t>22/08/2017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1607701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46549F3-489D-426C-8955-08BC39D68E0B}" type="datetimeFigureOut">
              <a:rPr lang="en-GB" smtClean="0"/>
              <a:t>22/08/2017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1872854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46549F3-489D-426C-8955-08BC39D68E0B}" type="datetimeFigureOut">
              <a:rPr lang="en-GB" smtClean="0"/>
              <a:t>22/08/2017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238908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6549F3-489D-426C-8955-08BC39D68E0B}" type="datetimeFigureOut">
              <a:rPr lang="en-GB" smtClean="0"/>
              <a:t>22/08/2017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2904103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6549F3-489D-426C-8955-08BC39D68E0B}" type="datetimeFigureOut">
              <a:rPr lang="en-GB" smtClean="0"/>
              <a:t>22/08/2017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2690954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6549F3-489D-426C-8955-08BC39D68E0B}" type="datetimeFigureOut">
              <a:rPr lang="en-GB" smtClean="0"/>
              <a:t>22/08/2017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D6E767-C49B-4470-99FD-96E7C73F39DA}" type="slidenum">
              <a:rPr lang="en-GB" smtClean="0"/>
              <a:t>‹#›</a:t>
            </a:fld>
            <a:endParaRPr lang="en-GB"/>
          </a:p>
        </p:txBody>
      </p:sp>
    </p:spTree>
    <p:extLst>
      <p:ext uri="{BB962C8B-B14F-4D97-AF65-F5344CB8AC3E}">
        <p14:creationId xmlns:p14="http://schemas.microsoft.com/office/powerpoint/2010/main" val="190614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6549F3-489D-426C-8955-08BC39D68E0B}" type="datetimeFigureOut">
              <a:rPr lang="en-GB" smtClean="0"/>
              <a:t>22/08/2017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D6E767-C49B-4470-99FD-96E7C73F39DA}" type="slidenum">
              <a:rPr lang="en-GB" smtClean="0"/>
              <a:t>‹#›</a:t>
            </a:fld>
            <a:endParaRPr lang="en-GB"/>
          </a:p>
        </p:txBody>
      </p:sp>
    </p:spTree>
    <p:extLst>
      <p:ext uri="{BB962C8B-B14F-4D97-AF65-F5344CB8AC3E}">
        <p14:creationId xmlns:p14="http://schemas.microsoft.com/office/powerpoint/2010/main" val="2338276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ilo.org/wcmsp5/groups/public/---ed_norm/---relconf/documents/meetingdocument/wcms_533534.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11823" y="2385540"/>
            <a:ext cx="11236271" cy="1460921"/>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sz="3000" b="1" dirty="0"/>
              <a:t>A World of Work Perspective on </a:t>
            </a:r>
          </a:p>
          <a:p>
            <a:r>
              <a:rPr lang="en-GB" sz="3000" b="1" dirty="0"/>
              <a:t>Article 5 of the Convention on the Rights of Persons with Disabilities</a:t>
            </a:r>
          </a:p>
          <a:p>
            <a:endParaRPr lang="fr-FR" sz="3000" b="1" dirty="0">
              <a:latin typeface="Arial"/>
              <a:cs typeface="Arial"/>
            </a:endParaRPr>
          </a:p>
        </p:txBody>
      </p:sp>
      <p:sp>
        <p:nvSpPr>
          <p:cNvPr id="3" name="Sous-titre 2"/>
          <p:cNvSpPr txBox="1">
            <a:spLocks/>
          </p:cNvSpPr>
          <p:nvPr/>
        </p:nvSpPr>
        <p:spPr>
          <a:xfrm>
            <a:off x="2837850" y="5770344"/>
            <a:ext cx="6384218" cy="593724"/>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dirty="0">
              <a:solidFill>
                <a:srgbClr val="0070C0"/>
              </a:solidFill>
              <a:latin typeface="Arial"/>
              <a:cs typeface="Arial"/>
            </a:endParaRPr>
          </a:p>
        </p:txBody>
      </p:sp>
      <p:pic>
        <p:nvPicPr>
          <p:cNvPr id="5122" name="Picture 2" descr="Image result for ilo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35920" y="0"/>
            <a:ext cx="932080" cy="12755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590693" y="4556502"/>
            <a:ext cx="7202933" cy="923330"/>
          </a:xfrm>
          <a:prstGeom prst="rect">
            <a:avLst/>
          </a:prstGeom>
          <a:noFill/>
        </p:spPr>
        <p:txBody>
          <a:bodyPr wrap="none" rtlCol="0">
            <a:spAutoFit/>
          </a:bodyPr>
          <a:lstStyle/>
          <a:p>
            <a:pPr algn="ctr"/>
            <a:r>
              <a:rPr lang="en-GB" dirty="0"/>
              <a:t>Day of General Discussion on the Right to Equality and Non-Discrimination:</a:t>
            </a:r>
          </a:p>
          <a:p>
            <a:pPr algn="ctr"/>
            <a:r>
              <a:rPr lang="en-US" dirty="0"/>
              <a:t>Committee on the Rights of Persons with Disabilities </a:t>
            </a:r>
            <a:endParaRPr lang="es-AR" dirty="0"/>
          </a:p>
          <a:p>
            <a:pPr algn="ctr"/>
            <a:r>
              <a:rPr lang="en-GB" dirty="0"/>
              <a:t>August 25, 2017</a:t>
            </a:r>
          </a:p>
        </p:txBody>
      </p:sp>
    </p:spTree>
    <p:extLst>
      <p:ext uri="{BB962C8B-B14F-4D97-AF65-F5344CB8AC3E}">
        <p14:creationId xmlns:p14="http://schemas.microsoft.com/office/powerpoint/2010/main" val="3217683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s-AR" sz="4400" dirty="0"/>
          </a:p>
          <a:p>
            <a:pPr marL="0" indent="0">
              <a:buNone/>
            </a:pPr>
            <a:endParaRPr lang="es-AR" sz="4400" dirty="0"/>
          </a:p>
          <a:p>
            <a:pPr marL="0" indent="0">
              <a:buNone/>
            </a:pPr>
            <a:r>
              <a:rPr lang="en-GB" sz="4800" dirty="0"/>
              <a:t>	</a:t>
            </a:r>
            <a:r>
              <a:rPr lang="en-GB" sz="4800" dirty="0">
                <a:solidFill>
                  <a:srgbClr val="0070C0"/>
                </a:solidFill>
              </a:rPr>
              <a:t>“The company acknowledges that, as a 	general principle, denial of a reasonable 	accommodation is a form of 	discrimination.”* 		</a:t>
            </a:r>
          </a:p>
          <a:p>
            <a:pPr marL="0" indent="0">
              <a:buNone/>
            </a:pPr>
            <a:r>
              <a:rPr lang="en-GB" dirty="0"/>
              <a:t>	</a:t>
            </a:r>
          </a:p>
          <a:p>
            <a:pPr marL="0" indent="0">
              <a:buNone/>
            </a:pPr>
            <a:r>
              <a:rPr lang="en-GB" sz="2400" dirty="0"/>
              <a:t>	</a:t>
            </a:r>
            <a:r>
              <a:rPr lang="en-GB" sz="2000" dirty="0"/>
              <a:t>*Source:  Appendix 2, “Model Policy on Reasonable Accommodation”, ILO guide page 66.</a:t>
            </a:r>
          </a:p>
          <a:p>
            <a:pPr marL="0" indent="0">
              <a:buNone/>
            </a:pPr>
            <a:endParaRPr lang="en-GB" sz="1100" dirty="0"/>
          </a:p>
          <a:p>
            <a:pPr marL="0" indent="0">
              <a:buNone/>
            </a:pPr>
            <a:r>
              <a:rPr lang="en-GB" sz="4400" dirty="0"/>
              <a:t>	</a:t>
            </a:r>
            <a:endParaRPr lang="es-AR" sz="2600" dirty="0"/>
          </a:p>
        </p:txBody>
      </p:sp>
    </p:spTree>
    <p:extLst>
      <p:ext uri="{BB962C8B-B14F-4D97-AF65-F5344CB8AC3E}">
        <p14:creationId xmlns:p14="http://schemas.microsoft.com/office/powerpoint/2010/main" val="1038274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s-AR" sz="4400" dirty="0"/>
          </a:p>
          <a:p>
            <a:pPr marL="0" indent="0">
              <a:buNone/>
            </a:pPr>
            <a:endParaRPr lang="es-AR" sz="2600" dirty="0"/>
          </a:p>
        </p:txBody>
      </p:sp>
      <p:pic>
        <p:nvPicPr>
          <p:cNvPr id="2" name="Picture 1"/>
          <p:cNvPicPr>
            <a:picLocks noChangeAspect="1"/>
          </p:cNvPicPr>
          <p:nvPr/>
        </p:nvPicPr>
        <p:blipFill>
          <a:blip r:embed="rId3"/>
          <a:stretch>
            <a:fillRect/>
          </a:stretch>
        </p:blipFill>
        <p:spPr>
          <a:xfrm>
            <a:off x="616688" y="1471612"/>
            <a:ext cx="10207256" cy="4883798"/>
          </a:xfrm>
          <a:prstGeom prst="rect">
            <a:avLst/>
          </a:prstGeom>
        </p:spPr>
      </p:pic>
      <p:sp>
        <p:nvSpPr>
          <p:cNvPr id="3" name="TextBox 2"/>
          <p:cNvSpPr txBox="1"/>
          <p:nvPr/>
        </p:nvSpPr>
        <p:spPr>
          <a:xfrm>
            <a:off x="616688" y="765544"/>
            <a:ext cx="10386113" cy="369332"/>
          </a:xfrm>
          <a:prstGeom prst="rect">
            <a:avLst/>
          </a:prstGeom>
          <a:noFill/>
        </p:spPr>
        <p:txBody>
          <a:bodyPr wrap="none" rtlCol="0">
            <a:spAutoFit/>
          </a:bodyPr>
          <a:lstStyle/>
          <a:p>
            <a:r>
              <a:rPr lang="en-GB" dirty="0"/>
              <a:t>Example from “Promoting diversity and inclusion through workplace adjustments: a practical guide”, page 20.</a:t>
            </a:r>
          </a:p>
        </p:txBody>
      </p:sp>
    </p:spTree>
    <p:extLst>
      <p:ext uri="{BB962C8B-B14F-4D97-AF65-F5344CB8AC3E}">
        <p14:creationId xmlns:p14="http://schemas.microsoft.com/office/powerpoint/2010/main" val="2762669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r>
              <a:rPr lang="en-GB" sz="4200" b="1" dirty="0"/>
              <a:t>The ILO Guide mentions four categories of workers that could benefit from reasonable accommodation:</a:t>
            </a:r>
            <a:endParaRPr lang="es-AR" sz="4200" b="1" dirty="0"/>
          </a:p>
          <a:p>
            <a:pPr marL="0" indent="0">
              <a:buNone/>
            </a:pPr>
            <a:endParaRPr lang="es-AR" sz="1300" dirty="0"/>
          </a:p>
          <a:p>
            <a:pPr marL="0" indent="0">
              <a:buNone/>
            </a:pPr>
            <a:endParaRPr lang="es-AR" sz="1300" dirty="0"/>
          </a:p>
          <a:p>
            <a:pPr lvl="0"/>
            <a:r>
              <a:rPr lang="en-GB" sz="4400" dirty="0">
                <a:solidFill>
                  <a:srgbClr val="0070C0"/>
                </a:solidFill>
              </a:rPr>
              <a:t>workers with disabilities;</a:t>
            </a:r>
            <a:endParaRPr lang="es-AR" sz="4400" dirty="0">
              <a:solidFill>
                <a:srgbClr val="0070C0"/>
              </a:solidFill>
            </a:endParaRPr>
          </a:p>
          <a:p>
            <a:pPr lvl="0"/>
            <a:endParaRPr lang="en-GB" sz="1200" dirty="0"/>
          </a:p>
          <a:p>
            <a:pPr lvl="0"/>
            <a:r>
              <a:rPr lang="en-GB" sz="4400" dirty="0"/>
              <a:t>workers living </a:t>
            </a:r>
            <a:r>
              <a:rPr lang="en-GB" sz="4400" dirty="0" smtClean="0"/>
              <a:t>with </a:t>
            </a:r>
            <a:r>
              <a:rPr lang="en-GB" sz="4400" dirty="0"/>
              <a:t>or affected </a:t>
            </a:r>
            <a:r>
              <a:rPr lang="en-GB" sz="4400" dirty="0" smtClean="0"/>
              <a:t>by </a:t>
            </a:r>
            <a:r>
              <a:rPr lang="en-GB" sz="4400" dirty="0"/>
              <a:t>HIV or AIDS;</a:t>
            </a:r>
            <a:endParaRPr lang="es-AR" sz="4400" dirty="0"/>
          </a:p>
          <a:p>
            <a:pPr lvl="0"/>
            <a:endParaRPr lang="en-GB" sz="1200" dirty="0"/>
          </a:p>
          <a:p>
            <a:pPr lvl="0"/>
            <a:r>
              <a:rPr lang="en-GB" sz="4400" dirty="0">
                <a:solidFill>
                  <a:srgbClr val="0070C0"/>
                </a:solidFill>
              </a:rPr>
              <a:t>pregnant workers and workers with family responsibilities;</a:t>
            </a:r>
            <a:endParaRPr lang="es-AR" sz="4400" dirty="0">
              <a:solidFill>
                <a:srgbClr val="0070C0"/>
              </a:solidFill>
            </a:endParaRPr>
          </a:p>
          <a:p>
            <a:pPr lvl="0"/>
            <a:endParaRPr lang="en-GB" sz="1200" dirty="0"/>
          </a:p>
          <a:p>
            <a:pPr lvl="0"/>
            <a:r>
              <a:rPr lang="en-GB" sz="4400" dirty="0"/>
              <a:t>workers who hold a particular religion or belief.</a:t>
            </a:r>
            <a:endParaRPr lang="es-AR" sz="4400" dirty="0"/>
          </a:p>
        </p:txBody>
      </p:sp>
    </p:spTree>
    <p:extLst>
      <p:ext uri="{BB962C8B-B14F-4D97-AF65-F5344CB8AC3E}">
        <p14:creationId xmlns:p14="http://schemas.microsoft.com/office/powerpoint/2010/main" val="319097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n-GB" sz="4000" dirty="0"/>
          </a:p>
          <a:p>
            <a:pPr marL="0" indent="0">
              <a:buNone/>
            </a:pPr>
            <a:endParaRPr lang="en-GB" sz="4000" dirty="0"/>
          </a:p>
          <a:p>
            <a:pPr marL="0" indent="0">
              <a:buNone/>
            </a:pPr>
            <a:r>
              <a:rPr lang="en-GB" sz="4000" dirty="0" smtClean="0"/>
              <a:t>These four </a:t>
            </a:r>
            <a:r>
              <a:rPr lang="en-GB" sz="4000" dirty="0"/>
              <a:t>categories of workers </a:t>
            </a:r>
            <a:r>
              <a:rPr lang="en-GB" sz="4000" dirty="0" smtClean="0"/>
              <a:t>were included </a:t>
            </a:r>
            <a:r>
              <a:rPr lang="en-GB" sz="4000" dirty="0"/>
              <a:t>in this guide, because they “represent the most common circumstances in which an individual worker will request an accommodation” (page 11).  </a:t>
            </a:r>
            <a:endParaRPr lang="en-GB" sz="4000" dirty="0">
              <a:solidFill>
                <a:srgbClr val="0070C0"/>
              </a:solidFill>
            </a:endParaRPr>
          </a:p>
          <a:p>
            <a:pPr marL="0" indent="0">
              <a:buNone/>
            </a:pPr>
            <a:endParaRPr lang="en-GB" sz="4000" dirty="0">
              <a:solidFill>
                <a:srgbClr val="0070C0"/>
              </a:solidFill>
            </a:endParaRPr>
          </a:p>
        </p:txBody>
      </p:sp>
    </p:spTree>
    <p:extLst>
      <p:ext uri="{BB962C8B-B14F-4D97-AF65-F5344CB8AC3E}">
        <p14:creationId xmlns:p14="http://schemas.microsoft.com/office/powerpoint/2010/main" val="2514591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r>
              <a:rPr lang="en-GB" sz="3600" b="1" dirty="0">
                <a:solidFill>
                  <a:srgbClr val="0070C0"/>
                </a:solidFill>
              </a:rPr>
              <a:t>Note</a:t>
            </a:r>
            <a:r>
              <a:rPr lang="en-GB" sz="3600" dirty="0">
                <a:solidFill>
                  <a:srgbClr val="0070C0"/>
                </a:solidFill>
              </a:rPr>
              <a:t>:  Paragraph 13 of the ILO’s Recommendation 200: Recommendation concerning HIV and AIDS and the world of work is relevant to the CRPD and references it by implication:</a:t>
            </a:r>
          </a:p>
          <a:p>
            <a:pPr marL="0" indent="0">
              <a:buNone/>
            </a:pPr>
            <a:endParaRPr lang="en-GB" sz="4000" dirty="0">
              <a:solidFill>
                <a:srgbClr val="0070C0"/>
              </a:solidFill>
            </a:endParaRPr>
          </a:p>
          <a:p>
            <a:pPr marL="0" indent="0">
              <a:buNone/>
            </a:pPr>
            <a:endParaRPr lang="es-AR" sz="4000" dirty="0">
              <a:solidFill>
                <a:srgbClr val="0070C0"/>
              </a:solidFill>
            </a:endParaRPr>
          </a:p>
        </p:txBody>
      </p:sp>
      <p:pic>
        <p:nvPicPr>
          <p:cNvPr id="4" name="Picture 3"/>
          <p:cNvPicPr>
            <a:picLocks noChangeAspect="1"/>
          </p:cNvPicPr>
          <p:nvPr/>
        </p:nvPicPr>
        <p:blipFill>
          <a:blip r:embed="rId3"/>
          <a:stretch>
            <a:fillRect/>
          </a:stretch>
        </p:blipFill>
        <p:spPr>
          <a:xfrm>
            <a:off x="758465" y="2384844"/>
            <a:ext cx="10494256" cy="2860158"/>
          </a:xfrm>
          <a:prstGeom prst="rect">
            <a:avLst/>
          </a:prstGeom>
        </p:spPr>
      </p:pic>
    </p:spTree>
    <p:extLst>
      <p:ext uri="{BB962C8B-B14F-4D97-AF65-F5344CB8AC3E}">
        <p14:creationId xmlns:p14="http://schemas.microsoft.com/office/powerpoint/2010/main" val="1743258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r>
              <a:rPr lang="en-GB" sz="4400" dirty="0"/>
              <a:t>Presenting “reasonable accommodation” as applicable to a variety of categories of workers:</a:t>
            </a:r>
          </a:p>
          <a:p>
            <a:endParaRPr lang="en-GB" sz="4400" dirty="0">
              <a:solidFill>
                <a:srgbClr val="0070C0"/>
              </a:solidFill>
            </a:endParaRPr>
          </a:p>
          <a:p>
            <a:r>
              <a:rPr lang="en-GB" sz="4400" b="1" dirty="0">
                <a:solidFill>
                  <a:srgbClr val="0070C0"/>
                </a:solidFill>
              </a:rPr>
              <a:t>Shows </a:t>
            </a:r>
            <a:r>
              <a:rPr lang="en-GB" sz="4400" dirty="0">
                <a:solidFill>
                  <a:srgbClr val="0070C0"/>
                </a:solidFill>
              </a:rPr>
              <a:t>this as an integrated labour rights issue; </a:t>
            </a:r>
          </a:p>
          <a:p>
            <a:endParaRPr lang="en-GB" sz="4400" dirty="0">
              <a:solidFill>
                <a:srgbClr val="0070C0"/>
              </a:solidFill>
            </a:endParaRPr>
          </a:p>
          <a:p>
            <a:r>
              <a:rPr lang="en-GB" sz="4400" b="1" dirty="0">
                <a:solidFill>
                  <a:srgbClr val="0070C0"/>
                </a:solidFill>
              </a:rPr>
              <a:t>Highlights</a:t>
            </a:r>
            <a:r>
              <a:rPr lang="en-GB" sz="4400" dirty="0">
                <a:solidFill>
                  <a:srgbClr val="0070C0"/>
                </a:solidFill>
              </a:rPr>
              <a:t> that enterprises are already providing reasonable accommodation to some workers, even if they are not using this term.</a:t>
            </a:r>
            <a:endParaRPr lang="es-AR" sz="4400" dirty="0">
              <a:solidFill>
                <a:srgbClr val="0070C0"/>
              </a:solidFill>
            </a:endParaRPr>
          </a:p>
        </p:txBody>
      </p:sp>
    </p:spTree>
    <p:extLst>
      <p:ext uri="{BB962C8B-B14F-4D97-AF65-F5344CB8AC3E}">
        <p14:creationId xmlns:p14="http://schemas.microsoft.com/office/powerpoint/2010/main" val="222467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r>
              <a:rPr lang="en-GB" sz="4400" dirty="0"/>
              <a:t>In summary, a world-of-work approach to reasonable accommodation suggests:</a:t>
            </a:r>
          </a:p>
          <a:p>
            <a:pPr marL="0" indent="0">
              <a:buNone/>
            </a:pPr>
            <a:endParaRPr lang="en-GB" sz="4400" dirty="0">
              <a:solidFill>
                <a:srgbClr val="0070C0"/>
              </a:solidFill>
            </a:endParaRPr>
          </a:p>
          <a:p>
            <a:pPr marL="742950" indent="-742950">
              <a:buAutoNum type="alphaLcParenR"/>
            </a:pPr>
            <a:r>
              <a:rPr lang="en-GB" sz="4400" dirty="0">
                <a:solidFill>
                  <a:srgbClr val="0070C0"/>
                </a:solidFill>
              </a:rPr>
              <a:t>Reasonable accommodation should be fully reflected in relevant State legislation (workplace, employment and vocational training).*</a:t>
            </a:r>
          </a:p>
          <a:p>
            <a:pPr marL="0" indent="0">
              <a:buNone/>
            </a:pPr>
            <a:endParaRPr lang="en-GB" sz="4400" dirty="0">
              <a:solidFill>
                <a:srgbClr val="0070C0"/>
              </a:solidFill>
            </a:endParaRPr>
          </a:p>
          <a:p>
            <a:pPr marL="0" indent="0">
              <a:buNone/>
            </a:pPr>
            <a:r>
              <a:rPr lang="en-GB" dirty="0">
                <a:solidFill>
                  <a:srgbClr val="0070C0"/>
                </a:solidFill>
              </a:rPr>
              <a:t>	*Where such legislation exists, enforcement through labour inspection is 	important, as well as measures to raise awareness of national inspectorates 	and judicial authorities.</a:t>
            </a:r>
            <a:endParaRPr lang="es-AR" dirty="0">
              <a:solidFill>
                <a:srgbClr val="0070C0"/>
              </a:solidFill>
            </a:endParaRPr>
          </a:p>
        </p:txBody>
      </p:sp>
    </p:spTree>
    <p:extLst>
      <p:ext uri="{BB962C8B-B14F-4D97-AF65-F5344CB8AC3E}">
        <p14:creationId xmlns:p14="http://schemas.microsoft.com/office/powerpoint/2010/main" val="1534798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n-GB" sz="4400" dirty="0">
              <a:solidFill>
                <a:srgbClr val="0070C0"/>
              </a:solidFill>
            </a:endParaRPr>
          </a:p>
          <a:p>
            <a:pPr marL="0" indent="0">
              <a:buNone/>
            </a:pPr>
            <a:endParaRPr lang="en-GB" sz="4400" dirty="0">
              <a:solidFill>
                <a:srgbClr val="0070C0"/>
              </a:solidFill>
            </a:endParaRPr>
          </a:p>
          <a:p>
            <a:pPr marL="0" indent="0">
              <a:buNone/>
            </a:pPr>
            <a:r>
              <a:rPr lang="en-GB" sz="4400" dirty="0">
                <a:solidFill>
                  <a:srgbClr val="0070C0"/>
                </a:solidFill>
              </a:rPr>
              <a:t>b) Concrete, practical guidance on reasonable accommodation should be provided for workers and </a:t>
            </a:r>
            <a:r>
              <a:rPr lang="en-GB" sz="4400" dirty="0" smtClean="0">
                <a:solidFill>
                  <a:srgbClr val="0070C0"/>
                </a:solidFill>
              </a:rPr>
              <a:t>employers -- training </a:t>
            </a:r>
            <a:r>
              <a:rPr lang="en-GB" sz="4400" dirty="0">
                <a:solidFill>
                  <a:srgbClr val="0070C0"/>
                </a:solidFill>
              </a:rPr>
              <a:t>materials, case studies and polices;</a:t>
            </a:r>
            <a:endParaRPr lang="es-AR" sz="4400" dirty="0">
              <a:solidFill>
                <a:srgbClr val="0070C0"/>
              </a:solidFill>
            </a:endParaRPr>
          </a:p>
        </p:txBody>
      </p:sp>
    </p:spTree>
    <p:extLst>
      <p:ext uri="{BB962C8B-B14F-4D97-AF65-F5344CB8AC3E}">
        <p14:creationId xmlns:p14="http://schemas.microsoft.com/office/powerpoint/2010/main" val="2177668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n-GB" sz="4400" dirty="0">
              <a:solidFill>
                <a:srgbClr val="0070C0"/>
              </a:solidFill>
            </a:endParaRPr>
          </a:p>
          <a:p>
            <a:pPr marL="0" indent="0">
              <a:buNone/>
            </a:pPr>
            <a:endParaRPr lang="en-GB" sz="4400" dirty="0">
              <a:solidFill>
                <a:srgbClr val="0070C0"/>
              </a:solidFill>
            </a:endParaRPr>
          </a:p>
          <a:p>
            <a:pPr marL="0" indent="0">
              <a:buNone/>
            </a:pPr>
            <a:r>
              <a:rPr lang="en-GB" sz="4400" dirty="0">
                <a:solidFill>
                  <a:srgbClr val="0070C0"/>
                </a:solidFill>
              </a:rPr>
              <a:t>c) As the ILO guide mentions, most reasonable accommodation can be made at little or no cost.*</a:t>
            </a:r>
          </a:p>
          <a:p>
            <a:pPr marL="0" indent="0">
              <a:buNone/>
            </a:pPr>
            <a:endParaRPr lang="en-GB" sz="4400" dirty="0">
              <a:solidFill>
                <a:srgbClr val="0070C0"/>
              </a:solidFill>
            </a:endParaRPr>
          </a:p>
          <a:p>
            <a:pPr marL="0" indent="0">
              <a:buNone/>
            </a:pPr>
            <a:endParaRPr lang="en-GB" sz="4400" dirty="0">
              <a:solidFill>
                <a:srgbClr val="0070C0"/>
              </a:solidFill>
            </a:endParaRPr>
          </a:p>
          <a:p>
            <a:pPr marL="0" indent="0">
              <a:buNone/>
            </a:pPr>
            <a:r>
              <a:rPr lang="en-GB" dirty="0"/>
              <a:t>Note:  The ILO guide also notes that, “in many countries there are external funds from public or private sources that can assist employers in meeting any costs linked to reasonable accommodation” (page 24). </a:t>
            </a:r>
          </a:p>
        </p:txBody>
      </p:sp>
    </p:spTree>
    <p:extLst>
      <p:ext uri="{BB962C8B-B14F-4D97-AF65-F5344CB8AC3E}">
        <p14:creationId xmlns:p14="http://schemas.microsoft.com/office/powerpoint/2010/main" val="3297214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lvl="0" indent="0">
              <a:buNone/>
            </a:pPr>
            <a:endParaRPr lang="en-GB" sz="4400" dirty="0">
              <a:solidFill>
                <a:srgbClr val="0070C0"/>
              </a:solidFill>
            </a:endParaRPr>
          </a:p>
          <a:p>
            <a:pPr marL="0" lvl="0" indent="0">
              <a:buNone/>
            </a:pPr>
            <a:endParaRPr lang="en-GB" sz="4400" dirty="0">
              <a:solidFill>
                <a:srgbClr val="0070C0"/>
              </a:solidFill>
            </a:endParaRPr>
          </a:p>
          <a:p>
            <a:pPr marL="0" lvl="0" indent="0">
              <a:buNone/>
            </a:pPr>
            <a:r>
              <a:rPr lang="en-GB" sz="4400" dirty="0">
                <a:solidFill>
                  <a:srgbClr val="0070C0"/>
                </a:solidFill>
              </a:rPr>
              <a:t>d) It is useful to build on enterprises’ existing experience with providing reasonable accommodation to other categories of workers.  </a:t>
            </a:r>
          </a:p>
          <a:p>
            <a:pPr marL="0" lvl="0" indent="0">
              <a:buNone/>
            </a:pPr>
            <a:endParaRPr lang="en-GB" sz="4400" dirty="0">
              <a:solidFill>
                <a:srgbClr val="0070C0"/>
              </a:solidFill>
            </a:endParaRPr>
          </a:p>
          <a:p>
            <a:pPr marL="0" lvl="0" indent="0">
              <a:buNone/>
            </a:pPr>
            <a:r>
              <a:rPr lang="en-GB" sz="4400" dirty="0"/>
              <a:t>	</a:t>
            </a:r>
            <a:endParaRPr lang="en-GB" sz="4400" dirty="0">
              <a:solidFill>
                <a:srgbClr val="0070C0"/>
              </a:solidFill>
            </a:endParaRPr>
          </a:p>
        </p:txBody>
      </p:sp>
    </p:spTree>
    <p:extLst>
      <p:ext uri="{BB962C8B-B14F-4D97-AF65-F5344CB8AC3E}">
        <p14:creationId xmlns:p14="http://schemas.microsoft.com/office/powerpoint/2010/main" val="2228994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123986" y="371959"/>
            <a:ext cx="11866536" cy="5982346"/>
          </a:xfrm>
        </p:spPr>
        <p:txBody>
          <a:bodyPr>
            <a:normAutofit/>
          </a:bodyPr>
          <a:lstStyle/>
          <a:p>
            <a:pPr marL="0" indent="0">
              <a:buNone/>
            </a:pPr>
            <a:r>
              <a:rPr lang="en-GB" sz="3600" dirty="0">
                <a:solidFill>
                  <a:schemeClr val="accent1">
                    <a:lumMod val="75000"/>
                  </a:schemeClr>
                </a:solidFill>
              </a:rPr>
              <a:t>In reference to the CRPD’s:	</a:t>
            </a:r>
            <a:endParaRPr lang="es-AR" sz="3600" dirty="0">
              <a:solidFill>
                <a:schemeClr val="accent1">
                  <a:lumMod val="75000"/>
                </a:schemeClr>
              </a:solidFill>
            </a:endParaRPr>
          </a:p>
          <a:p>
            <a:pPr marL="0" indent="0">
              <a:buNone/>
            </a:pPr>
            <a:r>
              <a:rPr lang="en-GB" sz="3600" b="1" dirty="0"/>
              <a:t> </a:t>
            </a:r>
            <a:endParaRPr lang="es-AR" sz="3600" dirty="0"/>
          </a:p>
          <a:p>
            <a:pPr lvl="1"/>
            <a:r>
              <a:rPr lang="en-GB" sz="3200" dirty="0"/>
              <a:t>Article 5(3). “In order to promote equality and eliminate discrimination, States Parties shall take all appropriate steps to ensure that </a:t>
            </a:r>
            <a:r>
              <a:rPr lang="en-GB" sz="3200" u="sng" dirty="0"/>
              <a:t>reasonable accommodation</a:t>
            </a:r>
            <a:r>
              <a:rPr lang="en-GB" sz="3200" dirty="0"/>
              <a:t> is provided.”</a:t>
            </a:r>
          </a:p>
          <a:p>
            <a:pPr marL="0" indent="0">
              <a:buNone/>
            </a:pPr>
            <a:endParaRPr lang="es-AR" sz="3600" dirty="0"/>
          </a:p>
          <a:p>
            <a:pPr lvl="1"/>
            <a:r>
              <a:rPr lang="en-GB" sz="3200" dirty="0"/>
              <a:t>Article 5(4). “</a:t>
            </a:r>
            <a:r>
              <a:rPr lang="en-GB" sz="3200" u="sng" dirty="0"/>
              <a:t>Specific measures</a:t>
            </a:r>
            <a:r>
              <a:rPr lang="en-GB" sz="3200" dirty="0"/>
              <a:t> which are necessary to accelerate or achieve de facto equality of persons with disabilities shall not be considered discrimination under the terms of the present Convention.”</a:t>
            </a:r>
            <a:endParaRPr lang="es-AR" sz="3200" dirty="0"/>
          </a:p>
          <a:p>
            <a:pPr marL="0" indent="0">
              <a:buNone/>
            </a:pPr>
            <a:endParaRPr lang="en-GB" sz="2000" dirty="0"/>
          </a:p>
          <a:p>
            <a:pPr>
              <a:buNone/>
            </a:pPr>
            <a:endParaRPr lang="fr-FR" sz="2000" dirty="0">
              <a:latin typeface="Arial"/>
              <a:cs typeface="Arial"/>
            </a:endParaRPr>
          </a:p>
        </p:txBody>
      </p:sp>
    </p:spTree>
    <p:extLst>
      <p:ext uri="{BB962C8B-B14F-4D97-AF65-F5344CB8AC3E}">
        <p14:creationId xmlns:p14="http://schemas.microsoft.com/office/powerpoint/2010/main" val="45523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185981" y="1611823"/>
            <a:ext cx="11530738" cy="6447295"/>
          </a:xfrm>
        </p:spPr>
        <p:txBody>
          <a:bodyPr>
            <a:noAutofit/>
          </a:bodyPr>
          <a:lstStyle/>
          <a:p>
            <a:pPr marL="0" indent="0" algn="ctr">
              <a:buNone/>
            </a:pPr>
            <a:r>
              <a:rPr lang="en-GB" sz="5400" dirty="0">
                <a:solidFill>
                  <a:srgbClr val="0070C0"/>
                </a:solidFill>
              </a:rPr>
              <a:t>2. Measures and policies to </a:t>
            </a:r>
          </a:p>
          <a:p>
            <a:pPr marL="0" indent="0" algn="ctr">
              <a:buNone/>
            </a:pPr>
            <a:r>
              <a:rPr lang="en-GB" sz="5400" dirty="0">
                <a:solidFill>
                  <a:srgbClr val="0070C0"/>
                </a:solidFill>
              </a:rPr>
              <a:t>achieve equality of </a:t>
            </a:r>
          </a:p>
          <a:p>
            <a:pPr marL="0" indent="0" algn="ctr">
              <a:buNone/>
            </a:pPr>
            <a:r>
              <a:rPr lang="en-GB" sz="5400" dirty="0">
                <a:solidFill>
                  <a:srgbClr val="0070C0"/>
                </a:solidFill>
              </a:rPr>
              <a:t>opportunity and treatment*</a:t>
            </a:r>
          </a:p>
          <a:p>
            <a:pPr marL="0" indent="0">
              <a:buNone/>
            </a:pPr>
            <a:endParaRPr lang="en-GB" sz="2400" dirty="0">
              <a:solidFill>
                <a:srgbClr val="0070C0"/>
              </a:solidFill>
            </a:endParaRPr>
          </a:p>
          <a:p>
            <a:pPr marL="0" indent="0">
              <a:buNone/>
            </a:pPr>
            <a:endParaRPr lang="en-GB" sz="2400" dirty="0">
              <a:solidFill>
                <a:srgbClr val="0070C0"/>
              </a:solidFill>
            </a:endParaRPr>
          </a:p>
          <a:p>
            <a:pPr marL="0" indent="0">
              <a:buNone/>
            </a:pPr>
            <a:endParaRPr lang="en-GB" sz="2400" dirty="0">
              <a:solidFill>
                <a:srgbClr val="0070C0"/>
              </a:solidFill>
            </a:endParaRPr>
          </a:p>
          <a:p>
            <a:pPr marL="0" indent="0">
              <a:buNone/>
            </a:pPr>
            <a:r>
              <a:rPr lang="en-GB" sz="2400" dirty="0">
                <a:solidFill>
                  <a:srgbClr val="0070C0"/>
                </a:solidFill>
              </a:rPr>
              <a:t>		</a:t>
            </a:r>
            <a:r>
              <a:rPr lang="en-GB" sz="2400" dirty="0"/>
              <a:t>*From a world-of-work perspective, this covers matters such as access to 			employment, education, training, opportunities for advancement, and 			protection from unjustified dismissal.</a:t>
            </a:r>
          </a:p>
        </p:txBody>
      </p:sp>
    </p:spTree>
    <p:extLst>
      <p:ext uri="{BB962C8B-B14F-4D97-AF65-F5344CB8AC3E}">
        <p14:creationId xmlns:p14="http://schemas.microsoft.com/office/powerpoint/2010/main" val="3841696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fontScale="85000" lnSpcReduction="20000"/>
          </a:bodyPr>
          <a:lstStyle/>
          <a:p>
            <a:pPr marL="0" lvl="0" indent="0">
              <a:buNone/>
            </a:pPr>
            <a:r>
              <a:rPr lang="en-GB" sz="4400" dirty="0">
                <a:solidFill>
                  <a:srgbClr val="0070C0"/>
                </a:solidFill>
              </a:rPr>
              <a:t>“Measures” in the CRPD and the ILO’s Convention 159:  </a:t>
            </a:r>
          </a:p>
          <a:p>
            <a:pPr marL="0" lvl="0" indent="0">
              <a:buNone/>
            </a:pPr>
            <a:endParaRPr lang="en-GB" sz="4400" dirty="0">
              <a:solidFill>
                <a:srgbClr val="0070C0"/>
              </a:solidFill>
            </a:endParaRPr>
          </a:p>
          <a:p>
            <a:pPr lvl="1"/>
            <a:r>
              <a:rPr lang="en-GB" sz="4000" b="1" dirty="0"/>
              <a:t>Article 5(4) of the CRPD:</a:t>
            </a:r>
          </a:p>
          <a:p>
            <a:pPr marL="457200" lvl="1" indent="0">
              <a:buNone/>
            </a:pPr>
            <a:r>
              <a:rPr lang="en-GB" sz="4000" b="1" dirty="0"/>
              <a:t>	</a:t>
            </a:r>
            <a:r>
              <a:rPr lang="en-GB" sz="4000" dirty="0"/>
              <a:t>“Specific measures which are necessary to accelerate or 	achieve de facto equality of persons with disabilities shall not 	be considered discrimination under the terms of the present 	Convention”</a:t>
            </a:r>
            <a:r>
              <a:rPr lang="en-GB" sz="4000" b="1" dirty="0"/>
              <a:t>;</a:t>
            </a:r>
            <a:endParaRPr lang="es-AR" sz="4000" b="1" dirty="0"/>
          </a:p>
          <a:p>
            <a:endParaRPr lang="en-GB" sz="4400" dirty="0"/>
          </a:p>
          <a:p>
            <a:pPr lvl="1"/>
            <a:r>
              <a:rPr lang="en-GB" sz="4000" b="1" dirty="0"/>
              <a:t>From Article 4 of the ILO’s Vocational Rehabilitation and Employment (Disabled Persons) Convention, 1983 (No. 159)):</a:t>
            </a:r>
          </a:p>
          <a:p>
            <a:pPr marL="457200" lvl="1" indent="0">
              <a:buNone/>
            </a:pPr>
            <a:r>
              <a:rPr lang="en-GB" sz="4000" b="1" dirty="0"/>
              <a:t>	</a:t>
            </a:r>
            <a:r>
              <a:rPr lang="en-GB" sz="4000" dirty="0"/>
              <a:t>“Special positive measures aimed at effective equality of 	opportunity and treatment between disabled workers and 	other workers shall not be regarded as discriminating against 	other workers.”</a:t>
            </a:r>
            <a:endParaRPr lang="en-GB" sz="4000" b="1" dirty="0"/>
          </a:p>
        </p:txBody>
      </p:sp>
    </p:spTree>
    <p:extLst>
      <p:ext uri="{BB962C8B-B14F-4D97-AF65-F5344CB8AC3E}">
        <p14:creationId xmlns:p14="http://schemas.microsoft.com/office/powerpoint/2010/main" val="5318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fontScale="85000" lnSpcReduction="20000"/>
          </a:bodyPr>
          <a:lstStyle/>
          <a:p>
            <a:pPr marL="0" indent="0" algn="ctr">
              <a:buNone/>
            </a:pPr>
            <a:r>
              <a:rPr lang="en-GB" sz="4400" dirty="0">
                <a:solidFill>
                  <a:srgbClr val="0070C0"/>
                </a:solidFill>
              </a:rPr>
              <a:t>Article 5 of the ILO </a:t>
            </a:r>
            <a:r>
              <a:rPr lang="es-AR" sz="4400" dirty="0" err="1">
                <a:solidFill>
                  <a:srgbClr val="0070C0"/>
                </a:solidFill>
              </a:rPr>
              <a:t>Discrimination</a:t>
            </a:r>
            <a:r>
              <a:rPr lang="es-AR" sz="4400" dirty="0">
                <a:solidFill>
                  <a:srgbClr val="0070C0"/>
                </a:solidFill>
              </a:rPr>
              <a:t> (</a:t>
            </a:r>
            <a:r>
              <a:rPr lang="es-AR" sz="4400" dirty="0" err="1">
                <a:solidFill>
                  <a:srgbClr val="0070C0"/>
                </a:solidFill>
              </a:rPr>
              <a:t>Employment</a:t>
            </a:r>
            <a:r>
              <a:rPr lang="es-AR" sz="4400" dirty="0">
                <a:solidFill>
                  <a:srgbClr val="0070C0"/>
                </a:solidFill>
              </a:rPr>
              <a:t> and </a:t>
            </a:r>
            <a:r>
              <a:rPr lang="es-AR" sz="4400" dirty="0" err="1">
                <a:solidFill>
                  <a:srgbClr val="0070C0"/>
                </a:solidFill>
              </a:rPr>
              <a:t>Occupation</a:t>
            </a:r>
            <a:r>
              <a:rPr lang="es-AR" sz="4400" dirty="0">
                <a:solidFill>
                  <a:srgbClr val="0070C0"/>
                </a:solidFill>
              </a:rPr>
              <a:t>) </a:t>
            </a:r>
            <a:r>
              <a:rPr lang="es-AR" sz="4400" dirty="0" err="1">
                <a:solidFill>
                  <a:srgbClr val="0070C0"/>
                </a:solidFill>
              </a:rPr>
              <a:t>Convention</a:t>
            </a:r>
            <a:r>
              <a:rPr lang="es-AR" sz="4400" dirty="0">
                <a:solidFill>
                  <a:srgbClr val="0070C0"/>
                </a:solidFill>
              </a:rPr>
              <a:t>, 1958 (No. 111):</a:t>
            </a:r>
          </a:p>
          <a:p>
            <a:pPr marL="0" indent="0">
              <a:buNone/>
            </a:pPr>
            <a:endParaRPr lang="es-AR" sz="4400" dirty="0">
              <a:solidFill>
                <a:srgbClr val="0070C0"/>
              </a:solidFill>
            </a:endParaRPr>
          </a:p>
          <a:p>
            <a:pPr marL="0" indent="0">
              <a:buNone/>
            </a:pPr>
            <a:r>
              <a:rPr lang="en-GB" sz="3800" dirty="0"/>
              <a:t>	1. </a:t>
            </a:r>
            <a:r>
              <a:rPr lang="en-GB" sz="3800" u="sng" dirty="0"/>
              <a:t>Special measures of protection or assistance </a:t>
            </a:r>
            <a:r>
              <a:rPr lang="en-GB" sz="3800" dirty="0"/>
              <a:t>provided for in 	other Conventions or Recommendations adopted by the 	International Labour Conference </a:t>
            </a:r>
            <a:r>
              <a:rPr lang="en-GB" sz="3800" u="sng" dirty="0"/>
              <a:t>shall not be deemed to be </a:t>
            </a:r>
            <a:r>
              <a:rPr lang="en-GB" sz="3800" dirty="0"/>
              <a:t>	</a:t>
            </a:r>
            <a:r>
              <a:rPr lang="en-GB" sz="3800" u="sng" dirty="0"/>
              <a:t>discrimination</a:t>
            </a:r>
            <a:r>
              <a:rPr lang="en-GB" sz="3800" dirty="0"/>
              <a:t>.</a:t>
            </a:r>
          </a:p>
          <a:p>
            <a:pPr marL="0" indent="0">
              <a:buNone/>
            </a:pPr>
            <a:endParaRPr lang="en-GB" sz="3800" dirty="0"/>
          </a:p>
          <a:p>
            <a:pPr marL="0" indent="0">
              <a:buNone/>
            </a:pPr>
            <a:r>
              <a:rPr lang="en-GB" sz="3800" dirty="0"/>
              <a:t>	2. Any Member may, after consultation with representative 	employers' and workers' organisations, where such exist, 	determine that </a:t>
            </a:r>
            <a:r>
              <a:rPr lang="en-GB" sz="3800" u="sng" dirty="0"/>
              <a:t>other special measures </a:t>
            </a:r>
            <a:r>
              <a:rPr lang="en-GB" sz="3800" dirty="0"/>
              <a:t>designed to meet the 	particular requirements of persons who, for reasons such as sex, 	age, disablement, family responsibilities or social or cultural 	status, are generally recognised to require special protection or 	assistance, </a:t>
            </a:r>
            <a:r>
              <a:rPr lang="en-GB" sz="3800" u="sng" dirty="0"/>
              <a:t>shall not be deemed to be discrimination</a:t>
            </a:r>
            <a:r>
              <a:rPr lang="en-GB" sz="3800" dirty="0"/>
              <a:t>.</a:t>
            </a:r>
          </a:p>
          <a:p>
            <a:pPr marL="0" lvl="0" indent="0">
              <a:buNone/>
            </a:pPr>
            <a:endParaRPr lang="en-GB" sz="4400" dirty="0">
              <a:solidFill>
                <a:srgbClr val="0070C0"/>
              </a:solidFill>
            </a:endParaRPr>
          </a:p>
          <a:p>
            <a:pPr marL="0" lvl="0" indent="0">
              <a:buNone/>
            </a:pPr>
            <a:endParaRPr lang="en-GB" sz="4400" dirty="0">
              <a:solidFill>
                <a:srgbClr val="0070C0"/>
              </a:solidFill>
            </a:endParaRPr>
          </a:p>
        </p:txBody>
      </p:sp>
    </p:spTree>
    <p:extLst>
      <p:ext uri="{BB962C8B-B14F-4D97-AF65-F5344CB8AC3E}">
        <p14:creationId xmlns:p14="http://schemas.microsoft.com/office/powerpoint/2010/main" val="4033567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fontScale="92500" lnSpcReduction="20000"/>
          </a:bodyPr>
          <a:lstStyle/>
          <a:p>
            <a:pPr marL="0" indent="0">
              <a:buNone/>
            </a:pPr>
            <a:r>
              <a:rPr lang="en-GB" sz="5200" dirty="0">
                <a:solidFill>
                  <a:srgbClr val="0070C0"/>
                </a:solidFill>
              </a:rPr>
              <a:t>Without entering into a debate on the efficacy of measures such as workplace quotas, priorities in public procurement</a:t>
            </a:r>
            <a:r>
              <a:rPr lang="en-GB" sz="5200" dirty="0"/>
              <a:t>+</a:t>
            </a:r>
            <a:r>
              <a:rPr lang="en-GB" sz="5200" dirty="0">
                <a:solidFill>
                  <a:srgbClr val="0070C0"/>
                </a:solidFill>
              </a:rPr>
              <a:t> and others,</a:t>
            </a:r>
            <a:r>
              <a:rPr lang="en-GB" sz="5200" dirty="0"/>
              <a:t>*</a:t>
            </a:r>
            <a:r>
              <a:rPr lang="en-GB" sz="5200" dirty="0">
                <a:solidFill>
                  <a:srgbClr val="0070C0"/>
                </a:solidFill>
              </a:rPr>
              <a:t> these can be seen as compatible with both Article 5(4) and Article 27 (1)h of the CRPD.</a:t>
            </a:r>
          </a:p>
          <a:p>
            <a:pPr marL="0" indent="0">
              <a:buNone/>
            </a:pPr>
            <a:endParaRPr lang="en-GB" dirty="0"/>
          </a:p>
          <a:p>
            <a:pPr marL="0" indent="0">
              <a:buNone/>
            </a:pPr>
            <a:endParaRPr lang="en-GB" dirty="0"/>
          </a:p>
          <a:p>
            <a:pPr marL="0" indent="0">
              <a:buNone/>
            </a:pPr>
            <a:endParaRPr lang="en-GB" dirty="0"/>
          </a:p>
          <a:p>
            <a:pPr marL="0" indent="0">
              <a:buNone/>
            </a:pPr>
            <a:r>
              <a:rPr lang="en-GB" sz="2600" dirty="0"/>
              <a:t>+ The ILO’s Discrimination (Employment and Occupation) Recommendation, 1958 (No. 111) references public procurement:  “making eligibility for contracts involving the expenditure of public funds dependent on observance of the principles” of non-discrimination (3(b)ii).  </a:t>
            </a:r>
          </a:p>
          <a:p>
            <a:pPr marL="0" indent="0">
              <a:buNone/>
            </a:pPr>
            <a:endParaRPr lang="en-GB" sz="2600" dirty="0"/>
          </a:p>
          <a:p>
            <a:pPr marL="0" indent="0">
              <a:buNone/>
            </a:pPr>
            <a:r>
              <a:rPr lang="en-GB" sz="2600" dirty="0"/>
              <a:t>*The ILO’s code of practice on Managing disability in the workplace (2002) mentions “The competent authorities should make available technical supports, wage subsidies and other incentives to promote or facilitate employment opportunities and job retention for people with disabilities and inform employers of these incentives” (2.2.8.).</a:t>
            </a:r>
          </a:p>
        </p:txBody>
      </p:sp>
    </p:spTree>
    <p:extLst>
      <p:ext uri="{BB962C8B-B14F-4D97-AF65-F5344CB8AC3E}">
        <p14:creationId xmlns:p14="http://schemas.microsoft.com/office/powerpoint/2010/main" val="886369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r>
              <a:rPr lang="en-GB" sz="4800" dirty="0"/>
              <a:t>However, workplace “measures” need to be in compliance with the CRPD.  </a:t>
            </a:r>
          </a:p>
          <a:p>
            <a:pPr marL="0" indent="0">
              <a:buNone/>
            </a:pPr>
            <a:endParaRPr lang="en-GB" sz="4800" dirty="0">
              <a:solidFill>
                <a:srgbClr val="0070C0"/>
              </a:solidFill>
            </a:endParaRPr>
          </a:p>
          <a:p>
            <a:pPr marL="0" indent="0">
              <a:buNone/>
            </a:pPr>
            <a:r>
              <a:rPr lang="en-GB" sz="4400" dirty="0" smtClean="0">
                <a:solidFill>
                  <a:srgbClr val="0070C0"/>
                </a:solidFill>
              </a:rPr>
              <a:t>Growing international consensus prefers </a:t>
            </a:r>
            <a:r>
              <a:rPr lang="en-GB" sz="4400" dirty="0">
                <a:solidFill>
                  <a:srgbClr val="0070C0"/>
                </a:solidFill>
              </a:rPr>
              <a:t>workplace measures that promote employment for persons with disabilities in the open labour market, instead of reserving certain categories of jobs.</a:t>
            </a:r>
            <a:endParaRPr lang="en-GB" sz="4400" dirty="0"/>
          </a:p>
        </p:txBody>
      </p:sp>
    </p:spTree>
    <p:extLst>
      <p:ext uri="{BB962C8B-B14F-4D97-AF65-F5344CB8AC3E}">
        <p14:creationId xmlns:p14="http://schemas.microsoft.com/office/powerpoint/2010/main" val="3299568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n-GB" sz="4400" dirty="0"/>
          </a:p>
          <a:p>
            <a:pPr marL="0" indent="0">
              <a:buNone/>
            </a:pPr>
            <a:endParaRPr lang="en-GB" sz="4400" dirty="0"/>
          </a:p>
          <a:p>
            <a:pPr marL="0" indent="0">
              <a:buNone/>
            </a:pPr>
            <a:r>
              <a:rPr lang="en-GB" sz="4000" dirty="0"/>
              <a:t>A world-of-work approach sees “specific measures” aimed at promoting the equality of workers with disabilities as not discriminatory, </a:t>
            </a:r>
            <a:r>
              <a:rPr lang="en-GB" sz="4000" dirty="0">
                <a:solidFill>
                  <a:srgbClr val="0070C0"/>
                </a:solidFill>
              </a:rPr>
              <a:t>when they are in compliance with the CRPD.</a:t>
            </a:r>
          </a:p>
          <a:p>
            <a:pPr marL="0" indent="0">
              <a:buNone/>
            </a:pPr>
            <a:endParaRPr lang="en-GB" sz="4400" dirty="0">
              <a:solidFill>
                <a:srgbClr val="0070C0"/>
              </a:solidFill>
            </a:endParaRPr>
          </a:p>
          <a:p>
            <a:pPr marL="0" indent="0">
              <a:buNone/>
            </a:pPr>
            <a:r>
              <a:rPr lang="en-GB" sz="4400" dirty="0"/>
              <a:t>	</a:t>
            </a:r>
            <a:endParaRPr lang="es-AR" sz="3500" dirty="0"/>
          </a:p>
        </p:txBody>
      </p:sp>
    </p:spTree>
    <p:extLst>
      <p:ext uri="{BB962C8B-B14F-4D97-AF65-F5344CB8AC3E}">
        <p14:creationId xmlns:p14="http://schemas.microsoft.com/office/powerpoint/2010/main" val="964993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185981" y="1611823"/>
            <a:ext cx="11530738" cy="6447295"/>
          </a:xfrm>
        </p:spPr>
        <p:txBody>
          <a:bodyPr>
            <a:noAutofit/>
          </a:bodyPr>
          <a:lstStyle/>
          <a:p>
            <a:pPr marL="0" indent="0" algn="ctr">
              <a:buNone/>
            </a:pPr>
            <a:r>
              <a:rPr lang="en-GB" sz="4400" dirty="0">
                <a:solidFill>
                  <a:srgbClr val="0070C0"/>
                </a:solidFill>
              </a:rPr>
              <a:t>3. Violence and harassment in the world of work:</a:t>
            </a:r>
          </a:p>
          <a:p>
            <a:pPr marL="0" indent="0" algn="ctr">
              <a:buNone/>
            </a:pPr>
            <a:r>
              <a:rPr lang="en-GB" sz="4400" dirty="0">
                <a:solidFill>
                  <a:srgbClr val="0070C0"/>
                </a:solidFill>
              </a:rPr>
              <a:t>Towards (a) possible future ILO Standard(s)</a:t>
            </a:r>
          </a:p>
        </p:txBody>
      </p:sp>
    </p:spTree>
    <p:extLst>
      <p:ext uri="{BB962C8B-B14F-4D97-AF65-F5344CB8AC3E}">
        <p14:creationId xmlns:p14="http://schemas.microsoft.com/office/powerpoint/2010/main" val="1540576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n-GB" sz="4000" dirty="0"/>
          </a:p>
          <a:p>
            <a:pPr marL="0" indent="0">
              <a:buNone/>
            </a:pPr>
            <a:r>
              <a:rPr lang="en-GB" sz="4000" dirty="0"/>
              <a:t>In reference to the CRPD’s:</a:t>
            </a:r>
          </a:p>
          <a:p>
            <a:endParaRPr lang="en-GB" sz="4000" dirty="0"/>
          </a:p>
          <a:p>
            <a:r>
              <a:rPr lang="en-GB" sz="4000" b="1" dirty="0"/>
              <a:t>Article 16 </a:t>
            </a:r>
            <a:r>
              <a:rPr lang="en-GB" sz="4000" dirty="0"/>
              <a:t>on “Freedom from exploitation, violence and abuse”; and </a:t>
            </a:r>
          </a:p>
          <a:p>
            <a:endParaRPr lang="en-GB" sz="4000" dirty="0"/>
          </a:p>
          <a:p>
            <a:r>
              <a:rPr lang="en-GB" sz="4000" b="1" dirty="0"/>
              <a:t>Article 27(1)b’s </a:t>
            </a:r>
            <a:r>
              <a:rPr lang="en-GB" sz="4000" dirty="0"/>
              <a:t>reference to “protection from harassment” within the context of the world of work.</a:t>
            </a:r>
            <a:endParaRPr lang="en-GB" sz="4000" dirty="0">
              <a:solidFill>
                <a:srgbClr val="0070C0"/>
              </a:solidFill>
            </a:endParaRPr>
          </a:p>
        </p:txBody>
      </p:sp>
    </p:spTree>
    <p:extLst>
      <p:ext uri="{BB962C8B-B14F-4D97-AF65-F5344CB8AC3E}">
        <p14:creationId xmlns:p14="http://schemas.microsoft.com/office/powerpoint/2010/main" val="1904458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r>
              <a:rPr lang="en-GB" sz="3800" dirty="0"/>
              <a:t>The ILO’s standard-setting process on “Violence and harassment against women and men in the world of work”.  </a:t>
            </a:r>
          </a:p>
          <a:p>
            <a:pPr marL="0" indent="0">
              <a:buNone/>
            </a:pPr>
            <a:endParaRPr lang="en-GB" sz="4000" dirty="0">
              <a:solidFill>
                <a:srgbClr val="0070C0"/>
              </a:solidFill>
            </a:endParaRPr>
          </a:p>
          <a:p>
            <a:pPr marL="0" indent="0">
              <a:buNone/>
            </a:pPr>
            <a:r>
              <a:rPr lang="en-GB" sz="4000" dirty="0">
                <a:solidFill>
                  <a:srgbClr val="0070C0"/>
                </a:solidFill>
              </a:rPr>
              <a:t>	Violence and harassment because of disability or 	because 	of the intersection of disability and </a:t>
            </a:r>
            <a:r>
              <a:rPr lang="en-GB" sz="4000" dirty="0" smtClean="0">
                <a:solidFill>
                  <a:srgbClr val="0070C0"/>
                </a:solidFill>
              </a:rPr>
              <a:t>other 	grounds has </a:t>
            </a:r>
            <a:r>
              <a:rPr lang="en-GB" sz="4000" dirty="0">
                <a:solidFill>
                  <a:srgbClr val="0070C0"/>
                </a:solidFill>
              </a:rPr>
              <a:t>been referred to during </a:t>
            </a:r>
            <a:r>
              <a:rPr lang="en-GB" sz="4000" dirty="0" smtClean="0">
                <a:solidFill>
                  <a:srgbClr val="0070C0"/>
                </a:solidFill>
              </a:rPr>
              <a:t>this </a:t>
            </a:r>
            <a:r>
              <a:rPr lang="en-GB" sz="4000" dirty="0">
                <a:solidFill>
                  <a:srgbClr val="0070C0"/>
                </a:solidFill>
              </a:rPr>
              <a:t>process.</a:t>
            </a:r>
          </a:p>
        </p:txBody>
      </p:sp>
    </p:spTree>
    <p:extLst>
      <p:ext uri="{BB962C8B-B14F-4D97-AF65-F5344CB8AC3E}">
        <p14:creationId xmlns:p14="http://schemas.microsoft.com/office/powerpoint/2010/main" val="1069627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a:bodyPr>
          <a:lstStyle/>
          <a:p>
            <a:pPr marL="0" indent="0">
              <a:buNone/>
            </a:pPr>
            <a:endParaRPr lang="en-GB" dirty="0"/>
          </a:p>
          <a:p>
            <a:pPr marL="0" indent="0">
              <a:buNone/>
            </a:pPr>
            <a:r>
              <a:rPr lang="en-GB" dirty="0"/>
              <a:t>	</a:t>
            </a:r>
            <a:r>
              <a:rPr lang="en-GB" sz="3600" dirty="0">
                <a:solidFill>
                  <a:srgbClr val="0070C0"/>
                </a:solidFill>
              </a:rPr>
              <a:t>“Discrimination based on these and other grounds, 	including 	</a:t>
            </a:r>
            <a:r>
              <a:rPr lang="en-GB" sz="3600" b="1" dirty="0">
                <a:solidFill>
                  <a:srgbClr val="0070C0"/>
                </a:solidFill>
              </a:rPr>
              <a:t>disability</a:t>
            </a:r>
            <a:r>
              <a:rPr lang="en-GB" sz="3600" dirty="0">
                <a:solidFill>
                  <a:srgbClr val="0070C0"/>
                </a:solidFill>
              </a:rPr>
              <a:t>, HIV status, sexual orientation and 	gender identity, migrant status and age, are also important 	factors . . . </a:t>
            </a:r>
            <a:r>
              <a:rPr lang="en-GB" sz="3600" dirty="0" smtClean="0">
                <a:solidFill>
                  <a:srgbClr val="0070C0"/>
                </a:solidFill>
              </a:rPr>
              <a:t>.Where </a:t>
            </a:r>
            <a:r>
              <a:rPr lang="en-GB" sz="3600" dirty="0">
                <a:solidFill>
                  <a:srgbClr val="0070C0"/>
                </a:solidFill>
              </a:rPr>
              <a:t>grounds of discrimination </a:t>
            </a:r>
            <a:r>
              <a:rPr lang="en-GB" sz="3600" dirty="0" smtClean="0">
                <a:solidFill>
                  <a:srgbClr val="0070C0"/>
                </a:solidFill>
              </a:rPr>
              <a:t>intersect</a:t>
            </a:r>
            <a:r>
              <a:rPr lang="en-GB" sz="3600" dirty="0">
                <a:solidFill>
                  <a:srgbClr val="0070C0"/>
                </a:solidFill>
              </a:rPr>
              <a:t>, 	such as gender and race or </a:t>
            </a:r>
            <a:r>
              <a:rPr lang="en-GB" sz="3600" b="1" dirty="0">
                <a:solidFill>
                  <a:srgbClr val="0070C0"/>
                </a:solidFill>
              </a:rPr>
              <a:t>disability</a:t>
            </a:r>
            <a:r>
              <a:rPr lang="en-GB" sz="3600" dirty="0">
                <a:solidFill>
                  <a:srgbClr val="0070C0"/>
                </a:solidFill>
              </a:rPr>
              <a:t>, the risk of violence 	and harassment is exacerbated.”*</a:t>
            </a:r>
          </a:p>
          <a:p>
            <a:pPr marL="0" indent="0">
              <a:buNone/>
            </a:pPr>
            <a:endParaRPr lang="en-GB" dirty="0"/>
          </a:p>
          <a:p>
            <a:pPr marL="0" indent="0">
              <a:buNone/>
            </a:pPr>
            <a:r>
              <a:rPr lang="en-GB" sz="1800" dirty="0"/>
              <a:t>	*Source:  From the conclusions of the ILO’s Meeting of Experts on Violence against Women and Men in the World of 	Work (held on October 2016), found in Paragraph 12, Annex I of GB.328/INS/17/5: 	</a:t>
            </a:r>
            <a:r>
              <a:rPr lang="en-GB" sz="1800" u="sng" dirty="0">
                <a:hlinkClick r:id="rId3"/>
              </a:rPr>
              <a:t>http://www.ilo.org/wcmsp5/groups/public/---ed_norm/---</a:t>
            </a:r>
            <a:r>
              <a:rPr lang="en-GB" sz="1800" u="sng" dirty="0" smtClean="0">
                <a:hlinkClick r:id="rId3"/>
              </a:rPr>
              <a:t>relconf/documents/meetingdocument/wcms_533534.pdf</a:t>
            </a:r>
            <a:endParaRPr lang="en-GB" sz="1800" u="sng" dirty="0" smtClean="0"/>
          </a:p>
          <a:p>
            <a:pPr marL="0" indent="0">
              <a:buNone/>
            </a:pPr>
            <a:endParaRPr lang="en-GB" sz="1800" dirty="0"/>
          </a:p>
        </p:txBody>
      </p:sp>
    </p:spTree>
    <p:extLst>
      <p:ext uri="{BB962C8B-B14F-4D97-AF65-F5344CB8AC3E}">
        <p14:creationId xmlns:p14="http://schemas.microsoft.com/office/powerpoint/2010/main" val="1170768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185981" y="1611823"/>
            <a:ext cx="11530738" cy="6447295"/>
          </a:xfrm>
        </p:spPr>
        <p:txBody>
          <a:bodyPr>
            <a:noAutofit/>
          </a:bodyPr>
          <a:lstStyle/>
          <a:p>
            <a:pPr marL="0" indent="0" algn="ctr">
              <a:buNone/>
            </a:pPr>
            <a:r>
              <a:rPr lang="en-GB" sz="5400" dirty="0">
                <a:solidFill>
                  <a:srgbClr val="0070C0"/>
                </a:solidFill>
              </a:rPr>
              <a:t>1. Reasonable accommodation/</a:t>
            </a:r>
          </a:p>
          <a:p>
            <a:pPr marL="0" indent="0" algn="ctr">
              <a:buNone/>
            </a:pPr>
            <a:r>
              <a:rPr lang="en-GB" sz="5400" dirty="0">
                <a:solidFill>
                  <a:srgbClr val="0070C0"/>
                </a:solidFill>
              </a:rPr>
              <a:t>workplace adjustments</a:t>
            </a:r>
          </a:p>
        </p:txBody>
      </p:sp>
    </p:spTree>
    <p:extLst>
      <p:ext uri="{BB962C8B-B14F-4D97-AF65-F5344CB8AC3E}">
        <p14:creationId xmlns:p14="http://schemas.microsoft.com/office/powerpoint/2010/main" val="1696579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387459" y="278969"/>
            <a:ext cx="11530738" cy="6447295"/>
          </a:xfrm>
        </p:spPr>
        <p:txBody>
          <a:bodyPr>
            <a:noAutofit/>
          </a:bodyPr>
          <a:lstStyle/>
          <a:p>
            <a:pPr marL="0" indent="0">
              <a:buNone/>
            </a:pPr>
            <a:r>
              <a:rPr lang="en-GB" sz="3600" dirty="0">
                <a:solidFill>
                  <a:srgbClr val="0070C0"/>
                </a:solidFill>
              </a:rPr>
              <a:t>The ILO’s new guide on “workplace adjustments”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1105" y="1202089"/>
            <a:ext cx="3724166" cy="5077357"/>
          </a:xfrm>
          <a:prstGeom prst="rect">
            <a:avLst/>
          </a:prstGeom>
        </p:spPr>
      </p:pic>
      <p:sp>
        <p:nvSpPr>
          <p:cNvPr id="3" name="TextBox 2">
            <a:extLst>
              <a:ext uri="{FF2B5EF4-FFF2-40B4-BE49-F238E27FC236}">
                <a16:creationId xmlns="" xmlns:a16="http://schemas.microsoft.com/office/drawing/2014/main" id="{854F4A16-7E59-4E4B-AFF3-9BD109231BFF}"/>
              </a:ext>
            </a:extLst>
          </p:cNvPr>
          <p:cNvSpPr txBox="1"/>
          <p:nvPr/>
        </p:nvSpPr>
        <p:spPr>
          <a:xfrm>
            <a:off x="387459" y="6333578"/>
            <a:ext cx="11238205" cy="338554"/>
          </a:xfrm>
          <a:prstGeom prst="rect">
            <a:avLst/>
          </a:prstGeom>
          <a:noFill/>
        </p:spPr>
        <p:txBody>
          <a:bodyPr wrap="none" rtlCol="0">
            <a:spAutoFit/>
          </a:bodyPr>
          <a:lstStyle/>
          <a:p>
            <a:r>
              <a:rPr lang="en-GB" sz="1600" dirty="0"/>
              <a:t>Promoting diversity and inclusion through workplace adjustments: a practical guide / International Labour Office. - Geneva: ILO, 2016</a:t>
            </a:r>
          </a:p>
        </p:txBody>
      </p:sp>
    </p:spTree>
    <p:extLst>
      <p:ext uri="{BB962C8B-B14F-4D97-AF65-F5344CB8AC3E}">
        <p14:creationId xmlns:p14="http://schemas.microsoft.com/office/powerpoint/2010/main" val="444733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356461" y="402956"/>
            <a:ext cx="11577233" cy="6338807"/>
          </a:xfrm>
        </p:spPr>
        <p:txBody>
          <a:bodyPr>
            <a:normAutofit/>
          </a:bodyPr>
          <a:lstStyle/>
          <a:p>
            <a:pPr marL="0" indent="0">
              <a:buNone/>
            </a:pPr>
            <a:endParaRPr lang="en-GB" sz="1200" dirty="0">
              <a:solidFill>
                <a:srgbClr val="0070C0"/>
              </a:solidFill>
            </a:endParaRPr>
          </a:p>
          <a:p>
            <a:pPr marL="0" indent="0">
              <a:buNone/>
            </a:pPr>
            <a:r>
              <a:rPr lang="en-GB" sz="5400" dirty="0">
                <a:solidFill>
                  <a:srgbClr val="0070C0"/>
                </a:solidFill>
              </a:rPr>
              <a:t>		</a:t>
            </a:r>
          </a:p>
          <a:p>
            <a:pPr marL="0" indent="0">
              <a:buNone/>
            </a:pPr>
            <a:r>
              <a:rPr lang="en-GB" sz="5400" dirty="0">
                <a:solidFill>
                  <a:srgbClr val="0070C0"/>
                </a:solidFill>
              </a:rPr>
              <a:t>	Currently, there is a lack of technical 	guidance to enterprises (of all 			sizes) on how to implement 				reasonable accommodation.*</a:t>
            </a:r>
          </a:p>
          <a:p>
            <a:pPr marL="0" indent="0">
              <a:buNone/>
            </a:pPr>
            <a:endParaRPr lang="en-GB" sz="1400" dirty="0">
              <a:solidFill>
                <a:srgbClr val="0070C0"/>
              </a:solidFill>
            </a:endParaRPr>
          </a:p>
          <a:p>
            <a:pPr marL="0" indent="0">
              <a:buNone/>
            </a:pPr>
            <a:endParaRPr lang="en-GB" sz="2000" dirty="0">
              <a:latin typeface="Arial"/>
              <a:cs typeface="Arial"/>
            </a:endParaRPr>
          </a:p>
          <a:p>
            <a:pPr marL="0" indent="0">
              <a:buNone/>
            </a:pPr>
            <a:r>
              <a:rPr lang="en-GB" sz="2000" dirty="0">
                <a:latin typeface="Arial"/>
                <a:cs typeface="Arial"/>
              </a:rPr>
              <a:t>	</a:t>
            </a:r>
            <a:r>
              <a:rPr lang="en-GB" sz="2000" dirty="0">
                <a:cs typeface="Arial"/>
              </a:rPr>
              <a:t>*Note:  The CRPD states that “</a:t>
            </a:r>
            <a:r>
              <a:rPr lang="en-GB" sz="2000" dirty="0"/>
              <a:t>States Parties shall safeguard and promote the realization of the 	right to work . . .by taking appropriate steps” to</a:t>
            </a:r>
            <a:r>
              <a:rPr lang="en-GB" sz="2000" dirty="0">
                <a:cs typeface="Arial"/>
              </a:rPr>
              <a:t> “</a:t>
            </a:r>
            <a:r>
              <a:rPr lang="en-GB" sz="2000" dirty="0"/>
              <a:t>Ensure that reasonable accommodation is provided 	to persons with disabilities in the workplace” (</a:t>
            </a:r>
            <a:r>
              <a:rPr lang="en-GB" sz="2000" dirty="0">
                <a:cs typeface="Arial"/>
              </a:rPr>
              <a:t>Article 27(1)</a:t>
            </a:r>
            <a:r>
              <a:rPr lang="en-GB" sz="2000" dirty="0" err="1">
                <a:cs typeface="Arial"/>
              </a:rPr>
              <a:t>i</a:t>
            </a:r>
            <a:r>
              <a:rPr lang="en-GB" sz="2000" dirty="0">
                <a:cs typeface="Arial"/>
              </a:rPr>
              <a:t>). </a:t>
            </a:r>
            <a:endParaRPr lang="fr-FR" sz="2000" dirty="0">
              <a:cs typeface="Arial"/>
            </a:endParaRPr>
          </a:p>
        </p:txBody>
      </p:sp>
    </p:spTree>
    <p:extLst>
      <p:ext uri="{BB962C8B-B14F-4D97-AF65-F5344CB8AC3E}">
        <p14:creationId xmlns:p14="http://schemas.microsoft.com/office/powerpoint/2010/main" val="142711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247973" y="263471"/>
            <a:ext cx="11670223" cy="6385302"/>
          </a:xfrm>
        </p:spPr>
        <p:txBody>
          <a:bodyPr>
            <a:noAutofit/>
          </a:bodyPr>
          <a:lstStyle/>
          <a:p>
            <a:pPr marL="0" indent="0">
              <a:buNone/>
            </a:pPr>
            <a:r>
              <a:rPr lang="en-GB" sz="4000" dirty="0"/>
              <a:t>The ILO guide provides a series of cases studies, showing practical application of concepts such as:  </a:t>
            </a:r>
          </a:p>
          <a:p>
            <a:pPr marL="0" indent="0">
              <a:buNone/>
            </a:pPr>
            <a:endParaRPr lang="en-GB" sz="4000" dirty="0"/>
          </a:p>
          <a:p>
            <a:r>
              <a:rPr lang="en-GB" sz="4000" dirty="0">
                <a:solidFill>
                  <a:srgbClr val="0070C0"/>
                </a:solidFill>
              </a:rPr>
              <a:t>“reasonableness”;</a:t>
            </a:r>
          </a:p>
          <a:p>
            <a:endParaRPr lang="en-GB" sz="2000" dirty="0">
              <a:solidFill>
                <a:srgbClr val="0070C0"/>
              </a:solidFill>
            </a:endParaRPr>
          </a:p>
          <a:p>
            <a:r>
              <a:rPr lang="en-GB" sz="4000" dirty="0"/>
              <a:t>“effective measures”;</a:t>
            </a:r>
          </a:p>
          <a:p>
            <a:endParaRPr lang="en-GB" sz="2000" dirty="0">
              <a:solidFill>
                <a:srgbClr val="0070C0"/>
              </a:solidFill>
            </a:endParaRPr>
          </a:p>
          <a:p>
            <a:r>
              <a:rPr lang="en-GB" sz="4000" dirty="0">
                <a:solidFill>
                  <a:srgbClr val="0070C0"/>
                </a:solidFill>
              </a:rPr>
              <a:t>“disproportionate burden”; </a:t>
            </a:r>
          </a:p>
          <a:p>
            <a:endParaRPr lang="en-GB" sz="2000" dirty="0"/>
          </a:p>
          <a:p>
            <a:r>
              <a:rPr lang="en-GB" sz="4000" dirty="0"/>
              <a:t>“essential and non-essential functions”.  </a:t>
            </a:r>
            <a:endParaRPr lang="es-AR" sz="4000" dirty="0"/>
          </a:p>
        </p:txBody>
      </p:sp>
    </p:spTree>
    <p:extLst>
      <p:ext uri="{BB962C8B-B14F-4D97-AF65-F5344CB8AC3E}">
        <p14:creationId xmlns:p14="http://schemas.microsoft.com/office/powerpoint/2010/main" val="356491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63471"/>
            <a:ext cx="12073179" cy="6385302"/>
          </a:xfrm>
        </p:spPr>
        <p:txBody>
          <a:bodyPr>
            <a:noAutofit/>
          </a:bodyPr>
          <a:lstStyle/>
          <a:p>
            <a:pPr marL="0" indent="0">
              <a:buNone/>
            </a:pPr>
            <a:r>
              <a:rPr lang="en-GB" sz="4400" dirty="0"/>
              <a:t>The ILO guide provides:</a:t>
            </a:r>
          </a:p>
          <a:p>
            <a:pPr marL="0" indent="0">
              <a:buNone/>
            </a:pPr>
            <a:endParaRPr lang="en-GB" sz="4400" dirty="0"/>
          </a:p>
          <a:p>
            <a:r>
              <a:rPr lang="en-GB" sz="4400" dirty="0">
                <a:solidFill>
                  <a:srgbClr val="0070C0"/>
                </a:solidFill>
              </a:rPr>
              <a:t> examples of when requirements for reasonable accommodation have been met;</a:t>
            </a:r>
          </a:p>
          <a:p>
            <a:endParaRPr lang="en-GB" sz="4400" dirty="0">
              <a:solidFill>
                <a:srgbClr val="0070C0"/>
              </a:solidFill>
            </a:endParaRPr>
          </a:p>
          <a:p>
            <a:r>
              <a:rPr lang="en-GB" sz="4400" dirty="0">
                <a:solidFill>
                  <a:srgbClr val="0070C0"/>
                </a:solidFill>
              </a:rPr>
              <a:t> examples of when these requirements have not been met (and </a:t>
            </a:r>
            <a:r>
              <a:rPr lang="en-GB" sz="4400" dirty="0" smtClean="0">
                <a:solidFill>
                  <a:srgbClr val="0070C0"/>
                </a:solidFill>
              </a:rPr>
              <a:t>the guide explains </a:t>
            </a:r>
            <a:r>
              <a:rPr lang="en-GB" sz="4400" dirty="0">
                <a:solidFill>
                  <a:srgbClr val="0070C0"/>
                </a:solidFill>
              </a:rPr>
              <a:t>the reasons why).</a:t>
            </a:r>
          </a:p>
        </p:txBody>
      </p:sp>
    </p:spTree>
    <p:extLst>
      <p:ext uri="{BB962C8B-B14F-4D97-AF65-F5344CB8AC3E}">
        <p14:creationId xmlns:p14="http://schemas.microsoft.com/office/powerpoint/2010/main" val="2406510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123987" y="464949"/>
            <a:ext cx="10430359" cy="6137329"/>
          </a:xfrm>
        </p:spPr>
        <p:txBody>
          <a:bodyPr>
            <a:normAutofit/>
          </a:bodyPr>
          <a:lstStyle/>
          <a:p>
            <a:pPr marL="0" indent="0">
              <a:buNone/>
            </a:pPr>
            <a:r>
              <a:rPr lang="en-GB" sz="4400" dirty="0"/>
              <a:t>T</a:t>
            </a:r>
            <a:r>
              <a:rPr lang="en-GB" sz="4400" dirty="0" smtClean="0"/>
              <a:t>he </a:t>
            </a:r>
            <a:r>
              <a:rPr lang="en-GB" sz="4400" dirty="0"/>
              <a:t>ILO guide provides a “Model Policy on Reasonable Accommodation” (Appendix 2</a:t>
            </a:r>
            <a:r>
              <a:rPr lang="en-GB" sz="4400" dirty="0" smtClean="0"/>
              <a:t>)  </a:t>
            </a:r>
            <a:endParaRPr lang="es-AR" sz="44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3826" y="2345488"/>
            <a:ext cx="7993698" cy="3760844"/>
          </a:xfrm>
          <a:prstGeom prst="rect">
            <a:avLst/>
          </a:prstGeom>
        </p:spPr>
      </p:pic>
    </p:spTree>
    <p:extLst>
      <p:ext uri="{BB962C8B-B14F-4D97-AF65-F5344CB8AC3E}">
        <p14:creationId xmlns:p14="http://schemas.microsoft.com/office/powerpoint/2010/main" val="1089335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0" y="232475"/>
            <a:ext cx="12011187" cy="6369803"/>
          </a:xfrm>
        </p:spPr>
        <p:txBody>
          <a:bodyPr>
            <a:normAutofit lnSpcReduction="10000"/>
          </a:bodyPr>
          <a:lstStyle/>
          <a:p>
            <a:pPr marL="0" indent="0">
              <a:buNone/>
            </a:pPr>
            <a:r>
              <a:rPr lang="en-GB" sz="4300" dirty="0">
                <a:solidFill>
                  <a:srgbClr val="0070C0"/>
                </a:solidFill>
              </a:rPr>
              <a:t>Article 4(1)e</a:t>
            </a:r>
            <a:r>
              <a:rPr lang="en-GB" sz="4300" dirty="0"/>
              <a:t>+</a:t>
            </a:r>
            <a:r>
              <a:rPr lang="en-GB" sz="4300" dirty="0">
                <a:solidFill>
                  <a:srgbClr val="0070C0"/>
                </a:solidFill>
              </a:rPr>
              <a:t> of the CRPD can be taken in conjunction with the CRPD’s approach in Article 2 that denial of reasonable accommodation is a form of discrimination.</a:t>
            </a:r>
            <a:r>
              <a:rPr lang="en-GB" sz="4300" dirty="0"/>
              <a:t>*</a:t>
            </a:r>
          </a:p>
          <a:p>
            <a:pPr marL="0" indent="0">
              <a:buNone/>
            </a:pPr>
            <a:r>
              <a:rPr lang="en-GB" sz="4400" dirty="0"/>
              <a:t>	</a:t>
            </a:r>
          </a:p>
          <a:p>
            <a:pPr marL="0" indent="0">
              <a:buNone/>
            </a:pPr>
            <a:r>
              <a:rPr lang="en-GB" sz="4400" dirty="0"/>
              <a:t>	</a:t>
            </a:r>
            <a:r>
              <a:rPr lang="en-GB" dirty="0"/>
              <a:t>+Article 4(1)e of the CRPD </a:t>
            </a:r>
            <a:r>
              <a:rPr lang="en-GB" dirty="0" smtClean="0"/>
              <a:t>notes that States Parties undertake “To </a:t>
            </a:r>
            <a:r>
              <a:rPr lang="en-GB" dirty="0"/>
              <a:t>take all </a:t>
            </a:r>
            <a:r>
              <a:rPr lang="en-GB" dirty="0" smtClean="0"/>
              <a:t>	appropriate </a:t>
            </a:r>
            <a:r>
              <a:rPr lang="en-GB" dirty="0"/>
              <a:t>	measures to eliminate discrimination on the basis of disability </a:t>
            </a:r>
            <a:r>
              <a:rPr lang="en-GB" dirty="0" smtClean="0"/>
              <a:t>	by </a:t>
            </a:r>
            <a:r>
              <a:rPr lang="en-GB" dirty="0"/>
              <a:t>any </a:t>
            </a:r>
            <a:r>
              <a:rPr lang="en-GB" dirty="0" smtClean="0"/>
              <a:t>person</a:t>
            </a:r>
            <a:r>
              <a:rPr lang="en-GB" dirty="0"/>
              <a:t>, organization or private enterprise.”</a:t>
            </a:r>
          </a:p>
          <a:p>
            <a:pPr marL="0" indent="0">
              <a:buNone/>
            </a:pPr>
            <a:endParaRPr lang="en-GB" dirty="0"/>
          </a:p>
          <a:p>
            <a:pPr marL="0" indent="0">
              <a:buNone/>
            </a:pPr>
            <a:r>
              <a:rPr lang="en-GB" dirty="0"/>
              <a:t>	*Article 2 of the CRPD clarifies that the term “‘discrimination on the basis 	of disability’ . . . . includes all forms of discrimination, including denial of 	</a:t>
            </a:r>
            <a:r>
              <a:rPr lang="en-GB"/>
              <a:t>reasonable </a:t>
            </a:r>
            <a:r>
              <a:rPr lang="en-GB" smtClean="0"/>
              <a:t>accommodation.”</a:t>
            </a:r>
            <a:endParaRPr lang="es-AR" dirty="0"/>
          </a:p>
        </p:txBody>
      </p:sp>
    </p:spTree>
    <p:extLst>
      <p:ext uri="{BB962C8B-B14F-4D97-AF65-F5344CB8AC3E}">
        <p14:creationId xmlns:p14="http://schemas.microsoft.com/office/powerpoint/2010/main" val="2283941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B3C75D2-ABE0-4521-AACD-71D01D5DF39E}"/>
</file>

<file path=customXml/itemProps2.xml><?xml version="1.0" encoding="utf-8"?>
<ds:datastoreItem xmlns:ds="http://schemas.openxmlformats.org/officeDocument/2006/customXml" ds:itemID="{0F17799D-D968-401D-8886-29F3E31ABA05}"/>
</file>

<file path=customXml/itemProps3.xml><?xml version="1.0" encoding="utf-8"?>
<ds:datastoreItem xmlns:ds="http://schemas.openxmlformats.org/officeDocument/2006/customXml" ds:itemID="{B5D4665D-7E04-4D52-B700-B4561C148246}"/>
</file>

<file path=docProps/app.xml><?xml version="1.0" encoding="utf-8"?>
<Properties xmlns="http://schemas.openxmlformats.org/officeDocument/2006/extended-properties" xmlns:vt="http://schemas.openxmlformats.org/officeDocument/2006/docPropsVTypes">
  <TotalTime>712</TotalTime>
  <Words>1088</Words>
  <Application>Microsoft Office PowerPoint</Application>
  <PresentationFormat>Widescreen</PresentationFormat>
  <Paragraphs>185</Paragraphs>
  <Slides>29</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Olney, Shauna</dc:creator>
  <cp:lastModifiedBy>Carlson, Eric</cp:lastModifiedBy>
  <cp:revision>100</cp:revision>
  <cp:lastPrinted>2017-07-03T13:30:35Z</cp:lastPrinted>
  <dcterms:created xsi:type="dcterms:W3CDTF">2017-06-23T07:16:05Z</dcterms:created>
  <dcterms:modified xsi:type="dcterms:W3CDTF">2017-08-22T08:45:41Z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