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notesMasterIdLst>
    <p:notesMasterId r:id="rId8"/>
  </p:notesMasterIdLst>
  <p:sldIdLst>
    <p:sldId id="256" r:id="rId2"/>
    <p:sldId id="303" r:id="rId3"/>
    <p:sldId id="302" r:id="rId4"/>
    <p:sldId id="304" r:id="rId5"/>
    <p:sldId id="293" r:id="rId6"/>
    <p:sldId id="29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798" autoAdjust="0"/>
    <p:restoredTop sz="94660"/>
  </p:normalViewPr>
  <p:slideViewPr>
    <p:cSldViewPr snapToGrid="0">
      <p:cViewPr>
        <p:scale>
          <a:sx n="75" d="100"/>
          <a:sy n="75" d="100"/>
        </p:scale>
        <p:origin x="38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C57230-1F56-4B17-839B-6EC8A668DE9C}" type="datetimeFigureOut">
              <a:rPr lang="en-GB" smtClean="0"/>
              <a:t>25/08/2017</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A04761-1310-4F87-AA12-6093F26E59D8}" type="slidenum">
              <a:rPr lang="en-GB" smtClean="0"/>
              <a:t>‹#›</a:t>
            </a:fld>
            <a:endParaRPr lang="en-GB"/>
          </a:p>
        </p:txBody>
      </p:sp>
    </p:spTree>
    <p:extLst>
      <p:ext uri="{BB962C8B-B14F-4D97-AF65-F5344CB8AC3E}">
        <p14:creationId xmlns:p14="http://schemas.microsoft.com/office/powerpoint/2010/main" val="2115621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h-TH"/>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h-TH"/>
          </a:p>
        </p:txBody>
      </p:sp>
      <p:sp>
        <p:nvSpPr>
          <p:cNvPr id="4" name="Date Placeholder 3"/>
          <p:cNvSpPr>
            <a:spLocks noGrp="1"/>
          </p:cNvSpPr>
          <p:nvPr>
            <p:ph type="dt" sz="half" idx="10"/>
          </p:nvPr>
        </p:nvSpPr>
        <p:spPr/>
        <p:txBody>
          <a:bodyPr/>
          <a:lstStyle/>
          <a:p>
            <a:fld id="{6B7B30F4-188E-46E0-9801-B97F6725A2EB}" type="datetime1">
              <a:rPr lang="en-GB" smtClean="0"/>
              <a:t>25/08/2017</a:t>
            </a:fld>
            <a:endParaRPr lang="en-GB"/>
          </a:p>
        </p:txBody>
      </p:sp>
      <p:sp>
        <p:nvSpPr>
          <p:cNvPr id="5" name="Footer Placeholder 4"/>
          <p:cNvSpPr>
            <a:spLocks noGrp="1"/>
          </p:cNvSpPr>
          <p:nvPr>
            <p:ph type="ftr" sz="quarter" idx="11"/>
          </p:nvPr>
        </p:nvSpPr>
        <p:spPr/>
        <p:txBody>
          <a:bodyPr/>
          <a:lstStyle/>
          <a:p>
            <a:r>
              <a:rPr lang="en-US" smtClean="0"/>
              <a:t>Dr. Seree Nonthasoot (AICHR Thailand)     Facebook (SereeASEAN)</a:t>
            </a:r>
            <a:endParaRPr lang="en-GB"/>
          </a:p>
        </p:txBody>
      </p:sp>
      <p:sp>
        <p:nvSpPr>
          <p:cNvPr id="6" name="Slide Number Placeholder 5"/>
          <p:cNvSpPr>
            <a:spLocks noGrp="1"/>
          </p:cNvSpPr>
          <p:nvPr>
            <p:ph type="sldNum" sz="quarter" idx="12"/>
          </p:nvPr>
        </p:nvSpPr>
        <p:spPr/>
        <p:txBody>
          <a:bodyPr/>
          <a:lstStyle/>
          <a:p>
            <a:fld id="{3CF4D827-0533-4204-BEB5-552EFDFC990B}" type="slidenum">
              <a:rPr lang="en-GB" smtClean="0"/>
              <a:t>‹#›</a:t>
            </a:fld>
            <a:endParaRPr lang="en-GB"/>
          </a:p>
        </p:txBody>
      </p:sp>
    </p:spTree>
    <p:extLst>
      <p:ext uri="{BB962C8B-B14F-4D97-AF65-F5344CB8AC3E}">
        <p14:creationId xmlns:p14="http://schemas.microsoft.com/office/powerpoint/2010/main" val="3615512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Date Placeholder 3"/>
          <p:cNvSpPr>
            <a:spLocks noGrp="1"/>
          </p:cNvSpPr>
          <p:nvPr>
            <p:ph type="dt" sz="half" idx="10"/>
          </p:nvPr>
        </p:nvSpPr>
        <p:spPr/>
        <p:txBody>
          <a:bodyPr/>
          <a:lstStyle/>
          <a:p>
            <a:fld id="{BE1C906F-078E-40D7-BA6F-2C93A880E9ED}" type="datetime1">
              <a:rPr lang="en-GB" smtClean="0"/>
              <a:t>25/08/2017</a:t>
            </a:fld>
            <a:endParaRPr lang="en-GB"/>
          </a:p>
        </p:txBody>
      </p:sp>
      <p:sp>
        <p:nvSpPr>
          <p:cNvPr id="5" name="Footer Placeholder 4"/>
          <p:cNvSpPr>
            <a:spLocks noGrp="1"/>
          </p:cNvSpPr>
          <p:nvPr>
            <p:ph type="ftr" sz="quarter" idx="11"/>
          </p:nvPr>
        </p:nvSpPr>
        <p:spPr/>
        <p:txBody>
          <a:bodyPr/>
          <a:lstStyle/>
          <a:p>
            <a:r>
              <a:rPr lang="en-US" smtClean="0"/>
              <a:t>Dr. Seree Nonthasoot (AICHR Thailand)     Facebook (SereeASEAN)</a:t>
            </a:r>
            <a:endParaRPr lang="en-GB"/>
          </a:p>
        </p:txBody>
      </p:sp>
      <p:sp>
        <p:nvSpPr>
          <p:cNvPr id="6" name="Slide Number Placeholder 5"/>
          <p:cNvSpPr>
            <a:spLocks noGrp="1"/>
          </p:cNvSpPr>
          <p:nvPr>
            <p:ph type="sldNum" sz="quarter" idx="12"/>
          </p:nvPr>
        </p:nvSpPr>
        <p:spPr/>
        <p:txBody>
          <a:bodyPr/>
          <a:lstStyle/>
          <a:p>
            <a:fld id="{3CF4D827-0533-4204-BEB5-552EFDFC990B}" type="slidenum">
              <a:rPr lang="en-GB" smtClean="0"/>
              <a:t>‹#›</a:t>
            </a:fld>
            <a:endParaRPr lang="en-GB"/>
          </a:p>
        </p:txBody>
      </p:sp>
    </p:spTree>
    <p:extLst>
      <p:ext uri="{BB962C8B-B14F-4D97-AF65-F5344CB8AC3E}">
        <p14:creationId xmlns:p14="http://schemas.microsoft.com/office/powerpoint/2010/main" val="2146704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h-TH"/>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Date Placeholder 3"/>
          <p:cNvSpPr>
            <a:spLocks noGrp="1"/>
          </p:cNvSpPr>
          <p:nvPr>
            <p:ph type="dt" sz="half" idx="10"/>
          </p:nvPr>
        </p:nvSpPr>
        <p:spPr/>
        <p:txBody>
          <a:bodyPr/>
          <a:lstStyle/>
          <a:p>
            <a:fld id="{3C3BF36C-0725-43AB-8FB3-973DD3DABB17}" type="datetime1">
              <a:rPr lang="en-GB" smtClean="0"/>
              <a:t>25/08/2017</a:t>
            </a:fld>
            <a:endParaRPr lang="en-GB"/>
          </a:p>
        </p:txBody>
      </p:sp>
      <p:sp>
        <p:nvSpPr>
          <p:cNvPr id="5" name="Footer Placeholder 4"/>
          <p:cNvSpPr>
            <a:spLocks noGrp="1"/>
          </p:cNvSpPr>
          <p:nvPr>
            <p:ph type="ftr" sz="quarter" idx="11"/>
          </p:nvPr>
        </p:nvSpPr>
        <p:spPr/>
        <p:txBody>
          <a:bodyPr/>
          <a:lstStyle/>
          <a:p>
            <a:r>
              <a:rPr lang="en-US" smtClean="0"/>
              <a:t>Dr. Seree Nonthasoot (AICHR Thailand)     Facebook (SereeASEAN)</a:t>
            </a:r>
            <a:endParaRPr lang="en-GB"/>
          </a:p>
        </p:txBody>
      </p:sp>
      <p:sp>
        <p:nvSpPr>
          <p:cNvPr id="6" name="Slide Number Placeholder 5"/>
          <p:cNvSpPr>
            <a:spLocks noGrp="1"/>
          </p:cNvSpPr>
          <p:nvPr>
            <p:ph type="sldNum" sz="quarter" idx="12"/>
          </p:nvPr>
        </p:nvSpPr>
        <p:spPr/>
        <p:txBody>
          <a:bodyPr/>
          <a:lstStyle/>
          <a:p>
            <a:fld id="{3CF4D827-0533-4204-BEB5-552EFDFC990B}" type="slidenum">
              <a:rPr lang="en-GB" smtClean="0"/>
              <a:t>‹#›</a:t>
            </a:fld>
            <a:endParaRPr lang="en-GB"/>
          </a:p>
        </p:txBody>
      </p:sp>
    </p:spTree>
    <p:extLst>
      <p:ext uri="{BB962C8B-B14F-4D97-AF65-F5344CB8AC3E}">
        <p14:creationId xmlns:p14="http://schemas.microsoft.com/office/powerpoint/2010/main" val="3304487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Date Placeholder 3"/>
          <p:cNvSpPr>
            <a:spLocks noGrp="1"/>
          </p:cNvSpPr>
          <p:nvPr>
            <p:ph type="dt" sz="half" idx="10"/>
          </p:nvPr>
        </p:nvSpPr>
        <p:spPr/>
        <p:txBody>
          <a:bodyPr/>
          <a:lstStyle/>
          <a:p>
            <a:fld id="{DD599B4C-DE52-4671-9289-EEADA93175D9}" type="datetime1">
              <a:rPr lang="en-GB" smtClean="0"/>
              <a:t>25/08/2017</a:t>
            </a:fld>
            <a:endParaRPr lang="en-GB"/>
          </a:p>
        </p:txBody>
      </p:sp>
      <p:sp>
        <p:nvSpPr>
          <p:cNvPr id="5" name="Footer Placeholder 4"/>
          <p:cNvSpPr>
            <a:spLocks noGrp="1"/>
          </p:cNvSpPr>
          <p:nvPr>
            <p:ph type="ftr" sz="quarter" idx="11"/>
          </p:nvPr>
        </p:nvSpPr>
        <p:spPr/>
        <p:txBody>
          <a:bodyPr/>
          <a:lstStyle/>
          <a:p>
            <a:r>
              <a:rPr lang="en-US" smtClean="0"/>
              <a:t>Dr. Seree Nonthasoot (AICHR Thailand)     Facebook (SereeASEAN)</a:t>
            </a:r>
            <a:endParaRPr lang="en-GB"/>
          </a:p>
        </p:txBody>
      </p:sp>
      <p:sp>
        <p:nvSpPr>
          <p:cNvPr id="6" name="Slide Number Placeholder 5"/>
          <p:cNvSpPr>
            <a:spLocks noGrp="1"/>
          </p:cNvSpPr>
          <p:nvPr>
            <p:ph type="sldNum" sz="quarter" idx="12"/>
          </p:nvPr>
        </p:nvSpPr>
        <p:spPr/>
        <p:txBody>
          <a:bodyPr/>
          <a:lstStyle/>
          <a:p>
            <a:fld id="{3CF4D827-0533-4204-BEB5-552EFDFC990B}" type="slidenum">
              <a:rPr lang="en-GB" smtClean="0"/>
              <a:t>‹#›</a:t>
            </a:fld>
            <a:endParaRPr lang="en-GB"/>
          </a:p>
        </p:txBody>
      </p:sp>
    </p:spTree>
    <p:extLst>
      <p:ext uri="{BB962C8B-B14F-4D97-AF65-F5344CB8AC3E}">
        <p14:creationId xmlns:p14="http://schemas.microsoft.com/office/powerpoint/2010/main" val="1854778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h-TH"/>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A983F3-9587-47A3-ADB8-57E361669851}" type="datetime1">
              <a:rPr lang="en-GB" smtClean="0"/>
              <a:t>25/08/2017</a:t>
            </a:fld>
            <a:endParaRPr lang="en-GB"/>
          </a:p>
        </p:txBody>
      </p:sp>
      <p:sp>
        <p:nvSpPr>
          <p:cNvPr id="5" name="Footer Placeholder 4"/>
          <p:cNvSpPr>
            <a:spLocks noGrp="1"/>
          </p:cNvSpPr>
          <p:nvPr>
            <p:ph type="ftr" sz="quarter" idx="11"/>
          </p:nvPr>
        </p:nvSpPr>
        <p:spPr/>
        <p:txBody>
          <a:bodyPr/>
          <a:lstStyle/>
          <a:p>
            <a:r>
              <a:rPr lang="en-US" smtClean="0"/>
              <a:t>Dr. Seree Nonthasoot (AICHR Thailand)     Facebook (SereeASEAN)</a:t>
            </a:r>
            <a:endParaRPr lang="en-GB"/>
          </a:p>
        </p:txBody>
      </p:sp>
      <p:sp>
        <p:nvSpPr>
          <p:cNvPr id="6" name="Slide Number Placeholder 5"/>
          <p:cNvSpPr>
            <a:spLocks noGrp="1"/>
          </p:cNvSpPr>
          <p:nvPr>
            <p:ph type="sldNum" sz="quarter" idx="12"/>
          </p:nvPr>
        </p:nvSpPr>
        <p:spPr/>
        <p:txBody>
          <a:bodyPr/>
          <a:lstStyle/>
          <a:p>
            <a:fld id="{3CF4D827-0533-4204-BEB5-552EFDFC990B}" type="slidenum">
              <a:rPr lang="en-GB" smtClean="0"/>
              <a:t>‹#›</a:t>
            </a:fld>
            <a:endParaRPr lang="en-GB"/>
          </a:p>
        </p:txBody>
      </p:sp>
    </p:spTree>
    <p:extLst>
      <p:ext uri="{BB962C8B-B14F-4D97-AF65-F5344CB8AC3E}">
        <p14:creationId xmlns:p14="http://schemas.microsoft.com/office/powerpoint/2010/main" val="2982674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5" name="Date Placeholder 4"/>
          <p:cNvSpPr>
            <a:spLocks noGrp="1"/>
          </p:cNvSpPr>
          <p:nvPr>
            <p:ph type="dt" sz="half" idx="10"/>
          </p:nvPr>
        </p:nvSpPr>
        <p:spPr/>
        <p:txBody>
          <a:bodyPr/>
          <a:lstStyle/>
          <a:p>
            <a:fld id="{35DA8594-1C7C-42A9-86B7-47CB61F80FF8}" type="datetime1">
              <a:rPr lang="en-GB" smtClean="0"/>
              <a:t>25/08/2017</a:t>
            </a:fld>
            <a:endParaRPr lang="en-GB"/>
          </a:p>
        </p:txBody>
      </p:sp>
      <p:sp>
        <p:nvSpPr>
          <p:cNvPr id="6" name="Footer Placeholder 5"/>
          <p:cNvSpPr>
            <a:spLocks noGrp="1"/>
          </p:cNvSpPr>
          <p:nvPr>
            <p:ph type="ftr" sz="quarter" idx="11"/>
          </p:nvPr>
        </p:nvSpPr>
        <p:spPr/>
        <p:txBody>
          <a:bodyPr/>
          <a:lstStyle/>
          <a:p>
            <a:r>
              <a:rPr lang="en-US" smtClean="0"/>
              <a:t>Dr. Seree Nonthasoot (AICHR Thailand)     Facebook (SereeASEAN)</a:t>
            </a:r>
            <a:endParaRPr lang="en-GB"/>
          </a:p>
        </p:txBody>
      </p:sp>
      <p:sp>
        <p:nvSpPr>
          <p:cNvPr id="7" name="Slide Number Placeholder 6"/>
          <p:cNvSpPr>
            <a:spLocks noGrp="1"/>
          </p:cNvSpPr>
          <p:nvPr>
            <p:ph type="sldNum" sz="quarter" idx="12"/>
          </p:nvPr>
        </p:nvSpPr>
        <p:spPr/>
        <p:txBody>
          <a:bodyPr/>
          <a:lstStyle/>
          <a:p>
            <a:fld id="{3CF4D827-0533-4204-BEB5-552EFDFC990B}" type="slidenum">
              <a:rPr lang="en-GB" smtClean="0"/>
              <a:t>‹#›</a:t>
            </a:fld>
            <a:endParaRPr lang="en-GB"/>
          </a:p>
        </p:txBody>
      </p:sp>
    </p:spTree>
    <p:extLst>
      <p:ext uri="{BB962C8B-B14F-4D97-AF65-F5344CB8AC3E}">
        <p14:creationId xmlns:p14="http://schemas.microsoft.com/office/powerpoint/2010/main" val="1079974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h-TH"/>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7" name="Date Placeholder 6"/>
          <p:cNvSpPr>
            <a:spLocks noGrp="1"/>
          </p:cNvSpPr>
          <p:nvPr>
            <p:ph type="dt" sz="half" idx="10"/>
          </p:nvPr>
        </p:nvSpPr>
        <p:spPr/>
        <p:txBody>
          <a:bodyPr/>
          <a:lstStyle/>
          <a:p>
            <a:fld id="{FE3FADA2-CD4D-454C-A7D5-16870BCBA3BA}" type="datetime1">
              <a:rPr lang="en-GB" smtClean="0"/>
              <a:t>25/08/2017</a:t>
            </a:fld>
            <a:endParaRPr lang="en-GB"/>
          </a:p>
        </p:txBody>
      </p:sp>
      <p:sp>
        <p:nvSpPr>
          <p:cNvPr id="8" name="Footer Placeholder 7"/>
          <p:cNvSpPr>
            <a:spLocks noGrp="1"/>
          </p:cNvSpPr>
          <p:nvPr>
            <p:ph type="ftr" sz="quarter" idx="11"/>
          </p:nvPr>
        </p:nvSpPr>
        <p:spPr/>
        <p:txBody>
          <a:bodyPr/>
          <a:lstStyle/>
          <a:p>
            <a:r>
              <a:rPr lang="en-US" smtClean="0"/>
              <a:t>Dr. Seree Nonthasoot (AICHR Thailand)     Facebook (SereeASEAN)</a:t>
            </a:r>
            <a:endParaRPr lang="en-GB"/>
          </a:p>
        </p:txBody>
      </p:sp>
      <p:sp>
        <p:nvSpPr>
          <p:cNvPr id="9" name="Slide Number Placeholder 8"/>
          <p:cNvSpPr>
            <a:spLocks noGrp="1"/>
          </p:cNvSpPr>
          <p:nvPr>
            <p:ph type="sldNum" sz="quarter" idx="12"/>
          </p:nvPr>
        </p:nvSpPr>
        <p:spPr/>
        <p:txBody>
          <a:bodyPr/>
          <a:lstStyle/>
          <a:p>
            <a:fld id="{3CF4D827-0533-4204-BEB5-552EFDFC990B}" type="slidenum">
              <a:rPr lang="en-GB" smtClean="0"/>
              <a:t>‹#›</a:t>
            </a:fld>
            <a:endParaRPr lang="en-GB"/>
          </a:p>
        </p:txBody>
      </p:sp>
    </p:spTree>
    <p:extLst>
      <p:ext uri="{BB962C8B-B14F-4D97-AF65-F5344CB8AC3E}">
        <p14:creationId xmlns:p14="http://schemas.microsoft.com/office/powerpoint/2010/main" val="1064621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Date Placeholder 2"/>
          <p:cNvSpPr>
            <a:spLocks noGrp="1"/>
          </p:cNvSpPr>
          <p:nvPr>
            <p:ph type="dt" sz="half" idx="10"/>
          </p:nvPr>
        </p:nvSpPr>
        <p:spPr/>
        <p:txBody>
          <a:bodyPr/>
          <a:lstStyle/>
          <a:p>
            <a:fld id="{B6709F36-281B-4CEB-B0B3-27C0A91FDB35}" type="datetime1">
              <a:rPr lang="en-GB" smtClean="0"/>
              <a:t>25/08/2017</a:t>
            </a:fld>
            <a:endParaRPr lang="en-GB"/>
          </a:p>
        </p:txBody>
      </p:sp>
      <p:sp>
        <p:nvSpPr>
          <p:cNvPr id="4" name="Footer Placeholder 3"/>
          <p:cNvSpPr>
            <a:spLocks noGrp="1"/>
          </p:cNvSpPr>
          <p:nvPr>
            <p:ph type="ftr" sz="quarter" idx="11"/>
          </p:nvPr>
        </p:nvSpPr>
        <p:spPr/>
        <p:txBody>
          <a:bodyPr/>
          <a:lstStyle/>
          <a:p>
            <a:r>
              <a:rPr lang="en-US" smtClean="0"/>
              <a:t>Dr. Seree Nonthasoot (AICHR Thailand)     Facebook (SereeASEAN)</a:t>
            </a:r>
            <a:endParaRPr lang="en-GB"/>
          </a:p>
        </p:txBody>
      </p:sp>
      <p:sp>
        <p:nvSpPr>
          <p:cNvPr id="5" name="Slide Number Placeholder 4"/>
          <p:cNvSpPr>
            <a:spLocks noGrp="1"/>
          </p:cNvSpPr>
          <p:nvPr>
            <p:ph type="sldNum" sz="quarter" idx="12"/>
          </p:nvPr>
        </p:nvSpPr>
        <p:spPr/>
        <p:txBody>
          <a:bodyPr/>
          <a:lstStyle/>
          <a:p>
            <a:fld id="{3CF4D827-0533-4204-BEB5-552EFDFC990B}" type="slidenum">
              <a:rPr lang="en-GB" smtClean="0"/>
              <a:t>‹#›</a:t>
            </a:fld>
            <a:endParaRPr lang="en-GB"/>
          </a:p>
        </p:txBody>
      </p:sp>
    </p:spTree>
    <p:extLst>
      <p:ext uri="{BB962C8B-B14F-4D97-AF65-F5344CB8AC3E}">
        <p14:creationId xmlns:p14="http://schemas.microsoft.com/office/powerpoint/2010/main" val="4252252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843C0B-75D7-49B1-9C8D-06C33F6B0664}" type="datetime1">
              <a:rPr lang="en-GB" smtClean="0"/>
              <a:t>25/08/2017</a:t>
            </a:fld>
            <a:endParaRPr lang="en-GB"/>
          </a:p>
        </p:txBody>
      </p:sp>
      <p:sp>
        <p:nvSpPr>
          <p:cNvPr id="3" name="Footer Placeholder 2"/>
          <p:cNvSpPr>
            <a:spLocks noGrp="1"/>
          </p:cNvSpPr>
          <p:nvPr>
            <p:ph type="ftr" sz="quarter" idx="11"/>
          </p:nvPr>
        </p:nvSpPr>
        <p:spPr/>
        <p:txBody>
          <a:bodyPr/>
          <a:lstStyle/>
          <a:p>
            <a:r>
              <a:rPr lang="en-US" smtClean="0"/>
              <a:t>Dr. Seree Nonthasoot (AICHR Thailand)     Facebook (SereeASEAN)</a:t>
            </a:r>
            <a:endParaRPr lang="en-GB"/>
          </a:p>
        </p:txBody>
      </p:sp>
      <p:sp>
        <p:nvSpPr>
          <p:cNvPr id="4" name="Slide Number Placeholder 3"/>
          <p:cNvSpPr>
            <a:spLocks noGrp="1"/>
          </p:cNvSpPr>
          <p:nvPr>
            <p:ph type="sldNum" sz="quarter" idx="12"/>
          </p:nvPr>
        </p:nvSpPr>
        <p:spPr/>
        <p:txBody>
          <a:bodyPr/>
          <a:lstStyle/>
          <a:p>
            <a:fld id="{3CF4D827-0533-4204-BEB5-552EFDFC990B}" type="slidenum">
              <a:rPr lang="en-GB" smtClean="0"/>
              <a:t>‹#›</a:t>
            </a:fld>
            <a:endParaRPr lang="en-GB"/>
          </a:p>
        </p:txBody>
      </p:sp>
    </p:spTree>
    <p:extLst>
      <p:ext uri="{BB962C8B-B14F-4D97-AF65-F5344CB8AC3E}">
        <p14:creationId xmlns:p14="http://schemas.microsoft.com/office/powerpoint/2010/main" val="4095905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h-TH"/>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C017AB-115C-4A66-A05F-95F98F04CA7F}" type="datetime1">
              <a:rPr lang="en-GB" smtClean="0"/>
              <a:t>25/08/2017</a:t>
            </a:fld>
            <a:endParaRPr lang="en-GB"/>
          </a:p>
        </p:txBody>
      </p:sp>
      <p:sp>
        <p:nvSpPr>
          <p:cNvPr id="6" name="Footer Placeholder 5"/>
          <p:cNvSpPr>
            <a:spLocks noGrp="1"/>
          </p:cNvSpPr>
          <p:nvPr>
            <p:ph type="ftr" sz="quarter" idx="11"/>
          </p:nvPr>
        </p:nvSpPr>
        <p:spPr/>
        <p:txBody>
          <a:bodyPr/>
          <a:lstStyle/>
          <a:p>
            <a:r>
              <a:rPr lang="en-US" smtClean="0"/>
              <a:t>Dr. Seree Nonthasoot (AICHR Thailand)     Facebook (SereeASEAN)</a:t>
            </a:r>
            <a:endParaRPr lang="en-GB"/>
          </a:p>
        </p:txBody>
      </p:sp>
      <p:sp>
        <p:nvSpPr>
          <p:cNvPr id="7" name="Slide Number Placeholder 6"/>
          <p:cNvSpPr>
            <a:spLocks noGrp="1"/>
          </p:cNvSpPr>
          <p:nvPr>
            <p:ph type="sldNum" sz="quarter" idx="12"/>
          </p:nvPr>
        </p:nvSpPr>
        <p:spPr/>
        <p:txBody>
          <a:bodyPr/>
          <a:lstStyle/>
          <a:p>
            <a:fld id="{3CF4D827-0533-4204-BEB5-552EFDFC990B}" type="slidenum">
              <a:rPr lang="en-GB" smtClean="0"/>
              <a:t>‹#›</a:t>
            </a:fld>
            <a:endParaRPr lang="en-GB"/>
          </a:p>
        </p:txBody>
      </p:sp>
    </p:spTree>
    <p:extLst>
      <p:ext uri="{BB962C8B-B14F-4D97-AF65-F5344CB8AC3E}">
        <p14:creationId xmlns:p14="http://schemas.microsoft.com/office/powerpoint/2010/main" val="998262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h-TH"/>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h-TH"/>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A0AC11-D871-49C7-A236-673F02351D1F}" type="datetime1">
              <a:rPr lang="en-GB" smtClean="0"/>
              <a:t>25/08/2017</a:t>
            </a:fld>
            <a:endParaRPr lang="en-GB"/>
          </a:p>
        </p:txBody>
      </p:sp>
      <p:sp>
        <p:nvSpPr>
          <p:cNvPr id="6" name="Footer Placeholder 5"/>
          <p:cNvSpPr>
            <a:spLocks noGrp="1"/>
          </p:cNvSpPr>
          <p:nvPr>
            <p:ph type="ftr" sz="quarter" idx="11"/>
          </p:nvPr>
        </p:nvSpPr>
        <p:spPr/>
        <p:txBody>
          <a:bodyPr/>
          <a:lstStyle/>
          <a:p>
            <a:r>
              <a:rPr lang="en-US" smtClean="0"/>
              <a:t>Dr. Seree Nonthasoot (AICHR Thailand)     Facebook (SereeASEAN)</a:t>
            </a:r>
            <a:endParaRPr lang="en-GB"/>
          </a:p>
        </p:txBody>
      </p:sp>
      <p:sp>
        <p:nvSpPr>
          <p:cNvPr id="7" name="Slide Number Placeholder 6"/>
          <p:cNvSpPr>
            <a:spLocks noGrp="1"/>
          </p:cNvSpPr>
          <p:nvPr>
            <p:ph type="sldNum" sz="quarter" idx="12"/>
          </p:nvPr>
        </p:nvSpPr>
        <p:spPr/>
        <p:txBody>
          <a:bodyPr/>
          <a:lstStyle/>
          <a:p>
            <a:fld id="{3CF4D827-0533-4204-BEB5-552EFDFC990B}" type="slidenum">
              <a:rPr lang="en-GB" smtClean="0"/>
              <a:t>‹#›</a:t>
            </a:fld>
            <a:endParaRPr lang="en-GB"/>
          </a:p>
        </p:txBody>
      </p:sp>
    </p:spTree>
    <p:extLst>
      <p:ext uri="{BB962C8B-B14F-4D97-AF65-F5344CB8AC3E}">
        <p14:creationId xmlns:p14="http://schemas.microsoft.com/office/powerpoint/2010/main" val="2397259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h-TH"/>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C11918-2B9D-44C7-A8B1-D7E36F1AABB5}" type="datetime1">
              <a:rPr lang="en-GB" smtClean="0"/>
              <a:t>25/08/2017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Dr. Seree Nonthasoot (AICHR Thailand)     Facebook (SereeASEAN)</a:t>
            </a: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F4D827-0533-4204-BEB5-552EFDFC990B}" type="slidenum">
              <a:rPr lang="en-GB" smtClean="0"/>
              <a:t>‹#›</a:t>
            </a:fld>
            <a:endParaRPr lang="en-GB"/>
          </a:p>
        </p:txBody>
      </p:sp>
    </p:spTree>
    <p:extLst>
      <p:ext uri="{BB962C8B-B14F-4D97-AF65-F5344CB8AC3E}">
        <p14:creationId xmlns:p14="http://schemas.microsoft.com/office/powerpoint/2010/main" val="2466390532"/>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42" y="5731717"/>
            <a:ext cx="12191999" cy="1126283"/>
          </a:xfrm>
          <a:solidFill>
            <a:schemeClr val="accent1">
              <a:lumMod val="75000"/>
            </a:schemeClr>
          </a:solidFill>
        </p:spPr>
        <p:txBody>
          <a:bodyPr>
            <a:noAutofit/>
          </a:bodyPr>
          <a:lstStyle/>
          <a:p>
            <a:pPr>
              <a:lnSpc>
                <a:spcPct val="100000"/>
              </a:lnSpc>
              <a:spcBef>
                <a:spcPts val="0"/>
              </a:spcBef>
            </a:pPr>
            <a:r>
              <a:rPr lang="en-US" b="1" dirty="0" smtClean="0">
                <a:solidFill>
                  <a:schemeClr val="bg1"/>
                </a:solidFill>
              </a:rPr>
              <a:t>Dr. Seree Nonthasoot </a:t>
            </a:r>
          </a:p>
          <a:p>
            <a:pPr>
              <a:lnSpc>
                <a:spcPct val="100000"/>
              </a:lnSpc>
              <a:spcBef>
                <a:spcPts val="0"/>
              </a:spcBef>
            </a:pPr>
            <a:r>
              <a:rPr lang="en-US" b="1" dirty="0" smtClean="0">
                <a:solidFill>
                  <a:schemeClr val="bg1"/>
                </a:solidFill>
              </a:rPr>
              <a:t>Representative of Thailand to the ASEAN Intergovernmental Commission on Human Rights </a:t>
            </a:r>
          </a:p>
          <a:p>
            <a:endParaRPr lang="en-US" dirty="0">
              <a:solidFill>
                <a:schemeClr val="tx1">
                  <a:lumMod val="95000"/>
                  <a:lumOff val="5000"/>
                </a:schemeClr>
              </a:solidFill>
            </a:endParaRPr>
          </a:p>
        </p:txBody>
      </p:sp>
      <p:pic>
        <p:nvPicPr>
          <p:cNvPr id="1032" name="Picture 8" descr="ASEAN-Embl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63453" y="389435"/>
            <a:ext cx="1905000" cy="1905000"/>
          </a:xfrm>
          <a:prstGeom prst="rect">
            <a:avLst/>
          </a:prstGeom>
          <a:noFill/>
          <a:extLst>
            <a:ext uri="{909E8E84-426E-40DD-AFC4-6F175D3DCCD1}">
              <a14:hiddenFill xmlns:a14="http://schemas.microsoft.com/office/drawing/2010/main">
                <a:solidFill>
                  <a:srgbClr val="FFFFFF"/>
                </a:solidFill>
              </a14:hiddenFill>
            </a:ext>
          </a:extLst>
        </p:spPr>
      </p:pic>
      <p:sp>
        <p:nvSpPr>
          <p:cNvPr id="9" name="Title 8"/>
          <p:cNvSpPr>
            <a:spLocks noGrp="1"/>
          </p:cNvSpPr>
          <p:nvPr>
            <p:ph type="ctrTitle"/>
          </p:nvPr>
        </p:nvSpPr>
        <p:spPr>
          <a:xfrm>
            <a:off x="693687" y="3127299"/>
            <a:ext cx="10824882" cy="2387600"/>
          </a:xfrm>
        </p:spPr>
        <p:txBody>
          <a:bodyPr>
            <a:noAutofit/>
          </a:bodyPr>
          <a:lstStyle/>
          <a:p>
            <a:r>
              <a:rPr lang="en-GB" sz="3600" b="1" dirty="0" smtClean="0"/>
              <a:t>Panel </a:t>
            </a:r>
            <a:r>
              <a:rPr lang="en-GB" sz="3600" b="1" dirty="0"/>
              <a:t>3 on Distinguishing Reasonable Accommodation, Special Measures and Obligations under Accessibility</a:t>
            </a:r>
            <a:r>
              <a:rPr lang="en-GB" sz="3600" b="1" dirty="0" smtClean="0"/>
              <a:t/>
            </a:r>
            <a:br>
              <a:rPr lang="en-GB" sz="3600" b="1" dirty="0" smtClean="0"/>
            </a:br>
            <a:r>
              <a:rPr lang="th-TH" sz="3600" b="1" dirty="0" smtClean="0"/>
              <a:t/>
            </a:r>
            <a:br>
              <a:rPr lang="th-TH" sz="3600" b="1" dirty="0" smtClean="0"/>
            </a:br>
            <a:r>
              <a:rPr lang="en-US" sz="2800" b="1" cap="all" dirty="0" smtClean="0"/>
              <a:t>Day of General Discussion </a:t>
            </a:r>
            <a:r>
              <a:rPr lang="en-US" sz="2800" b="1" cap="small" dirty="0" smtClean="0"/>
              <a:t>on </a:t>
            </a:r>
            <a:r>
              <a:rPr lang="en-US" sz="2800" b="1" cap="small" dirty="0"/>
              <a:t>the right to equality and </a:t>
            </a:r>
            <a:r>
              <a:rPr lang="en-GB" sz="2800" dirty="0"/>
              <a:t/>
            </a:r>
            <a:br>
              <a:rPr lang="en-GB" sz="2800" dirty="0"/>
            </a:br>
            <a:r>
              <a:rPr lang="fr-FR" sz="2800" b="1" cap="small" dirty="0"/>
              <a:t>non-discrimination (Article 5)</a:t>
            </a:r>
            <a:r>
              <a:rPr lang="en-GB" sz="2800" dirty="0"/>
              <a:t/>
            </a:r>
            <a:br>
              <a:rPr lang="en-GB" sz="2800" dirty="0"/>
            </a:br>
            <a:r>
              <a:rPr lang="fr-FR" sz="2800" b="1" dirty="0"/>
              <a:t>Room XVII </a:t>
            </a:r>
            <a:r>
              <a:rPr lang="fr-FR" sz="2800" b="1" dirty="0" smtClean="0"/>
              <a:t> </a:t>
            </a:r>
            <a:r>
              <a:rPr lang="fr-FR" sz="2800" b="1" i="1" dirty="0"/>
              <a:t>Palais des Nations</a:t>
            </a:r>
            <a:r>
              <a:rPr lang="fr-FR" sz="2800" b="1" dirty="0"/>
              <a:t>, Geneva </a:t>
            </a:r>
            <a:r>
              <a:rPr lang="en-GB" sz="2800" dirty="0"/>
              <a:t/>
            </a:r>
            <a:br>
              <a:rPr lang="en-GB" sz="2800" dirty="0"/>
            </a:br>
            <a:r>
              <a:rPr lang="en-GB" sz="2800" b="1" dirty="0"/>
              <a:t>25 August </a:t>
            </a:r>
            <a:r>
              <a:rPr lang="en-GB" sz="2800" b="1" dirty="0" smtClean="0"/>
              <a:t>2017</a:t>
            </a:r>
            <a:endParaRPr lang="th-TH" sz="2800" dirty="0"/>
          </a:p>
        </p:txBody>
      </p:sp>
      <p:sp>
        <p:nvSpPr>
          <p:cNvPr id="2" name="TextBox 1"/>
          <p:cNvSpPr txBox="1"/>
          <p:nvPr/>
        </p:nvSpPr>
        <p:spPr>
          <a:xfrm>
            <a:off x="11036514" y="204769"/>
            <a:ext cx="964110" cy="369332"/>
          </a:xfrm>
          <a:prstGeom prst="rect">
            <a:avLst/>
          </a:prstGeom>
          <a:solidFill>
            <a:srgbClr val="0070C0"/>
          </a:solidFill>
        </p:spPr>
        <p:txBody>
          <a:bodyPr wrap="none" rtlCol="0">
            <a:spAutoFit/>
          </a:bodyPr>
          <a:lstStyle/>
          <a:p>
            <a:r>
              <a:rPr lang="en-GB" b="1" dirty="0" smtClean="0">
                <a:solidFill>
                  <a:schemeClr val="bg1"/>
                </a:solidFill>
              </a:rPr>
              <a:t>PANEL 3</a:t>
            </a:r>
            <a:endParaRPr lang="th-TH" b="1" dirty="0">
              <a:solidFill>
                <a:schemeClr val="bg1"/>
              </a:solidFill>
            </a:endParaRPr>
          </a:p>
        </p:txBody>
      </p:sp>
    </p:spTree>
    <p:extLst>
      <p:ext uri="{BB962C8B-B14F-4D97-AF65-F5344CB8AC3E}">
        <p14:creationId xmlns:p14="http://schemas.microsoft.com/office/powerpoint/2010/main" val="2257072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1999" cy="761095"/>
          </a:xfrm>
          <a:solidFill>
            <a:schemeClr val="accent1">
              <a:lumMod val="40000"/>
              <a:lumOff val="60000"/>
            </a:schemeClr>
          </a:solidFill>
        </p:spPr>
        <p:txBody>
          <a:bodyPr>
            <a:normAutofit/>
          </a:bodyPr>
          <a:lstStyle/>
          <a:p>
            <a:pPr algn="ctr"/>
            <a:r>
              <a:rPr lang="en-GB" sz="3600" b="1" dirty="0" smtClean="0"/>
              <a:t>Complementarity of Principles</a:t>
            </a:r>
            <a:endParaRPr lang="en-GB" sz="3600" b="1" dirty="0"/>
          </a:p>
        </p:txBody>
      </p:sp>
      <p:sp>
        <p:nvSpPr>
          <p:cNvPr id="5" name="Slide Number Placeholder 4"/>
          <p:cNvSpPr>
            <a:spLocks noGrp="1"/>
          </p:cNvSpPr>
          <p:nvPr>
            <p:ph type="sldNum" sz="quarter" idx="12"/>
          </p:nvPr>
        </p:nvSpPr>
        <p:spPr>
          <a:xfrm>
            <a:off x="11551023" y="6302561"/>
            <a:ext cx="219635" cy="365125"/>
          </a:xfrm>
        </p:spPr>
        <p:txBody>
          <a:bodyPr/>
          <a:lstStyle/>
          <a:p>
            <a:fld id="{3CF4D827-0533-4204-BEB5-552EFDFC990B}" type="slidenum">
              <a:rPr lang="en-GB" sz="2000" smtClean="0"/>
              <a:t>2</a:t>
            </a:fld>
            <a:endParaRPr lang="en-GB" sz="2000" dirty="0"/>
          </a:p>
        </p:txBody>
      </p:sp>
      <p:pic>
        <p:nvPicPr>
          <p:cNvPr id="7" name="Picture 6" descr="ASEAN | ONE VISION ONE IDENTITY ONE COMMUN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4452" y="37646"/>
            <a:ext cx="2171700" cy="685801"/>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3"/>
          <a:stretch>
            <a:fillRect/>
          </a:stretch>
        </p:blipFill>
        <p:spPr>
          <a:xfrm>
            <a:off x="417512" y="5926676"/>
            <a:ext cx="1801087" cy="804911"/>
          </a:xfrm>
          <a:prstGeom prst="rect">
            <a:avLst/>
          </a:prstGeom>
        </p:spPr>
      </p:pic>
      <p:sp>
        <p:nvSpPr>
          <p:cNvPr id="9" name="TextBox 8"/>
          <p:cNvSpPr txBox="1"/>
          <p:nvPr/>
        </p:nvSpPr>
        <p:spPr>
          <a:xfrm>
            <a:off x="2317024" y="6302561"/>
            <a:ext cx="3341364" cy="338554"/>
          </a:xfrm>
          <a:prstGeom prst="rect">
            <a:avLst/>
          </a:prstGeom>
          <a:noFill/>
        </p:spPr>
        <p:txBody>
          <a:bodyPr wrap="none" rtlCol="0">
            <a:spAutoFit/>
          </a:bodyPr>
          <a:lstStyle/>
          <a:p>
            <a:r>
              <a:rPr lang="en-GB" sz="1600" dirty="0" err="1" smtClean="0"/>
              <a:t>Dr.</a:t>
            </a:r>
            <a:r>
              <a:rPr lang="en-GB" sz="1600" dirty="0" smtClean="0"/>
              <a:t> </a:t>
            </a:r>
            <a:r>
              <a:rPr lang="en-GB" sz="1600" dirty="0" err="1" smtClean="0"/>
              <a:t>Seree</a:t>
            </a:r>
            <a:r>
              <a:rPr lang="en-GB" sz="1600" dirty="0" smtClean="0"/>
              <a:t> </a:t>
            </a:r>
            <a:r>
              <a:rPr lang="en-GB" sz="1600" dirty="0" err="1" smtClean="0"/>
              <a:t>Nonthasoot</a:t>
            </a:r>
            <a:r>
              <a:rPr lang="en-GB" sz="1600" dirty="0" smtClean="0"/>
              <a:t>, AICHR Thailand</a:t>
            </a:r>
            <a:endParaRPr lang="th-TH" sz="1600" dirty="0"/>
          </a:p>
        </p:txBody>
      </p:sp>
      <p:grpSp>
        <p:nvGrpSpPr>
          <p:cNvPr id="19" name="Group 18"/>
          <p:cNvGrpSpPr/>
          <p:nvPr/>
        </p:nvGrpSpPr>
        <p:grpSpPr>
          <a:xfrm>
            <a:off x="2579653" y="1830867"/>
            <a:ext cx="7032692" cy="3826412"/>
            <a:chOff x="2579653" y="1266093"/>
            <a:chExt cx="7032692" cy="3826412"/>
          </a:xfrm>
        </p:grpSpPr>
        <p:sp>
          <p:nvSpPr>
            <p:cNvPr id="4" name="Isosceles Triangle 3"/>
            <p:cNvSpPr/>
            <p:nvPr/>
          </p:nvSpPr>
          <p:spPr>
            <a:xfrm>
              <a:off x="2579653" y="1266093"/>
              <a:ext cx="7032692" cy="3826412"/>
            </a:xfrm>
            <a:prstGeom prst="triangle">
              <a:avLst>
                <a:gd name="adj" fmla="val 5021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8" name="Straight Connector 7"/>
            <p:cNvCxnSpPr/>
            <p:nvPr/>
          </p:nvCxnSpPr>
          <p:spPr>
            <a:xfrm>
              <a:off x="3685735" y="3868615"/>
              <a:ext cx="4825219" cy="14068"/>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825218" y="2658559"/>
              <a:ext cx="2546253"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4990568" y="4095293"/>
              <a:ext cx="2210862" cy="584775"/>
            </a:xfrm>
            <a:prstGeom prst="rect">
              <a:avLst/>
            </a:prstGeom>
            <a:noFill/>
          </p:spPr>
          <p:txBody>
            <a:bodyPr wrap="none" rtlCol="0">
              <a:spAutoFit/>
            </a:bodyPr>
            <a:lstStyle/>
            <a:p>
              <a:r>
                <a:rPr lang="en-GB" sz="3200" dirty="0" smtClean="0"/>
                <a:t>Accessibility</a:t>
              </a:r>
              <a:endParaRPr lang="en-GB" sz="3200" dirty="0"/>
            </a:p>
          </p:txBody>
        </p:sp>
        <p:sp>
          <p:nvSpPr>
            <p:cNvPr id="17" name="TextBox 16"/>
            <p:cNvSpPr txBox="1"/>
            <p:nvPr/>
          </p:nvSpPr>
          <p:spPr>
            <a:xfrm>
              <a:off x="4638196" y="3010655"/>
              <a:ext cx="2915606" cy="584775"/>
            </a:xfrm>
            <a:prstGeom prst="rect">
              <a:avLst/>
            </a:prstGeom>
            <a:noFill/>
          </p:spPr>
          <p:txBody>
            <a:bodyPr wrap="none" rtlCol="0">
              <a:spAutoFit/>
            </a:bodyPr>
            <a:lstStyle/>
            <a:p>
              <a:r>
                <a:rPr lang="en-GB" sz="3200" dirty="0" smtClean="0"/>
                <a:t>Special Measure</a:t>
              </a:r>
              <a:endParaRPr lang="en-GB" sz="3200" dirty="0"/>
            </a:p>
          </p:txBody>
        </p:sp>
        <p:sp>
          <p:nvSpPr>
            <p:cNvPr id="18" name="TextBox 17"/>
            <p:cNvSpPr txBox="1"/>
            <p:nvPr/>
          </p:nvSpPr>
          <p:spPr>
            <a:xfrm>
              <a:off x="5773635" y="1814601"/>
              <a:ext cx="644728" cy="584775"/>
            </a:xfrm>
            <a:prstGeom prst="rect">
              <a:avLst/>
            </a:prstGeom>
            <a:noFill/>
          </p:spPr>
          <p:txBody>
            <a:bodyPr wrap="none" rtlCol="0">
              <a:spAutoFit/>
            </a:bodyPr>
            <a:lstStyle/>
            <a:p>
              <a:r>
                <a:rPr lang="en-GB" sz="3200" dirty="0" smtClean="0"/>
                <a:t>RA</a:t>
              </a:r>
              <a:endParaRPr lang="en-GB" sz="3200" dirty="0"/>
            </a:p>
          </p:txBody>
        </p:sp>
      </p:grpSp>
      <p:sp>
        <p:nvSpPr>
          <p:cNvPr id="20" name="TextBox 19"/>
          <p:cNvSpPr txBox="1"/>
          <p:nvPr/>
        </p:nvSpPr>
        <p:spPr>
          <a:xfrm>
            <a:off x="4073422" y="1154476"/>
            <a:ext cx="4056560" cy="461665"/>
          </a:xfrm>
          <a:prstGeom prst="rect">
            <a:avLst/>
          </a:prstGeom>
          <a:noFill/>
        </p:spPr>
        <p:txBody>
          <a:bodyPr wrap="none" rtlCol="0">
            <a:spAutoFit/>
          </a:bodyPr>
          <a:lstStyle/>
          <a:p>
            <a:r>
              <a:rPr lang="en-GB" sz="2400" b="1" dirty="0" smtClean="0"/>
              <a:t>Equality &amp; Non-Discrimination</a:t>
            </a:r>
            <a:endParaRPr lang="en-GB" sz="2400" b="1" dirty="0"/>
          </a:p>
        </p:txBody>
      </p:sp>
      <p:sp>
        <p:nvSpPr>
          <p:cNvPr id="21" name="TextBox 20"/>
          <p:cNvSpPr txBox="1"/>
          <p:nvPr/>
        </p:nvSpPr>
        <p:spPr>
          <a:xfrm>
            <a:off x="162018" y="4447457"/>
            <a:ext cx="3171637" cy="1200329"/>
          </a:xfrm>
          <a:prstGeom prst="rect">
            <a:avLst/>
          </a:prstGeom>
          <a:noFill/>
        </p:spPr>
        <p:txBody>
          <a:bodyPr wrap="none" rtlCol="0">
            <a:spAutoFit/>
          </a:bodyPr>
          <a:lstStyle/>
          <a:p>
            <a:r>
              <a:rPr lang="en-GB" b="1" dirty="0" smtClean="0"/>
              <a:t>Art 9 </a:t>
            </a:r>
          </a:p>
          <a:p>
            <a:r>
              <a:rPr lang="en-GB" dirty="0" smtClean="0"/>
              <a:t>Access to physical environment,</a:t>
            </a:r>
            <a:br>
              <a:rPr lang="en-GB" dirty="0" smtClean="0"/>
            </a:br>
            <a:r>
              <a:rPr lang="en-GB" dirty="0" smtClean="0"/>
              <a:t>ICT, and facilities and services</a:t>
            </a:r>
            <a:br>
              <a:rPr lang="en-GB" dirty="0" smtClean="0"/>
            </a:br>
            <a:r>
              <a:rPr lang="en-GB" dirty="0" smtClean="0"/>
              <a:t>open or provided to the public  </a:t>
            </a:r>
            <a:endParaRPr lang="en-GB" dirty="0"/>
          </a:p>
        </p:txBody>
      </p:sp>
      <p:sp>
        <p:nvSpPr>
          <p:cNvPr id="22" name="TextBox 21"/>
          <p:cNvSpPr txBox="1"/>
          <p:nvPr/>
        </p:nvSpPr>
        <p:spPr>
          <a:xfrm>
            <a:off x="8426251" y="4447457"/>
            <a:ext cx="3814570" cy="2031325"/>
          </a:xfrm>
          <a:prstGeom prst="rect">
            <a:avLst/>
          </a:prstGeom>
          <a:noFill/>
        </p:spPr>
        <p:txBody>
          <a:bodyPr wrap="none" rtlCol="0">
            <a:spAutoFit/>
          </a:bodyPr>
          <a:lstStyle/>
          <a:p>
            <a:pPr marL="285750" indent="-285750">
              <a:buFont typeface="Arial" panose="020B0604020202020204" pitchFamily="34" charset="0"/>
              <a:buChar char="•"/>
            </a:pPr>
            <a:r>
              <a:rPr lang="en-GB" dirty="0" smtClean="0"/>
              <a:t>Policy/ implementation programme</a:t>
            </a:r>
            <a:endParaRPr lang="th-TH" dirty="0" smtClean="0"/>
          </a:p>
          <a:p>
            <a:pPr marL="285750" indent="-285750">
              <a:buFont typeface="Arial" panose="020B0604020202020204" pitchFamily="34" charset="0"/>
              <a:buChar char="•"/>
            </a:pPr>
            <a:r>
              <a:rPr lang="en-GB" dirty="0" smtClean="0"/>
              <a:t>Ex </a:t>
            </a:r>
            <a:r>
              <a:rPr lang="en-GB" dirty="0" smtClean="0"/>
              <a:t>ante duty before receiving</a:t>
            </a:r>
            <a:br>
              <a:rPr lang="en-GB" dirty="0" smtClean="0"/>
            </a:br>
            <a:r>
              <a:rPr lang="en-GB" dirty="0" smtClean="0"/>
              <a:t>individual request</a:t>
            </a:r>
          </a:p>
          <a:p>
            <a:pPr marL="285750" indent="-285750">
              <a:buFont typeface="Arial" panose="020B0604020202020204" pitchFamily="34" charset="0"/>
              <a:buChar char="•"/>
            </a:pPr>
            <a:r>
              <a:rPr lang="en-GB" dirty="0" smtClean="0"/>
              <a:t>To be realised progressively but </a:t>
            </a:r>
            <a:br>
              <a:rPr lang="en-GB" dirty="0" smtClean="0"/>
            </a:br>
            <a:r>
              <a:rPr lang="en-GB" dirty="0" smtClean="0"/>
              <a:t>not subject to conditionality  of</a:t>
            </a:r>
            <a:br>
              <a:rPr lang="en-GB" dirty="0" smtClean="0"/>
            </a:br>
            <a:r>
              <a:rPr lang="en-GB" dirty="0" smtClean="0"/>
              <a:t>burden</a:t>
            </a:r>
          </a:p>
          <a:p>
            <a:pPr marL="285750" indent="-285750">
              <a:buFont typeface="Arial" panose="020B0604020202020204" pitchFamily="34" charset="0"/>
              <a:buChar char="•"/>
            </a:pPr>
            <a:endParaRPr lang="en-GB" dirty="0"/>
          </a:p>
        </p:txBody>
      </p:sp>
      <p:sp>
        <p:nvSpPr>
          <p:cNvPr id="23" name="TextBox 22"/>
          <p:cNvSpPr txBox="1"/>
          <p:nvPr/>
        </p:nvSpPr>
        <p:spPr>
          <a:xfrm>
            <a:off x="6581274" y="1830395"/>
            <a:ext cx="4685193" cy="923330"/>
          </a:xfrm>
          <a:prstGeom prst="rect">
            <a:avLst/>
          </a:prstGeom>
          <a:noFill/>
        </p:spPr>
        <p:txBody>
          <a:bodyPr wrap="none" rtlCol="0">
            <a:spAutoFit/>
          </a:bodyPr>
          <a:lstStyle/>
          <a:p>
            <a:pPr marL="285750" indent="-285750">
              <a:buFont typeface="Arial" panose="020B0604020202020204" pitchFamily="34" charset="0"/>
              <a:buChar char="•"/>
            </a:pPr>
            <a:r>
              <a:rPr lang="en-GB" u="sng" dirty="0"/>
              <a:t>I</a:t>
            </a:r>
            <a:r>
              <a:rPr lang="en-GB" u="sng" dirty="0" smtClean="0"/>
              <a:t>ndividualised/ Personalised </a:t>
            </a:r>
            <a:r>
              <a:rPr lang="en-GB" dirty="0" smtClean="0"/>
              <a:t>response</a:t>
            </a:r>
          </a:p>
          <a:p>
            <a:pPr marL="285750" indent="-285750">
              <a:buFont typeface="Arial" panose="020B0604020202020204" pitchFamily="34" charset="0"/>
              <a:buChar char="•"/>
            </a:pPr>
            <a:r>
              <a:rPr lang="en-GB" u="sng" dirty="0" smtClean="0"/>
              <a:t>Immediate realisation </a:t>
            </a:r>
            <a:r>
              <a:rPr lang="en-GB" dirty="0" smtClean="0"/>
              <a:t>if no undue burden to </a:t>
            </a:r>
            <a:br>
              <a:rPr lang="en-GB" dirty="0" smtClean="0"/>
            </a:br>
            <a:r>
              <a:rPr lang="en-GB" dirty="0" smtClean="0"/>
              <a:t>accommodating entity </a:t>
            </a:r>
            <a:endParaRPr lang="en-GB" dirty="0"/>
          </a:p>
        </p:txBody>
      </p:sp>
      <p:sp>
        <p:nvSpPr>
          <p:cNvPr id="24" name="TextBox 23"/>
          <p:cNvSpPr txBox="1"/>
          <p:nvPr/>
        </p:nvSpPr>
        <p:spPr>
          <a:xfrm>
            <a:off x="162018" y="1704721"/>
            <a:ext cx="5430846" cy="646331"/>
          </a:xfrm>
          <a:prstGeom prst="rect">
            <a:avLst/>
          </a:prstGeom>
          <a:noFill/>
        </p:spPr>
        <p:txBody>
          <a:bodyPr wrap="none" rtlCol="0">
            <a:spAutoFit/>
          </a:bodyPr>
          <a:lstStyle/>
          <a:p>
            <a:r>
              <a:rPr lang="en-GB" b="1" dirty="0" smtClean="0"/>
              <a:t>Art 5 (3)</a:t>
            </a:r>
          </a:p>
          <a:p>
            <a:r>
              <a:rPr lang="en-GB" dirty="0" smtClean="0"/>
              <a:t>State to ensure provision of reasonable accommodation</a:t>
            </a:r>
            <a:endParaRPr lang="en-GB" dirty="0"/>
          </a:p>
        </p:txBody>
      </p:sp>
      <p:sp>
        <p:nvSpPr>
          <p:cNvPr id="25" name="TextBox 24"/>
          <p:cNvSpPr txBox="1"/>
          <p:nvPr/>
        </p:nvSpPr>
        <p:spPr>
          <a:xfrm>
            <a:off x="119498" y="3182672"/>
            <a:ext cx="4356193" cy="1200329"/>
          </a:xfrm>
          <a:prstGeom prst="rect">
            <a:avLst/>
          </a:prstGeom>
          <a:noFill/>
        </p:spPr>
        <p:txBody>
          <a:bodyPr wrap="none" rtlCol="0">
            <a:spAutoFit/>
          </a:bodyPr>
          <a:lstStyle/>
          <a:p>
            <a:r>
              <a:rPr lang="en-GB" b="1" dirty="0" smtClean="0"/>
              <a:t>Art 5 (4)</a:t>
            </a:r>
          </a:p>
          <a:p>
            <a:r>
              <a:rPr lang="en-GB" dirty="0" smtClean="0"/>
              <a:t>Specific measures to accelerate or achieve</a:t>
            </a:r>
          </a:p>
          <a:p>
            <a:r>
              <a:rPr lang="en-GB" dirty="0" smtClean="0"/>
              <a:t>de facto equality of persons with disabilities </a:t>
            </a:r>
            <a:br>
              <a:rPr lang="en-GB" dirty="0" smtClean="0"/>
            </a:br>
            <a:endParaRPr lang="en-GB" dirty="0"/>
          </a:p>
        </p:txBody>
      </p:sp>
      <p:sp>
        <p:nvSpPr>
          <p:cNvPr id="26" name="TextBox 25"/>
          <p:cNvSpPr txBox="1"/>
          <p:nvPr/>
        </p:nvSpPr>
        <p:spPr>
          <a:xfrm>
            <a:off x="7533985" y="3224225"/>
            <a:ext cx="4381071" cy="923330"/>
          </a:xfrm>
          <a:prstGeom prst="rect">
            <a:avLst/>
          </a:prstGeom>
          <a:noFill/>
        </p:spPr>
        <p:txBody>
          <a:bodyPr wrap="none" rtlCol="0">
            <a:spAutoFit/>
          </a:bodyPr>
          <a:lstStyle/>
          <a:p>
            <a:pPr marL="285750" indent="-285750">
              <a:buFont typeface="Arial" panose="020B0604020202020204" pitchFamily="34" charset="0"/>
              <a:buChar char="•"/>
            </a:pPr>
            <a:r>
              <a:rPr lang="en-GB" u="sng" dirty="0" smtClean="0"/>
              <a:t>Temporary </a:t>
            </a:r>
            <a:r>
              <a:rPr lang="en-GB" dirty="0" smtClean="0"/>
              <a:t>measure with specific goals </a:t>
            </a:r>
            <a:br>
              <a:rPr lang="en-GB" dirty="0" smtClean="0"/>
            </a:br>
            <a:r>
              <a:rPr lang="en-GB" dirty="0" smtClean="0"/>
              <a:t>(not considered discrimination) </a:t>
            </a:r>
            <a:r>
              <a:rPr lang="en-GB" dirty="0" err="1" smtClean="0"/>
              <a:t>eg</a:t>
            </a:r>
            <a:r>
              <a:rPr lang="en-GB" dirty="0" smtClean="0"/>
              <a:t> quota/</a:t>
            </a:r>
            <a:br>
              <a:rPr lang="en-GB" dirty="0" smtClean="0"/>
            </a:br>
            <a:r>
              <a:rPr lang="en-GB" dirty="0" smtClean="0"/>
              <a:t>affirmative action</a:t>
            </a:r>
            <a:endParaRPr lang="en-GB" dirty="0"/>
          </a:p>
        </p:txBody>
      </p:sp>
    </p:spTree>
    <p:extLst>
      <p:ext uri="{BB962C8B-B14F-4D97-AF65-F5344CB8AC3E}">
        <p14:creationId xmlns:p14="http://schemas.microsoft.com/office/powerpoint/2010/main" val="2600574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3470"/>
            <a:ext cx="12191999" cy="761095"/>
          </a:xfrm>
          <a:solidFill>
            <a:schemeClr val="accent1">
              <a:lumMod val="40000"/>
              <a:lumOff val="60000"/>
            </a:schemeClr>
          </a:solidFill>
        </p:spPr>
        <p:txBody>
          <a:bodyPr/>
          <a:lstStyle/>
          <a:p>
            <a:r>
              <a:rPr lang="en-US" sz="3600" b="1" dirty="0" smtClean="0"/>
              <a:t>Case study: Constitutional Court of Thailand Decision</a:t>
            </a:r>
            <a:endParaRPr lang="en-GB" b="1" dirty="0"/>
          </a:p>
        </p:txBody>
      </p:sp>
      <p:sp>
        <p:nvSpPr>
          <p:cNvPr id="5" name="Slide Number Placeholder 4"/>
          <p:cNvSpPr>
            <a:spLocks noGrp="1"/>
          </p:cNvSpPr>
          <p:nvPr>
            <p:ph type="sldNum" sz="quarter" idx="12"/>
          </p:nvPr>
        </p:nvSpPr>
        <p:spPr>
          <a:xfrm>
            <a:off x="11551023" y="6302561"/>
            <a:ext cx="219635" cy="365125"/>
          </a:xfrm>
        </p:spPr>
        <p:txBody>
          <a:bodyPr/>
          <a:lstStyle/>
          <a:p>
            <a:fld id="{3CF4D827-0533-4204-BEB5-552EFDFC990B}" type="slidenum">
              <a:rPr lang="en-GB" sz="2000" smtClean="0"/>
              <a:t>3</a:t>
            </a:fld>
            <a:endParaRPr lang="en-GB" sz="2000" dirty="0"/>
          </a:p>
        </p:txBody>
      </p:sp>
      <p:pic>
        <p:nvPicPr>
          <p:cNvPr id="7" name="Picture 6" descr="ASEAN | ONE VISION ONE IDENTITY ONE COMMUN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4452" y="37646"/>
            <a:ext cx="2171700" cy="685801"/>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3"/>
          <a:stretch>
            <a:fillRect/>
          </a:stretch>
        </p:blipFill>
        <p:spPr>
          <a:xfrm>
            <a:off x="417512" y="5926676"/>
            <a:ext cx="1801087" cy="804911"/>
          </a:xfrm>
          <a:prstGeom prst="rect">
            <a:avLst/>
          </a:prstGeom>
        </p:spPr>
      </p:pic>
      <p:sp>
        <p:nvSpPr>
          <p:cNvPr id="9" name="TextBox 8"/>
          <p:cNvSpPr txBox="1"/>
          <p:nvPr/>
        </p:nvSpPr>
        <p:spPr>
          <a:xfrm>
            <a:off x="2317024" y="6302561"/>
            <a:ext cx="3341364" cy="338554"/>
          </a:xfrm>
          <a:prstGeom prst="rect">
            <a:avLst/>
          </a:prstGeom>
          <a:noFill/>
        </p:spPr>
        <p:txBody>
          <a:bodyPr wrap="none" rtlCol="0">
            <a:spAutoFit/>
          </a:bodyPr>
          <a:lstStyle/>
          <a:p>
            <a:r>
              <a:rPr lang="en-GB" sz="1600" dirty="0" err="1" smtClean="0"/>
              <a:t>Dr.</a:t>
            </a:r>
            <a:r>
              <a:rPr lang="en-GB" sz="1600" dirty="0" smtClean="0"/>
              <a:t> </a:t>
            </a:r>
            <a:r>
              <a:rPr lang="en-GB" sz="1600" dirty="0" err="1" smtClean="0"/>
              <a:t>Seree</a:t>
            </a:r>
            <a:r>
              <a:rPr lang="en-GB" sz="1600" dirty="0" smtClean="0"/>
              <a:t> </a:t>
            </a:r>
            <a:r>
              <a:rPr lang="en-GB" sz="1600" dirty="0" err="1" smtClean="0"/>
              <a:t>Nonthasoot</a:t>
            </a:r>
            <a:r>
              <a:rPr lang="en-GB" sz="1600" dirty="0" smtClean="0"/>
              <a:t>, AICHR Thailand</a:t>
            </a:r>
            <a:endParaRPr lang="th-TH" sz="1600" dirty="0"/>
          </a:p>
        </p:txBody>
      </p:sp>
      <p:sp>
        <p:nvSpPr>
          <p:cNvPr id="4" name="TextBox 3"/>
          <p:cNvSpPr txBox="1"/>
          <p:nvPr/>
        </p:nvSpPr>
        <p:spPr>
          <a:xfrm>
            <a:off x="166047" y="800805"/>
            <a:ext cx="11860106" cy="4216539"/>
          </a:xfrm>
          <a:prstGeom prst="rect">
            <a:avLst/>
          </a:prstGeom>
          <a:noFill/>
        </p:spPr>
        <p:txBody>
          <a:bodyPr wrap="square" rtlCol="0">
            <a:spAutoFit/>
          </a:bodyPr>
          <a:lstStyle/>
          <a:p>
            <a:pPr algn="ctr"/>
            <a:r>
              <a:rPr lang="en-US" sz="2800" dirty="0" smtClean="0"/>
              <a:t>Decision 15/2012</a:t>
            </a:r>
            <a:endParaRPr lang="en-GB" sz="2800" dirty="0" smtClean="0"/>
          </a:p>
          <a:p>
            <a:pPr marL="285750" indent="-285750">
              <a:buFont typeface="Wingdings" panose="05000000000000000000" pitchFamily="2" charset="2"/>
              <a:buChar char="Ø"/>
            </a:pPr>
            <a:r>
              <a:rPr lang="en-GB" sz="2400" dirty="0" smtClean="0"/>
              <a:t>Submission to the Constitutional Court from the Ombudspersons on constitutionality of a provision in the Act on Administration of Judges, disqualifying</a:t>
            </a:r>
            <a:r>
              <a:rPr lang="th-TH" sz="2400" dirty="0" smtClean="0"/>
              <a:t> </a:t>
            </a:r>
            <a:r>
              <a:rPr lang="en-GB" sz="2400" dirty="0" smtClean="0"/>
              <a:t>judicial candidates on grounds of </a:t>
            </a:r>
            <a:r>
              <a:rPr lang="en-US" sz="2400" dirty="0" smtClean="0"/>
              <a:t>“…having a body or mind unfit to be a judge”.</a:t>
            </a:r>
          </a:p>
          <a:p>
            <a:pPr marL="285750" indent="-285750">
              <a:buFont typeface="Wingdings" panose="05000000000000000000" pitchFamily="2" charset="2"/>
              <a:buChar char="Ø"/>
            </a:pPr>
            <a:endParaRPr lang="en-US" sz="2400" dirty="0" smtClean="0"/>
          </a:p>
          <a:p>
            <a:pPr marL="285750" indent="-285750">
              <a:buFont typeface="Wingdings" panose="05000000000000000000" pitchFamily="2" charset="2"/>
              <a:buChar char="Ø"/>
            </a:pPr>
            <a:r>
              <a:rPr lang="en-US" sz="2400" dirty="0" smtClean="0"/>
              <a:t>The case originated from the disqualification of a judicial candidate with polio conditions</a:t>
            </a:r>
            <a:r>
              <a:rPr lang="en-US" sz="2400" dirty="0"/>
              <a:t>.</a:t>
            </a:r>
            <a:endParaRPr lang="en-US" sz="2400" dirty="0" smtClean="0"/>
          </a:p>
          <a:p>
            <a:pPr marL="285750" indent="-285750">
              <a:buFont typeface="Wingdings" panose="05000000000000000000" pitchFamily="2" charset="2"/>
              <a:buChar char="Ø"/>
            </a:pPr>
            <a:endParaRPr lang="en-US" sz="2400" dirty="0" smtClean="0"/>
          </a:p>
          <a:p>
            <a:pPr marL="285750" indent="-285750">
              <a:buFont typeface="Wingdings" panose="05000000000000000000" pitchFamily="2" charset="2"/>
              <a:buChar char="Ø"/>
            </a:pPr>
            <a:r>
              <a:rPr lang="en-US" sz="2400" dirty="0" smtClean="0"/>
              <a:t>The Court noted: 1) the 2007 constitutional provision barring discrimination on the ground of ‘disability’ (specifically added in 2007 Constitution, identically maintained in the 2017 Constitution) and 2) the binding effect of the CRPD to Thailand from August 2006, in particular Articles 4 (general obligations) and 5 (equality and non-discrimination). </a:t>
            </a:r>
            <a:endParaRPr lang="th-TH" sz="2400" dirty="0"/>
          </a:p>
        </p:txBody>
      </p:sp>
    </p:spTree>
    <p:extLst>
      <p:ext uri="{BB962C8B-B14F-4D97-AF65-F5344CB8AC3E}">
        <p14:creationId xmlns:p14="http://schemas.microsoft.com/office/powerpoint/2010/main" val="2324474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3470"/>
            <a:ext cx="12191999" cy="761095"/>
          </a:xfrm>
          <a:solidFill>
            <a:schemeClr val="accent1">
              <a:lumMod val="40000"/>
              <a:lumOff val="60000"/>
            </a:schemeClr>
          </a:solidFill>
        </p:spPr>
        <p:txBody>
          <a:bodyPr/>
          <a:lstStyle/>
          <a:p>
            <a:r>
              <a:rPr lang="en-US" sz="3600" b="1" dirty="0" smtClean="0"/>
              <a:t>Case study: Constitutional Court of Thailand Decision</a:t>
            </a:r>
            <a:endParaRPr lang="en-GB" b="1" dirty="0"/>
          </a:p>
        </p:txBody>
      </p:sp>
      <p:sp>
        <p:nvSpPr>
          <p:cNvPr id="5" name="Slide Number Placeholder 4"/>
          <p:cNvSpPr>
            <a:spLocks noGrp="1"/>
          </p:cNvSpPr>
          <p:nvPr>
            <p:ph type="sldNum" sz="quarter" idx="12"/>
          </p:nvPr>
        </p:nvSpPr>
        <p:spPr>
          <a:xfrm>
            <a:off x="11551023" y="6302561"/>
            <a:ext cx="219635" cy="365125"/>
          </a:xfrm>
        </p:spPr>
        <p:txBody>
          <a:bodyPr/>
          <a:lstStyle/>
          <a:p>
            <a:fld id="{3CF4D827-0533-4204-BEB5-552EFDFC990B}" type="slidenum">
              <a:rPr lang="en-GB" sz="2000" smtClean="0"/>
              <a:t>4</a:t>
            </a:fld>
            <a:endParaRPr lang="en-GB" sz="2000" dirty="0"/>
          </a:p>
        </p:txBody>
      </p:sp>
      <p:pic>
        <p:nvPicPr>
          <p:cNvPr id="7" name="Picture 6" descr="ASEAN | ONE VISION ONE IDENTITY ONE COMMUN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4452" y="37646"/>
            <a:ext cx="2171700" cy="685801"/>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3"/>
          <a:stretch>
            <a:fillRect/>
          </a:stretch>
        </p:blipFill>
        <p:spPr>
          <a:xfrm>
            <a:off x="417512" y="5926676"/>
            <a:ext cx="1801087" cy="804911"/>
          </a:xfrm>
          <a:prstGeom prst="rect">
            <a:avLst/>
          </a:prstGeom>
        </p:spPr>
      </p:pic>
      <p:sp>
        <p:nvSpPr>
          <p:cNvPr id="9" name="TextBox 8"/>
          <p:cNvSpPr txBox="1"/>
          <p:nvPr/>
        </p:nvSpPr>
        <p:spPr>
          <a:xfrm>
            <a:off x="2317024" y="6302561"/>
            <a:ext cx="3341364" cy="338554"/>
          </a:xfrm>
          <a:prstGeom prst="rect">
            <a:avLst/>
          </a:prstGeom>
          <a:noFill/>
        </p:spPr>
        <p:txBody>
          <a:bodyPr wrap="none" rtlCol="0">
            <a:spAutoFit/>
          </a:bodyPr>
          <a:lstStyle/>
          <a:p>
            <a:r>
              <a:rPr lang="en-GB" sz="1600" dirty="0" err="1" smtClean="0"/>
              <a:t>Dr.</a:t>
            </a:r>
            <a:r>
              <a:rPr lang="en-GB" sz="1600" dirty="0" smtClean="0"/>
              <a:t> </a:t>
            </a:r>
            <a:r>
              <a:rPr lang="en-GB" sz="1600" dirty="0" err="1" smtClean="0"/>
              <a:t>Seree</a:t>
            </a:r>
            <a:r>
              <a:rPr lang="en-GB" sz="1600" dirty="0" smtClean="0"/>
              <a:t> </a:t>
            </a:r>
            <a:r>
              <a:rPr lang="en-GB" sz="1600" dirty="0" err="1" smtClean="0"/>
              <a:t>Nonthasoot</a:t>
            </a:r>
            <a:r>
              <a:rPr lang="en-GB" sz="1600" dirty="0" smtClean="0"/>
              <a:t>, AICHR Thailand</a:t>
            </a:r>
            <a:endParaRPr lang="th-TH" sz="1600" dirty="0"/>
          </a:p>
        </p:txBody>
      </p:sp>
      <p:sp>
        <p:nvSpPr>
          <p:cNvPr id="4" name="TextBox 3"/>
          <p:cNvSpPr txBox="1"/>
          <p:nvPr/>
        </p:nvSpPr>
        <p:spPr>
          <a:xfrm>
            <a:off x="166047" y="800805"/>
            <a:ext cx="11860106" cy="5324535"/>
          </a:xfrm>
          <a:prstGeom prst="rect">
            <a:avLst/>
          </a:prstGeom>
          <a:noFill/>
        </p:spPr>
        <p:txBody>
          <a:bodyPr wrap="square" rtlCol="0">
            <a:spAutoFit/>
          </a:bodyPr>
          <a:lstStyle/>
          <a:p>
            <a:pPr algn="ctr"/>
            <a:r>
              <a:rPr lang="en-US" sz="2800" dirty="0" smtClean="0"/>
              <a:t>Decision 15/2012</a:t>
            </a:r>
            <a:endParaRPr lang="en-GB" sz="2800" dirty="0" smtClean="0"/>
          </a:p>
          <a:p>
            <a:pPr marL="285750" indent="-285750">
              <a:buFont typeface="Wingdings" panose="05000000000000000000" pitchFamily="2" charset="2"/>
              <a:buChar char="Ø"/>
            </a:pPr>
            <a:r>
              <a:rPr lang="en-US" sz="2400" dirty="0" smtClean="0"/>
              <a:t>Striking down the provision as unconstitutional, the Court reasoned as follows:</a:t>
            </a:r>
            <a:br>
              <a:rPr lang="en-US" sz="2400" dirty="0" smtClean="0"/>
            </a:br>
            <a:r>
              <a:rPr lang="en-US" sz="2400" dirty="0" smtClean="0"/>
              <a:t>“the said provision allows for the exercise of discretion that is overbroad, that may result in unfair discrimination on persons with disabilities… the exercise of discretion of the Judicial Commission in vetting the qualifications of applicants results in the denial of the rights of persons with disabilities from the very initial stage, without providing them opportunities to sit for the examination similar to those with no disabilities and precluding their opportunities to demonstrate their capabilities. Taking into account the fact that the core mandate of judges is to hear and decide cases with fairness according to the Constitution and the law and they must sit in a specified quorum, it follows that disabilities do not constitute an obstacle to the discharge of judicial duty in rendering justice to those involved. … The provision contravenes the right of persons with disabilities to work on an equal basis with others according to the (CRPD)”</a:t>
            </a:r>
          </a:p>
          <a:p>
            <a:endParaRPr lang="th-TH" sz="2400" dirty="0"/>
          </a:p>
        </p:txBody>
      </p:sp>
    </p:spTree>
    <p:extLst>
      <p:ext uri="{BB962C8B-B14F-4D97-AF65-F5344CB8AC3E}">
        <p14:creationId xmlns:p14="http://schemas.microsoft.com/office/powerpoint/2010/main" val="3549013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1999" cy="761095"/>
          </a:xfrm>
          <a:solidFill>
            <a:schemeClr val="accent1">
              <a:lumMod val="40000"/>
              <a:lumOff val="60000"/>
            </a:schemeClr>
          </a:solidFill>
        </p:spPr>
        <p:txBody>
          <a:bodyPr>
            <a:normAutofit/>
          </a:bodyPr>
          <a:lstStyle/>
          <a:p>
            <a:r>
              <a:rPr lang="en-US" sz="3600" b="1" dirty="0" err="1" smtClean="0"/>
              <a:t>Operationalisation</a:t>
            </a:r>
            <a:r>
              <a:rPr lang="en-US" sz="3600" b="1" dirty="0" smtClean="0"/>
              <a:t> of Reasonable Accommodation</a:t>
            </a:r>
            <a:endParaRPr lang="en-GB" sz="3600" b="1" dirty="0"/>
          </a:p>
        </p:txBody>
      </p:sp>
      <p:sp>
        <p:nvSpPr>
          <p:cNvPr id="5" name="Slide Number Placeholder 4"/>
          <p:cNvSpPr>
            <a:spLocks noGrp="1"/>
          </p:cNvSpPr>
          <p:nvPr>
            <p:ph type="sldNum" sz="quarter" idx="12"/>
          </p:nvPr>
        </p:nvSpPr>
        <p:spPr>
          <a:xfrm>
            <a:off x="11551023" y="6302561"/>
            <a:ext cx="219635" cy="365125"/>
          </a:xfrm>
        </p:spPr>
        <p:txBody>
          <a:bodyPr/>
          <a:lstStyle/>
          <a:p>
            <a:fld id="{3CF4D827-0533-4204-BEB5-552EFDFC990B}" type="slidenum">
              <a:rPr lang="en-GB" sz="2000" smtClean="0"/>
              <a:t>5</a:t>
            </a:fld>
            <a:endParaRPr lang="en-GB" sz="2000" dirty="0"/>
          </a:p>
        </p:txBody>
      </p:sp>
      <p:pic>
        <p:nvPicPr>
          <p:cNvPr id="7" name="Picture 6" descr="ASEAN | ONE VISION ONE IDENTITY ONE COMMUN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4452" y="37646"/>
            <a:ext cx="2171700" cy="685801"/>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3"/>
          <a:stretch>
            <a:fillRect/>
          </a:stretch>
        </p:blipFill>
        <p:spPr>
          <a:xfrm>
            <a:off x="417512" y="5926676"/>
            <a:ext cx="1801087" cy="804911"/>
          </a:xfrm>
          <a:prstGeom prst="rect">
            <a:avLst/>
          </a:prstGeom>
        </p:spPr>
      </p:pic>
      <p:sp>
        <p:nvSpPr>
          <p:cNvPr id="9" name="TextBox 8"/>
          <p:cNvSpPr txBox="1"/>
          <p:nvPr/>
        </p:nvSpPr>
        <p:spPr>
          <a:xfrm>
            <a:off x="2317024" y="6302561"/>
            <a:ext cx="3341364" cy="338554"/>
          </a:xfrm>
          <a:prstGeom prst="rect">
            <a:avLst/>
          </a:prstGeom>
          <a:noFill/>
        </p:spPr>
        <p:txBody>
          <a:bodyPr wrap="none" rtlCol="0">
            <a:spAutoFit/>
          </a:bodyPr>
          <a:lstStyle/>
          <a:p>
            <a:r>
              <a:rPr lang="en-GB" sz="1600" dirty="0" err="1" smtClean="0"/>
              <a:t>Dr.</a:t>
            </a:r>
            <a:r>
              <a:rPr lang="en-GB" sz="1600" dirty="0" smtClean="0"/>
              <a:t> </a:t>
            </a:r>
            <a:r>
              <a:rPr lang="en-GB" sz="1600" dirty="0" err="1" smtClean="0"/>
              <a:t>Seree</a:t>
            </a:r>
            <a:r>
              <a:rPr lang="en-GB" sz="1600" dirty="0" smtClean="0"/>
              <a:t> </a:t>
            </a:r>
            <a:r>
              <a:rPr lang="en-GB" sz="1600" dirty="0" err="1" smtClean="0"/>
              <a:t>Nonthasoot</a:t>
            </a:r>
            <a:r>
              <a:rPr lang="en-GB" sz="1600" dirty="0" smtClean="0"/>
              <a:t>, AICHR Thailand</a:t>
            </a:r>
            <a:endParaRPr lang="th-TH" sz="1600" dirty="0"/>
          </a:p>
        </p:txBody>
      </p:sp>
      <p:sp>
        <p:nvSpPr>
          <p:cNvPr id="4" name="TextBox 3"/>
          <p:cNvSpPr txBox="1"/>
          <p:nvPr/>
        </p:nvSpPr>
        <p:spPr>
          <a:xfrm>
            <a:off x="258567" y="784786"/>
            <a:ext cx="11674863" cy="4893647"/>
          </a:xfrm>
          <a:prstGeom prst="rect">
            <a:avLst/>
          </a:prstGeom>
          <a:noFill/>
        </p:spPr>
        <p:txBody>
          <a:bodyPr wrap="none" rtlCol="0">
            <a:spAutoFit/>
          </a:bodyPr>
          <a:lstStyle/>
          <a:p>
            <a:r>
              <a:rPr lang="en-GB" sz="2400" b="1" dirty="0"/>
              <a:t>Incheon Strategy </a:t>
            </a:r>
            <a:r>
              <a:rPr lang="en-GB" sz="2400" b="1" dirty="0" smtClean="0"/>
              <a:t>to “</a:t>
            </a:r>
            <a:r>
              <a:rPr lang="en-GB" sz="2400" b="1" dirty="0"/>
              <a:t>Make the Right Real</a:t>
            </a:r>
            <a:r>
              <a:rPr lang="en-GB" sz="2400" b="1" dirty="0" smtClean="0"/>
              <a:t>” for Persons with Disabilities in Asia </a:t>
            </a:r>
            <a:r>
              <a:rPr lang="en-GB" sz="2400" b="1" dirty="0"/>
              <a:t>and </a:t>
            </a:r>
            <a:r>
              <a:rPr lang="en-GB" sz="2400" b="1" dirty="0" smtClean="0"/>
              <a:t/>
            </a:r>
            <a:br>
              <a:rPr lang="en-GB" sz="2400" b="1" dirty="0" smtClean="0"/>
            </a:br>
            <a:r>
              <a:rPr lang="en-GB" sz="2400" b="1" dirty="0" smtClean="0"/>
              <a:t>the Pacific (2012) </a:t>
            </a:r>
          </a:p>
          <a:p>
            <a:endParaRPr lang="en-GB" sz="2400" dirty="0"/>
          </a:p>
          <a:p>
            <a:r>
              <a:rPr lang="en-GB" sz="2400" b="1" dirty="0" smtClean="0"/>
              <a:t>Goal </a:t>
            </a:r>
            <a:r>
              <a:rPr lang="en-GB" sz="2400" b="1" dirty="0"/>
              <a:t>2 Promote participation in political processes and in decision-making</a:t>
            </a:r>
            <a:endParaRPr lang="en-GB" sz="2400" b="1" dirty="0" smtClean="0"/>
          </a:p>
          <a:p>
            <a:endParaRPr lang="en-GB" sz="2400" dirty="0"/>
          </a:p>
          <a:p>
            <a:r>
              <a:rPr lang="en-GB" sz="2400" dirty="0" smtClean="0"/>
              <a:t>Target </a:t>
            </a:r>
            <a:r>
              <a:rPr lang="en-GB" sz="2400" dirty="0"/>
              <a:t>2.B Provide reasonable accommodation to enhance the participation of persons with </a:t>
            </a:r>
            <a:r>
              <a:rPr lang="en-GB" sz="2400" dirty="0" smtClean="0"/>
              <a:t/>
            </a:r>
            <a:br>
              <a:rPr lang="en-GB" sz="2400" dirty="0" smtClean="0"/>
            </a:br>
            <a:r>
              <a:rPr lang="en-GB" sz="2400" dirty="0" smtClean="0"/>
              <a:t>disabilities </a:t>
            </a:r>
            <a:r>
              <a:rPr lang="en-GB" sz="2400" dirty="0"/>
              <a:t>in the political </a:t>
            </a:r>
            <a:r>
              <a:rPr lang="en-GB" sz="2400" dirty="0" smtClean="0"/>
              <a:t>process</a:t>
            </a:r>
          </a:p>
          <a:p>
            <a:endParaRPr lang="en-GB" sz="2400" dirty="0"/>
          </a:p>
          <a:p>
            <a:r>
              <a:rPr lang="en-GB" sz="2400" u="sng" dirty="0"/>
              <a:t>Core indicators</a:t>
            </a:r>
          </a:p>
          <a:p>
            <a:pPr marL="444500" indent="-444500"/>
            <a:r>
              <a:rPr lang="en-GB" sz="2400" dirty="0"/>
              <a:t>2.1 Proportion of seats held by persons with disabilities in </a:t>
            </a:r>
            <a:r>
              <a:rPr lang="en-GB" sz="2400" dirty="0" smtClean="0"/>
              <a:t>the </a:t>
            </a:r>
            <a:r>
              <a:rPr lang="en-GB" sz="2400" u="sng" dirty="0" smtClean="0"/>
              <a:t>parliament </a:t>
            </a:r>
            <a:r>
              <a:rPr lang="en-GB" sz="2400" u="sng" dirty="0"/>
              <a:t>or equivalent </a:t>
            </a:r>
            <a:r>
              <a:rPr lang="en-GB" sz="2400" u="sng" dirty="0" smtClean="0"/>
              <a:t/>
            </a:r>
            <a:br>
              <a:rPr lang="en-GB" sz="2400" u="sng" dirty="0" smtClean="0"/>
            </a:br>
            <a:r>
              <a:rPr lang="en-GB" sz="2400" u="sng" dirty="0" smtClean="0"/>
              <a:t>national </a:t>
            </a:r>
            <a:r>
              <a:rPr lang="en-GB" sz="2400" u="sng" dirty="0"/>
              <a:t>legislative </a:t>
            </a:r>
            <a:r>
              <a:rPr lang="en-GB" sz="2400" u="sng" dirty="0" smtClean="0"/>
              <a:t>body</a:t>
            </a:r>
          </a:p>
          <a:p>
            <a:r>
              <a:rPr lang="en-GB" sz="2400" dirty="0"/>
              <a:t>2.5 Proportion of </a:t>
            </a:r>
            <a:r>
              <a:rPr lang="en-GB" sz="2400" u="sng" dirty="0"/>
              <a:t>cabinet positions </a:t>
            </a:r>
            <a:r>
              <a:rPr lang="en-GB" sz="2400" dirty="0"/>
              <a:t>held by persons with </a:t>
            </a:r>
            <a:r>
              <a:rPr lang="en-GB" sz="2400" dirty="0" smtClean="0"/>
              <a:t>disabilities at </a:t>
            </a:r>
            <a:r>
              <a:rPr lang="en-GB" sz="2400" dirty="0"/>
              <a:t>the national level </a:t>
            </a:r>
            <a:endParaRPr lang="en-GB" sz="2400" dirty="0" smtClean="0"/>
          </a:p>
          <a:p>
            <a:r>
              <a:rPr lang="en-GB" sz="2400" dirty="0"/>
              <a:t>2.6 Proportion of </a:t>
            </a:r>
            <a:r>
              <a:rPr lang="en-GB" sz="2400" u="sng" dirty="0"/>
              <a:t>supreme court judges </a:t>
            </a:r>
            <a:r>
              <a:rPr lang="en-GB" sz="2400" dirty="0"/>
              <a:t>who are persons </a:t>
            </a:r>
            <a:r>
              <a:rPr lang="en-GB" sz="2400" dirty="0" smtClean="0"/>
              <a:t>with disabilities</a:t>
            </a:r>
            <a:endParaRPr lang="en-GB" sz="2400" dirty="0"/>
          </a:p>
        </p:txBody>
      </p:sp>
    </p:spTree>
    <p:extLst>
      <p:ext uri="{BB962C8B-B14F-4D97-AF65-F5344CB8AC3E}">
        <p14:creationId xmlns:p14="http://schemas.microsoft.com/office/powerpoint/2010/main" val="976473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1999" cy="761095"/>
          </a:xfrm>
          <a:solidFill>
            <a:schemeClr val="accent1">
              <a:lumMod val="40000"/>
              <a:lumOff val="60000"/>
            </a:schemeClr>
          </a:solidFill>
        </p:spPr>
        <p:txBody>
          <a:bodyPr/>
          <a:lstStyle/>
          <a:p>
            <a:r>
              <a:rPr lang="en-GB" b="1" dirty="0" smtClean="0"/>
              <a:t>Further considerations/ actions</a:t>
            </a:r>
            <a:endParaRPr lang="en-GB" b="1" dirty="0"/>
          </a:p>
        </p:txBody>
      </p:sp>
      <p:sp>
        <p:nvSpPr>
          <p:cNvPr id="5" name="Slide Number Placeholder 4"/>
          <p:cNvSpPr>
            <a:spLocks noGrp="1"/>
          </p:cNvSpPr>
          <p:nvPr>
            <p:ph type="sldNum" sz="quarter" idx="12"/>
          </p:nvPr>
        </p:nvSpPr>
        <p:spPr>
          <a:xfrm>
            <a:off x="11551023" y="6302561"/>
            <a:ext cx="219635" cy="365125"/>
          </a:xfrm>
        </p:spPr>
        <p:txBody>
          <a:bodyPr/>
          <a:lstStyle/>
          <a:p>
            <a:fld id="{3CF4D827-0533-4204-BEB5-552EFDFC990B}" type="slidenum">
              <a:rPr lang="en-GB" sz="2000" smtClean="0"/>
              <a:t>6</a:t>
            </a:fld>
            <a:endParaRPr lang="en-GB" sz="2000" dirty="0"/>
          </a:p>
        </p:txBody>
      </p:sp>
      <p:pic>
        <p:nvPicPr>
          <p:cNvPr id="7" name="Picture 6" descr="ASEAN | ONE VISION ONE IDENTITY ONE COMMUN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4452" y="37646"/>
            <a:ext cx="2171700" cy="685801"/>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3"/>
          <a:stretch>
            <a:fillRect/>
          </a:stretch>
        </p:blipFill>
        <p:spPr>
          <a:xfrm>
            <a:off x="417512" y="6329131"/>
            <a:ext cx="1356697" cy="402455"/>
          </a:xfrm>
          <a:prstGeom prst="rect">
            <a:avLst/>
          </a:prstGeom>
        </p:spPr>
      </p:pic>
      <p:sp>
        <p:nvSpPr>
          <p:cNvPr id="9" name="TextBox 8"/>
          <p:cNvSpPr txBox="1"/>
          <p:nvPr/>
        </p:nvSpPr>
        <p:spPr>
          <a:xfrm>
            <a:off x="1774209" y="6329132"/>
            <a:ext cx="2950167" cy="307777"/>
          </a:xfrm>
          <a:prstGeom prst="rect">
            <a:avLst/>
          </a:prstGeom>
          <a:noFill/>
        </p:spPr>
        <p:txBody>
          <a:bodyPr wrap="none" rtlCol="0">
            <a:spAutoFit/>
          </a:bodyPr>
          <a:lstStyle/>
          <a:p>
            <a:r>
              <a:rPr lang="en-GB" sz="1400" dirty="0" err="1" smtClean="0"/>
              <a:t>Dr.</a:t>
            </a:r>
            <a:r>
              <a:rPr lang="en-GB" sz="1400" dirty="0" smtClean="0"/>
              <a:t> </a:t>
            </a:r>
            <a:r>
              <a:rPr lang="en-GB" sz="1400" dirty="0" err="1" smtClean="0"/>
              <a:t>Seree</a:t>
            </a:r>
            <a:r>
              <a:rPr lang="en-GB" sz="1400" dirty="0" smtClean="0"/>
              <a:t> </a:t>
            </a:r>
            <a:r>
              <a:rPr lang="en-GB" sz="1400" dirty="0" err="1" smtClean="0"/>
              <a:t>Nonthasoot</a:t>
            </a:r>
            <a:r>
              <a:rPr lang="en-GB" sz="1400" dirty="0" smtClean="0"/>
              <a:t>, AICHR Thailand</a:t>
            </a:r>
            <a:endParaRPr lang="th-TH" sz="1400" dirty="0"/>
          </a:p>
        </p:txBody>
      </p:sp>
      <p:grpSp>
        <p:nvGrpSpPr>
          <p:cNvPr id="10" name="Group 9"/>
          <p:cNvGrpSpPr/>
          <p:nvPr/>
        </p:nvGrpSpPr>
        <p:grpSpPr>
          <a:xfrm>
            <a:off x="138112" y="1097022"/>
            <a:ext cx="5437188" cy="4442340"/>
            <a:chOff x="2579653" y="1266093"/>
            <a:chExt cx="7032692" cy="3826412"/>
          </a:xfrm>
        </p:grpSpPr>
        <p:sp>
          <p:nvSpPr>
            <p:cNvPr id="11" name="Isosceles Triangle 10"/>
            <p:cNvSpPr/>
            <p:nvPr/>
          </p:nvSpPr>
          <p:spPr>
            <a:xfrm>
              <a:off x="2579653" y="1266093"/>
              <a:ext cx="7032692" cy="3826412"/>
            </a:xfrm>
            <a:prstGeom prst="triangle">
              <a:avLst>
                <a:gd name="adj" fmla="val 5021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12" name="Straight Connector 11"/>
            <p:cNvCxnSpPr/>
            <p:nvPr/>
          </p:nvCxnSpPr>
          <p:spPr>
            <a:xfrm>
              <a:off x="3685735" y="3868615"/>
              <a:ext cx="4825219" cy="14068"/>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825218" y="2658559"/>
              <a:ext cx="2546253"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4727741" y="4095293"/>
              <a:ext cx="2210862" cy="584775"/>
            </a:xfrm>
            <a:prstGeom prst="rect">
              <a:avLst/>
            </a:prstGeom>
            <a:noFill/>
          </p:spPr>
          <p:txBody>
            <a:bodyPr wrap="none" rtlCol="0">
              <a:spAutoFit/>
            </a:bodyPr>
            <a:lstStyle/>
            <a:p>
              <a:r>
                <a:rPr lang="en-GB" sz="3200" dirty="0" smtClean="0"/>
                <a:t>Accessibility</a:t>
              </a:r>
              <a:endParaRPr lang="en-GB" sz="3200" dirty="0"/>
            </a:p>
          </p:txBody>
        </p:sp>
        <p:sp>
          <p:nvSpPr>
            <p:cNvPr id="15" name="TextBox 14"/>
            <p:cNvSpPr txBox="1"/>
            <p:nvPr/>
          </p:nvSpPr>
          <p:spPr>
            <a:xfrm>
              <a:off x="4260381" y="3010655"/>
              <a:ext cx="2915606" cy="584775"/>
            </a:xfrm>
            <a:prstGeom prst="rect">
              <a:avLst/>
            </a:prstGeom>
            <a:noFill/>
          </p:spPr>
          <p:txBody>
            <a:bodyPr wrap="none" rtlCol="0">
              <a:spAutoFit/>
            </a:bodyPr>
            <a:lstStyle/>
            <a:p>
              <a:r>
                <a:rPr lang="en-GB" sz="3200" dirty="0" smtClean="0"/>
                <a:t>Special Measure</a:t>
              </a:r>
              <a:endParaRPr lang="en-GB" sz="3200" dirty="0"/>
            </a:p>
          </p:txBody>
        </p:sp>
        <p:sp>
          <p:nvSpPr>
            <p:cNvPr id="16" name="TextBox 15"/>
            <p:cNvSpPr txBox="1"/>
            <p:nvPr/>
          </p:nvSpPr>
          <p:spPr>
            <a:xfrm>
              <a:off x="5773635" y="1814601"/>
              <a:ext cx="644728" cy="584775"/>
            </a:xfrm>
            <a:prstGeom prst="rect">
              <a:avLst/>
            </a:prstGeom>
            <a:noFill/>
          </p:spPr>
          <p:txBody>
            <a:bodyPr wrap="none" rtlCol="0">
              <a:spAutoFit/>
            </a:bodyPr>
            <a:lstStyle/>
            <a:p>
              <a:r>
                <a:rPr lang="en-GB" sz="3200" dirty="0" smtClean="0"/>
                <a:t>RA</a:t>
              </a:r>
              <a:endParaRPr lang="en-GB" sz="3200" dirty="0"/>
            </a:p>
          </p:txBody>
        </p:sp>
      </p:grpSp>
      <p:graphicFrame>
        <p:nvGraphicFramePr>
          <p:cNvPr id="8" name="Table 7"/>
          <p:cNvGraphicFramePr>
            <a:graphicFrameLocks noGrp="1"/>
          </p:cNvGraphicFramePr>
          <p:nvPr>
            <p:extLst>
              <p:ext uri="{D42A27DB-BD31-4B8C-83A1-F6EECF244321}">
                <p14:modId xmlns:p14="http://schemas.microsoft.com/office/powerpoint/2010/main" val="3269544440"/>
              </p:ext>
            </p:extLst>
          </p:nvPr>
        </p:nvGraphicFramePr>
        <p:xfrm>
          <a:off x="5973750" y="868725"/>
          <a:ext cx="5915958" cy="4633111"/>
        </p:xfrm>
        <a:graphic>
          <a:graphicData uri="http://schemas.openxmlformats.org/drawingml/2006/table">
            <a:tbl>
              <a:tblPr firstRow="1" bandRow="1">
                <a:tableStyleId>{5C22544A-7EE6-4342-B048-85BDC9FD1C3A}</a:tableStyleId>
              </a:tblPr>
              <a:tblGrid>
                <a:gridCol w="5915958"/>
              </a:tblGrid>
              <a:tr h="2387405">
                <a:tc>
                  <a:txBody>
                    <a:bodyPr/>
                    <a:lstStyle/>
                    <a:p>
                      <a:pPr marL="457200" indent="-457200">
                        <a:buFont typeface="Arial" panose="020B0604020202020204" pitchFamily="34" charset="0"/>
                        <a:buChar char="•"/>
                      </a:pPr>
                      <a:r>
                        <a:rPr lang="en-US" sz="2000" b="0" baseline="0" dirty="0" smtClean="0">
                          <a:solidFill>
                            <a:schemeClr val="tx1"/>
                          </a:solidFill>
                        </a:rPr>
                        <a:t>Awaiting individual request</a:t>
                      </a:r>
                      <a:r>
                        <a:rPr lang="en-GB" sz="2000" b="0" baseline="0" dirty="0" smtClean="0">
                          <a:solidFill>
                            <a:schemeClr val="tx1"/>
                          </a:solidFill>
                        </a:rPr>
                        <a:t>s/</a:t>
                      </a:r>
                      <a:r>
                        <a:rPr lang="en-US" sz="2000" b="0" baseline="0" dirty="0" smtClean="0">
                          <a:solidFill>
                            <a:schemeClr val="tx1"/>
                          </a:solidFill>
                        </a:rPr>
                        <a:t>challenges for</a:t>
                      </a:r>
                      <a:r>
                        <a:rPr lang="en-US" sz="2000" b="0" baseline="0" dirty="0" smtClean="0">
                          <a:solidFill>
                            <a:schemeClr val="tx1"/>
                          </a:solidFill>
                          <a:sym typeface="Wingdings" panose="05000000000000000000" pitchFamily="2" charset="2"/>
                        </a:rPr>
                        <a:t> accommodation</a:t>
                      </a:r>
                      <a:r>
                        <a:rPr lang="th-TH" sz="2000" b="0" baseline="0" dirty="0" smtClean="0">
                          <a:solidFill>
                            <a:schemeClr val="tx1"/>
                          </a:solidFill>
                          <a:sym typeface="Wingdings" panose="05000000000000000000" pitchFamily="2" charset="2"/>
                        </a:rPr>
                        <a:t> </a:t>
                      </a:r>
                      <a:r>
                        <a:rPr lang="en-GB" sz="2000" b="0" baseline="0" dirty="0" smtClean="0">
                          <a:solidFill>
                            <a:schemeClr val="tx1"/>
                          </a:solidFill>
                          <a:sym typeface="Wingdings" panose="05000000000000000000" pitchFamily="2" charset="2"/>
                        </a:rPr>
                        <a:t>(Can persons with different disabilities become judges?  What </a:t>
                      </a:r>
                      <a:r>
                        <a:rPr lang="en-US" sz="2000" b="0" baseline="0" dirty="0" smtClean="0">
                          <a:solidFill>
                            <a:schemeClr val="tx1"/>
                          </a:solidFill>
                          <a:sym typeface="Wingdings" panose="05000000000000000000" pitchFamily="2" charset="2"/>
                        </a:rPr>
                        <a:t>‘reasonable’ accommodation must be provided?)</a:t>
                      </a:r>
                      <a:br>
                        <a:rPr lang="en-US" sz="2000" b="0" baseline="0" dirty="0" smtClean="0">
                          <a:solidFill>
                            <a:schemeClr val="tx1"/>
                          </a:solidFill>
                          <a:sym typeface="Wingdings" panose="05000000000000000000" pitchFamily="2" charset="2"/>
                        </a:rPr>
                      </a:br>
                      <a:r>
                        <a:rPr lang="en-US" sz="2000" b="0" baseline="0" dirty="0" smtClean="0">
                          <a:solidFill>
                            <a:schemeClr val="tx1"/>
                          </a:solidFill>
                          <a:sym typeface="Wingdings" panose="05000000000000000000" pitchFamily="2" charset="2"/>
                        </a:rPr>
                        <a:t>[See CRPD Communication No 11/2013 (Sign language for jury with disabilities), No 5/2011 (personal assistant for job applicant with severe sight impairment)]</a:t>
                      </a:r>
                      <a:endParaRPr lang="en-GB" sz="2000" b="0" baseline="0" dirty="0">
                        <a:solidFill>
                          <a:schemeClr val="tx1"/>
                        </a:solidFill>
                      </a:endParaRPr>
                    </a:p>
                  </a:txBody>
                  <a:tc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r>
              <a:tr h="729641">
                <a:tc>
                  <a:txBody>
                    <a:bodyPr/>
                    <a:lstStyle/>
                    <a:p>
                      <a:pPr marL="457200" indent="-457200">
                        <a:buFont typeface="Arial" panose="020B0604020202020204" pitchFamily="34" charset="0"/>
                        <a:buChar char="•"/>
                      </a:pPr>
                      <a:r>
                        <a:rPr lang="en-GB" sz="2000" dirty="0" smtClean="0"/>
                        <a:t>Affirmative</a:t>
                      </a:r>
                      <a:r>
                        <a:rPr lang="en-GB" sz="2000" baseline="0" dirty="0" smtClean="0"/>
                        <a:t> action/ quota on number of judges with disabilities?</a:t>
                      </a:r>
                      <a:endParaRPr lang="en-GB" sz="2000" dirty="0"/>
                    </a:p>
                  </a:txBody>
                  <a:tc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r>
              <a:tr h="1373630">
                <a:tc>
                  <a:txBody>
                    <a:bodyPr/>
                    <a:lstStyle/>
                    <a:p>
                      <a:pPr marL="457200" indent="-457200">
                        <a:buFont typeface="Arial" panose="020B0604020202020204" pitchFamily="34" charset="0"/>
                        <a:buChar char="•"/>
                      </a:pPr>
                      <a:r>
                        <a:rPr lang="en-GB" sz="2000" dirty="0" smtClean="0"/>
                        <a:t>Universal</a:t>
                      </a:r>
                      <a:r>
                        <a:rPr lang="en-GB" sz="2000" baseline="0" dirty="0" smtClean="0"/>
                        <a:t> design of court building (ramps/ lifts/ signage)</a:t>
                      </a:r>
                    </a:p>
                    <a:p>
                      <a:pPr marL="457200" indent="-457200">
                        <a:buFont typeface="Arial" panose="020B0604020202020204" pitchFamily="34" charset="0"/>
                        <a:buChar char="•"/>
                      </a:pPr>
                      <a:r>
                        <a:rPr lang="en-GB" sz="2000" baseline="0" dirty="0" smtClean="0"/>
                        <a:t>Use of ICT system (including audio system) for enhanced </a:t>
                      </a:r>
                      <a:r>
                        <a:rPr lang="en-GB" sz="2000" baseline="0" dirty="0" smtClean="0"/>
                        <a:t>accessibility</a:t>
                      </a:r>
                      <a:endParaRPr lang="en-GB" sz="2000" baseline="0" dirty="0" smtClean="0"/>
                    </a:p>
                  </a:txBody>
                  <a:tc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r>
            </a:tbl>
          </a:graphicData>
        </a:graphic>
      </p:graphicFrame>
      <p:sp>
        <p:nvSpPr>
          <p:cNvPr id="6" name="Oval 5"/>
          <p:cNvSpPr/>
          <p:nvPr/>
        </p:nvSpPr>
        <p:spPr>
          <a:xfrm>
            <a:off x="635000" y="1002340"/>
            <a:ext cx="1473200" cy="115666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smtClean="0"/>
              <a:t>2030</a:t>
            </a:r>
          </a:p>
          <a:p>
            <a:pPr algn="ctr"/>
            <a:r>
              <a:rPr lang="en-GB" sz="2000" b="1" dirty="0" smtClean="0"/>
              <a:t>Agenda</a:t>
            </a:r>
            <a:endParaRPr lang="en-GB" sz="2000" b="1" dirty="0"/>
          </a:p>
        </p:txBody>
      </p:sp>
      <p:sp>
        <p:nvSpPr>
          <p:cNvPr id="17" name="Oval 16"/>
          <p:cNvSpPr/>
          <p:nvPr/>
        </p:nvSpPr>
        <p:spPr>
          <a:xfrm>
            <a:off x="4120365" y="2034370"/>
            <a:ext cx="914400" cy="9144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smtClean="0"/>
              <a:t>UPR</a:t>
            </a:r>
            <a:endParaRPr lang="en-GB" sz="2000" b="1" dirty="0"/>
          </a:p>
        </p:txBody>
      </p:sp>
      <p:sp>
        <p:nvSpPr>
          <p:cNvPr id="18" name="TextBox 17"/>
          <p:cNvSpPr txBox="1"/>
          <p:nvPr/>
        </p:nvSpPr>
        <p:spPr>
          <a:xfrm>
            <a:off x="4222779" y="3041803"/>
            <a:ext cx="1623971" cy="369332"/>
          </a:xfrm>
          <a:prstGeom prst="rect">
            <a:avLst/>
          </a:prstGeom>
          <a:solidFill>
            <a:schemeClr val="accent1">
              <a:lumMod val="40000"/>
              <a:lumOff val="60000"/>
            </a:schemeClr>
          </a:solidFill>
        </p:spPr>
        <p:txBody>
          <a:bodyPr wrap="none" rtlCol="0">
            <a:spAutoFit/>
          </a:bodyPr>
          <a:lstStyle/>
          <a:p>
            <a:r>
              <a:rPr lang="en-GB" dirty="0" smtClean="0"/>
              <a:t>Country Report</a:t>
            </a:r>
            <a:endParaRPr lang="en-GB" dirty="0"/>
          </a:p>
        </p:txBody>
      </p:sp>
      <p:sp>
        <p:nvSpPr>
          <p:cNvPr id="19" name="TextBox 18"/>
          <p:cNvSpPr txBox="1"/>
          <p:nvPr/>
        </p:nvSpPr>
        <p:spPr>
          <a:xfrm>
            <a:off x="138112" y="5624967"/>
            <a:ext cx="11751596" cy="646331"/>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r>
              <a:rPr lang="en-GB" dirty="0" smtClean="0"/>
              <a:t>Elimination of laws/ policies/ practices/ measures that cause/perpetuate direct and indirect discrimination on persons with disabilities</a:t>
            </a:r>
            <a:endParaRPr lang="en-GB" dirty="0"/>
          </a:p>
        </p:txBody>
      </p:sp>
    </p:spTree>
    <p:extLst>
      <p:ext uri="{BB962C8B-B14F-4D97-AF65-F5344CB8AC3E}">
        <p14:creationId xmlns:p14="http://schemas.microsoft.com/office/powerpoint/2010/main" val="18190225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822B9E06671B54FA89F14538B9B0FEA" ma:contentTypeVersion="1" ma:contentTypeDescription="Create a new document." ma:contentTypeScope="" ma:versionID="362711686602768b23db736653e4ac1a">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CABC12D5-2256-42AA-8CBD-B41774CAF881}"/>
</file>

<file path=customXml/itemProps2.xml><?xml version="1.0" encoding="utf-8"?>
<ds:datastoreItem xmlns:ds="http://schemas.openxmlformats.org/officeDocument/2006/customXml" ds:itemID="{4F5288EA-109F-466B-8C3B-B4E5EEE44744}"/>
</file>

<file path=customXml/itemProps3.xml><?xml version="1.0" encoding="utf-8"?>
<ds:datastoreItem xmlns:ds="http://schemas.openxmlformats.org/officeDocument/2006/customXml" ds:itemID="{1F52B107-59F9-4002-9E9C-AB9464A3B8D7}"/>
</file>

<file path=docProps/app.xml><?xml version="1.0" encoding="utf-8"?>
<Properties xmlns="http://schemas.openxmlformats.org/officeDocument/2006/extended-properties" xmlns:vt="http://schemas.openxmlformats.org/officeDocument/2006/docPropsVTypes">
  <Template/>
  <TotalTime>1782</TotalTime>
  <Words>403</Words>
  <Application>Microsoft Office PowerPoint</Application>
  <PresentationFormat>Widescreen</PresentationFormat>
  <Paragraphs>66</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Angsana New</vt:lpstr>
      <vt:lpstr>Arial</vt:lpstr>
      <vt:lpstr>Calibri</vt:lpstr>
      <vt:lpstr>Calibri Light</vt:lpstr>
      <vt:lpstr>Cordia New</vt:lpstr>
      <vt:lpstr>Wingdings</vt:lpstr>
      <vt:lpstr>Office Theme</vt:lpstr>
      <vt:lpstr>Panel 3 on Distinguishing Reasonable Accommodation, Special Measures and Obligations under Accessibility  Day of General Discussion on the right to equality and  non-discrimination (Article 5) Room XVII  Palais des Nations, Geneva  25 August 2017</vt:lpstr>
      <vt:lpstr>Complementarity of Principles</vt:lpstr>
      <vt:lpstr>Case study: Constitutional Court of Thailand Decision</vt:lpstr>
      <vt:lpstr>Case study: Constitutional Court of Thailand Decision</vt:lpstr>
      <vt:lpstr>Operationalisation of Reasonable Accommodation</vt:lpstr>
      <vt:lpstr>Further considerations/ actions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ASEAN and ASEAN Human Rights Mechanisms</dc:title>
  <dc:creator>S N</dc:creator>
  <cp:lastModifiedBy>S N</cp:lastModifiedBy>
  <cp:revision>140</cp:revision>
  <dcterms:created xsi:type="dcterms:W3CDTF">2014-11-26T08:09:11Z</dcterms:created>
  <dcterms:modified xsi:type="dcterms:W3CDTF">2017-08-25T08:38:45Z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0x0101008822B9E06671B54FA89F14538B9B0FEA</vt:lpwstr>
  </property>
</Properties>
</file>