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customXml/itemProps1.xml" ContentType="application/vnd.openxmlformats-officedocument.customXmlProperties+xml"/>
  <Default Extension="wmf" ContentType="image/x-wmf"/>
  <Default Extension="rels" ContentType="application/vnd.openxmlformats-package.relationships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png" ContentType="image/png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customXml/itemProps2.xml" ContentType="application/vnd.openxmlformats-officedocument.customXmlProperties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Default Extension="jpeg" ContentType="image/jpeg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99" r:id="rId1"/>
  </p:sldMasterIdLst>
  <p:sldIdLst>
    <p:sldId id="256" r:id="rId2"/>
    <p:sldId id="274" r:id="rId3"/>
    <p:sldId id="302" r:id="rId4"/>
    <p:sldId id="308" r:id="rId5"/>
    <p:sldId id="309" r:id="rId6"/>
    <p:sldId id="310" r:id="rId7"/>
    <p:sldId id="279" r:id="rId8"/>
    <p:sldId id="312" r:id="rId9"/>
    <p:sldId id="288" r:id="rId10"/>
    <p:sldId id="301" r:id="rId11"/>
    <p:sldId id="299" r:id="rId12"/>
    <p:sldId id="305" r:id="rId13"/>
    <p:sldId id="282" r:id="rId14"/>
    <p:sldId id="296" r:id="rId15"/>
    <p:sldId id="314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76" d="100"/>
          <a:sy n="76" d="100"/>
        </p:scale>
        <p:origin x="-336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43323" y="3721473"/>
            <a:ext cx="5120640" cy="1581150"/>
          </a:xfrm>
        </p:spPr>
        <p:txBody>
          <a:bodyPr>
            <a:normAutofit/>
          </a:bodyPr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9A88832C-F4ED-B04C-9486-1413147AF717}" type="datetimeFigureOut">
              <a:rPr lang="en-US" smtClean="0"/>
              <a:t>7/16/2013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91475" y="6429375"/>
            <a:ext cx="876300" cy="292100"/>
          </a:xfrm>
        </p:spPr>
        <p:txBody>
          <a:bodyPr/>
          <a:lstStyle/>
          <a:p>
            <a:fld id="{2AA957AF-53C0-420B-9C2D-77DB1416566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9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739896" y="1417320"/>
            <a:ext cx="5120640" cy="2304288"/>
          </a:xfrm>
        </p:spPr>
        <p:txBody>
          <a:bodyPr>
            <a:normAutofit/>
          </a:bodyPr>
          <a:lstStyle>
            <a:lvl1pPr>
              <a:defRPr sz="4000" cap="all" baseline="0"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13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8832C-F4ED-B04C-9486-1413147AF717}" type="datetimeFigureOut">
              <a:rPr lang="en-US" smtClean="0"/>
              <a:t>7/16/2013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31C9A-9077-0541-BDCE-29CCD94FED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8832C-F4ED-B04C-9486-1413147AF717}" type="datetimeFigureOut">
              <a:rPr lang="en-US" smtClean="0"/>
              <a:t>7/16/2013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31C9A-9077-0541-BDCE-29CCD94FED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>
            <a:spLocks noChangeAspect="1" noEditPoints="1"/>
          </p:cNvSpPr>
          <p:nvPr/>
        </p:nvSpPr>
        <p:spPr bwMode="auto">
          <a:xfrm>
            <a:off x="5489634" y="0"/>
            <a:ext cx="3393768" cy="6858000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8832C-F4ED-B04C-9486-1413147AF717}" type="datetimeFigureOut">
              <a:rPr lang="en-US" smtClean="0"/>
              <a:t>7/16/2013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31C9A-9077-0541-BDCE-29CCD94FED54}" type="slidenum">
              <a:rPr lang="en-US" smtClean="0"/>
              <a:t>‹#›</a:t>
            </a:fld>
            <a:endParaRPr lang="en-US"/>
          </a:p>
        </p:txBody>
      </p:sp>
      <p:sp>
        <p:nvSpPr>
          <p:cNvPr id="25" name="Title Placeholder 1"/>
          <p:cNvSpPr>
            <a:spLocks noGrp="1"/>
          </p:cNvSpPr>
          <p:nvPr>
            <p:ph type="title"/>
          </p:nvPr>
        </p:nvSpPr>
        <p:spPr>
          <a:xfrm>
            <a:off x="276225" y="228600"/>
            <a:ext cx="8591550" cy="106680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274320" y="1298448"/>
            <a:ext cx="8595360" cy="4937760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9A88832C-F4ED-B04C-9486-1413147AF717}" type="datetimeFigureOut">
              <a:rPr lang="en-US" smtClean="0"/>
              <a:t>7/16/2013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31C9A-9077-0541-BDCE-29CCD94FED54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3743324" y="1400174"/>
            <a:ext cx="5120640" cy="1476375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 dirty="0"/>
          </a:p>
        </p:txBody>
      </p:sp>
      <p:sp>
        <p:nvSpPr>
          <p:cNvPr id="10" name="Freeform 7"/>
          <p:cNvSpPr>
            <a:spLocks noChangeAspect="1" noEditPoints="1"/>
          </p:cNvSpPr>
          <p:nvPr/>
        </p:nvSpPr>
        <p:spPr bwMode="auto">
          <a:xfrm>
            <a:off x="34289" y="136641"/>
            <a:ext cx="3326149" cy="6721359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733800" y="2895599"/>
            <a:ext cx="5129543" cy="2667001"/>
          </a:xfrm>
        </p:spPr>
        <p:txBody>
          <a:bodyPr anchor="t">
            <a:normAutofit/>
          </a:bodyPr>
          <a:lstStyle>
            <a:lvl1pPr>
              <a:defRPr kumimoji="0" lang="en-US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8832C-F4ED-B04C-9486-1413147AF717}" type="datetimeFigureOut">
              <a:rPr lang="en-US" smtClean="0"/>
              <a:t>7/16/2013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31C9A-9077-0541-BDCE-29CCD94FED5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276225" y="1298448"/>
            <a:ext cx="4251960" cy="49377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4"/>
          </p:nvPr>
        </p:nvSpPr>
        <p:spPr>
          <a:xfrm>
            <a:off x="4615815" y="1298448"/>
            <a:ext cx="4251960" cy="49377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8832C-F4ED-B04C-9486-1413147AF717}" type="datetimeFigureOut">
              <a:rPr lang="en-US" smtClean="0"/>
              <a:t>7/16/2013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31C9A-9077-0541-BDCE-29CCD94FED54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14" name="Content Placeholder 11"/>
          <p:cNvSpPr>
            <a:spLocks noGrp="1"/>
          </p:cNvSpPr>
          <p:nvPr>
            <p:ph sz="quarter" idx="13"/>
          </p:nvPr>
        </p:nvSpPr>
        <p:spPr>
          <a:xfrm>
            <a:off x="276225" y="1810512"/>
            <a:ext cx="4251960" cy="44256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15" name="Content Placeholder 11"/>
          <p:cNvSpPr>
            <a:spLocks noGrp="1"/>
          </p:cNvSpPr>
          <p:nvPr>
            <p:ph sz="quarter" idx="14"/>
          </p:nvPr>
        </p:nvSpPr>
        <p:spPr>
          <a:xfrm>
            <a:off x="4615815" y="1810512"/>
            <a:ext cx="4251960" cy="44256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225" y="1298448"/>
            <a:ext cx="4248150" cy="509587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15815" y="1298448"/>
            <a:ext cx="4248150" cy="509587"/>
          </a:xfrm>
        </p:spPr>
        <p:txBody>
          <a:bodyPr anchor="ctr">
            <a:normAutofit/>
          </a:bodyPr>
          <a:lstStyle>
            <a:lvl1pPr marL="0" indent="0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A88832C-F4ED-B04C-9486-1413147AF717}" type="datetimeFigureOut">
              <a:rPr lang="en-US" smtClean="0"/>
              <a:t>7/16/2013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31C9A-9077-0541-BDCE-29CCD94FED54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8832C-F4ED-B04C-9486-1413147AF717}" type="datetimeFigureOut">
              <a:rPr lang="en-US" smtClean="0"/>
              <a:t>7/16/2013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31C9A-9077-0541-BDCE-29CCD94FED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9A88832C-F4ED-B04C-9486-1413147AF717}" type="datetimeFigureOut">
              <a:rPr lang="en-US" smtClean="0"/>
              <a:t>7/16/2013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2834640" cy="129844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11"/>
          <p:cNvSpPr>
            <a:spLocks noGrp="1"/>
          </p:cNvSpPr>
          <p:nvPr>
            <p:ph sz="quarter" idx="14"/>
          </p:nvPr>
        </p:nvSpPr>
        <p:spPr>
          <a:xfrm>
            <a:off x="3775935" y="533400"/>
            <a:ext cx="5063266" cy="570280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224" y="1539240"/>
            <a:ext cx="2834640" cy="4709160"/>
          </a:xfrm>
        </p:spPr>
        <p:txBody>
          <a:bodyPr>
            <a:normAutofit/>
          </a:bodyPr>
          <a:lstStyle>
            <a:lvl1pPr marL="0" indent="0">
              <a:buNone/>
              <a:defRPr lang="en-US" sz="1600" b="0" i="0" kern="1200" cap="none" spc="30" baseline="0" dirty="0" smtClean="0">
                <a:solidFill>
                  <a:schemeClr val="bg2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GB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-1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09950" y="0"/>
            <a:ext cx="5734050" cy="6858000"/>
          </a:xfrm>
        </p:spPr>
        <p:txBody>
          <a:bodyPr anchor="ctr" anchorCtr="0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smtClean="0"/>
              <a:t>Drag picture to placeholder or click icon to add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9A88832C-F4ED-B04C-9486-1413147AF717}" type="datetimeFigureOut">
              <a:rPr lang="en-US" smtClean="0"/>
              <a:t>7/16/2013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31C9A-9077-0541-BDCE-29CCD94FED54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Title Placeholder 1"/>
          <p:cNvSpPr>
            <a:spLocks noGrp="1"/>
          </p:cNvSpPr>
          <p:nvPr>
            <p:ph type="title"/>
          </p:nvPr>
        </p:nvSpPr>
        <p:spPr>
          <a:xfrm>
            <a:off x="276224" y="228600"/>
            <a:ext cx="2834640" cy="129539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274320" y="1536192"/>
            <a:ext cx="2834640" cy="471220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6225" y="1295400"/>
            <a:ext cx="8591550" cy="49339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6225" y="6429375"/>
            <a:ext cx="21336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50" b="1">
                <a:solidFill>
                  <a:schemeClr val="tx2"/>
                </a:solidFill>
              </a:defRPr>
            </a:lvl1pPr>
          </a:lstStyle>
          <a:p>
            <a:fld id="{9A88832C-F4ED-B04C-9486-1413147AF717}" type="datetimeFigureOut">
              <a:rPr lang="en-US" smtClean="0"/>
              <a:t>7/16/2013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43324" y="6429375"/>
            <a:ext cx="4086225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50" b="1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91475" y="6429375"/>
            <a:ext cx="8763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600" b="1">
                <a:solidFill>
                  <a:schemeClr val="tx2"/>
                </a:solidFill>
              </a:defRPr>
            </a:lvl1pPr>
          </a:lstStyle>
          <a:p>
            <a:fld id="{3DB31C9A-9077-0541-BDCE-29CCD94FED5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102" r:id="rId3"/>
    <p:sldLayoutId id="2147484103" r:id="rId4"/>
    <p:sldLayoutId id="2147484104" r:id="rId5"/>
    <p:sldLayoutId id="2147484105" r:id="rId6"/>
    <p:sldLayoutId id="2147484106" r:id="rId7"/>
    <p:sldLayoutId id="2147484107" r:id="rId8"/>
    <p:sldLayoutId id="2147484108" r:id="rId9"/>
    <p:sldLayoutId id="2147484109" r:id="rId10"/>
    <p:sldLayoutId id="2147484110" r:id="rId11"/>
  </p:sldLayoutIdLst>
  <p:txStyles>
    <p:titleStyle>
      <a:lvl1pPr algn="l" defTabSz="914400" rtl="0" eaLnBrk="1" latinLnBrk="0" hangingPunct="1">
        <a:spcBef>
          <a:spcPts val="400"/>
        </a:spcBef>
        <a:buNone/>
        <a:defRPr sz="3600" b="0" kern="1200" cap="none" spc="0" baseline="0">
          <a:solidFill>
            <a:schemeClr val="tx2"/>
          </a:solidFill>
          <a:latin typeface="+mj-lt"/>
          <a:ea typeface="+mj-ea"/>
          <a:cs typeface="Tunga" pitchFamily="2"/>
        </a:defRPr>
      </a:lvl1pPr>
    </p:titleStyle>
    <p:bodyStyle>
      <a:lvl1pPr marL="171450" indent="-173736" algn="l" defTabSz="914400" rtl="0" eaLnBrk="1" latinLnBrk="0" hangingPunct="1">
        <a:spcBef>
          <a:spcPts val="600"/>
        </a:spcBef>
        <a:spcAft>
          <a:spcPts val="0"/>
        </a:spcAft>
        <a:buClr>
          <a:schemeClr val="accent1"/>
        </a:buClr>
        <a:buFont typeface="Arial" pitchFamily="34" charset="0"/>
        <a:buChar char="•"/>
        <a:defRPr sz="2200" b="0" i="0" kern="1200" cap="none" spc="30" baseline="0">
          <a:solidFill>
            <a:schemeClr val="tx2"/>
          </a:solidFill>
          <a:latin typeface="+mn-lt"/>
          <a:ea typeface="+mn-ea"/>
          <a:cs typeface="Tahoma" pitchFamily="34" charset="0"/>
        </a:defRPr>
      </a:lvl1pPr>
      <a:lvl2pPr marL="34448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51593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3pPr>
      <a:lvl4pPr marL="688975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860425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Tahoma" pitchFamily="34" charset="0"/>
        </a:defRPr>
      </a:lvl5pPr>
      <a:lvl6pPr marL="105156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23444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41732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160020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Margaret Nakato</a:t>
            </a:r>
          </a:p>
          <a:p>
            <a:r>
              <a:rPr lang="en-US" b="1" dirty="0" smtClean="0"/>
              <a:t>World Forum of Fish Harvesters and Fish Workers ( WFF)</a:t>
            </a:r>
            <a:endParaRPr lang="en-US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952559"/>
            <a:ext cx="7772400" cy="2647892"/>
          </a:xfrm>
        </p:spPr>
        <p:txBody>
          <a:bodyPr>
            <a:normAutofit fontScale="90000"/>
          </a:bodyPr>
          <a:lstStyle/>
          <a:p>
            <a:r>
              <a:rPr lang="en-US" dirty="0"/>
              <a:t> </a:t>
            </a:r>
            <a:r>
              <a:rPr lang="en-GB" dirty="0"/>
              <a:t/>
            </a:r>
            <a:br>
              <a:rPr lang="en-GB" dirty="0"/>
            </a:br>
            <a:r>
              <a:rPr lang="en-US" dirty="0"/>
              <a:t>The need for a UN Declaration on the rights  of peasants and other people working in rural areas</a:t>
            </a:r>
            <a:r>
              <a:rPr lang="en-GB" dirty="0"/>
              <a:t/>
            </a:r>
            <a:br>
              <a:rPr lang="en-GB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397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Small scale fisheries as a model of production  </a:t>
            </a:r>
            <a:endParaRPr lang="en-US" sz="3200" dirty="0"/>
          </a:p>
        </p:txBody>
      </p:sp>
      <p:pic>
        <p:nvPicPr>
          <p:cNvPr id="4" name="Content Placeholder 3" descr="9"/>
          <p:cNvPicPr>
            <a:picLocks noGrp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04" b="11704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898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Against  the backdrop of ;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76225" y="2072231"/>
            <a:ext cx="8595360" cy="4565054"/>
          </a:xfrm>
        </p:spPr>
        <p:txBody>
          <a:bodyPr>
            <a:normAutofit/>
          </a:bodyPr>
          <a:lstStyle/>
          <a:p>
            <a:r>
              <a:rPr lang="en-US" sz="4000" dirty="0" smtClean="0"/>
              <a:t>Limitations </a:t>
            </a:r>
            <a:r>
              <a:rPr lang="en-US" sz="4000" dirty="0"/>
              <a:t>through arrangement </a:t>
            </a:r>
            <a:r>
              <a:rPr lang="en-US" sz="4000" dirty="0" smtClean="0"/>
              <a:t>, access </a:t>
            </a:r>
            <a:r>
              <a:rPr lang="en-US" sz="4000" dirty="0"/>
              <a:t>agreements.</a:t>
            </a:r>
          </a:p>
          <a:p>
            <a:r>
              <a:rPr lang="en-US" sz="4000" dirty="0"/>
              <a:t>Privatization of fishing rights</a:t>
            </a:r>
          </a:p>
          <a:p>
            <a:r>
              <a:rPr lang="en-US" sz="4000" dirty="0"/>
              <a:t>Export oriented production </a:t>
            </a:r>
            <a:endParaRPr lang="en-US" sz="4000" dirty="0" smtClean="0"/>
          </a:p>
          <a:p>
            <a:r>
              <a:rPr lang="en-US" sz="4000" dirty="0" smtClean="0"/>
              <a:t>Pollution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352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Women in fishing </a:t>
            </a:r>
            <a:r>
              <a:rPr lang="en-US" dirty="0" smtClean="0"/>
              <a:t>communities.</a:t>
            </a:r>
            <a:endParaRPr lang="en-US" dirty="0"/>
          </a:p>
        </p:txBody>
      </p:sp>
      <p:pic>
        <p:nvPicPr>
          <p:cNvPr id="7" name="Content Placeholder 6"/>
          <p:cNvPicPr>
            <a:picLocks noGrp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2" r="17772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</p:spPr>
      </p:pic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4000" dirty="0" smtClean="0"/>
              <a:t>human dignity</a:t>
            </a:r>
          </a:p>
          <a:p>
            <a:pPr>
              <a:defRPr/>
            </a:pPr>
            <a:r>
              <a:rPr lang="en-US" sz="4000" dirty="0"/>
              <a:t>equity and justice</a:t>
            </a:r>
          </a:p>
          <a:p>
            <a:pPr>
              <a:defRPr/>
            </a:pPr>
            <a:r>
              <a:rPr lang="en-US" sz="4000" dirty="0" smtClean="0"/>
              <a:t>non-discrimination</a:t>
            </a:r>
          </a:p>
          <a:p>
            <a:pPr>
              <a:defRPr/>
            </a:pPr>
            <a:r>
              <a:rPr lang="en-US" sz="4000" dirty="0" smtClean="0"/>
              <a:t>gender equality, </a:t>
            </a:r>
          </a:p>
          <a:p>
            <a:pPr>
              <a:defRPr/>
            </a:pPr>
            <a:r>
              <a:rPr lang="en-US" sz="4000" dirty="0" smtClean="0"/>
              <a:t>a holistic and sustainable approach </a:t>
            </a:r>
          </a:p>
          <a:p>
            <a:pPr>
              <a:defRPr/>
            </a:pPr>
            <a:r>
              <a:rPr lang="en-US" sz="4000" dirty="0" smtClean="0"/>
              <a:t>consultation and participation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780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…</a:t>
            </a:r>
            <a:r>
              <a:rPr lang="en-US" sz="4000" dirty="0"/>
              <a:t>rights are all interrelated, interdependent and indivisible.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74320" y="1298448"/>
            <a:ext cx="8595360" cy="5219054"/>
          </a:xfrm>
        </p:spPr>
        <p:txBody>
          <a:bodyPr>
            <a:noAutofit/>
          </a:bodyPr>
          <a:lstStyle/>
          <a:p>
            <a:r>
              <a:rPr lang="en-US" sz="4000" dirty="0" smtClean="0"/>
              <a:t>The UN Declaration  is very important dealing with a critical issue of small scale fisher communities and women to use to address raising conflicts.</a:t>
            </a:r>
          </a:p>
          <a:p>
            <a:endParaRPr lang="en-US" sz="4000" dirty="0"/>
          </a:p>
          <a:p>
            <a:r>
              <a:rPr lang="en-US" sz="4000" dirty="0" smtClean="0"/>
              <a:t>Once finalized the Declaration can be a tool that communities can use to secure the rights of peasants and all those working in rural areas.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913112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12421"/>
          </a:xfrm>
        </p:spPr>
        <p:txBody>
          <a:bodyPr>
            <a:normAutofit/>
          </a:bodyPr>
          <a:lstStyle/>
          <a:p>
            <a:r>
              <a:rPr lang="en-US" dirty="0" smtClean="0"/>
              <a:t>Relation to other instruments/ policies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57200" y="1888406"/>
            <a:ext cx="8229600" cy="4237758"/>
          </a:xfrm>
        </p:spPr>
        <p:txBody>
          <a:bodyPr>
            <a:normAutofit fontScale="77500" lnSpcReduction="20000"/>
          </a:bodyPr>
          <a:lstStyle/>
          <a:p>
            <a:r>
              <a:rPr lang="en-US" sz="4000" dirty="0"/>
              <a:t>Voluntary Guidelines for responsible governance of tenure of land fisheries and forests.</a:t>
            </a:r>
          </a:p>
          <a:p>
            <a:r>
              <a:rPr lang="en-US" sz="4000" dirty="0" smtClean="0"/>
              <a:t>useful </a:t>
            </a:r>
            <a:r>
              <a:rPr lang="en-US" sz="4000" dirty="0"/>
              <a:t>for </a:t>
            </a:r>
            <a:r>
              <a:rPr lang="en-US" sz="4000" dirty="0" smtClean="0"/>
              <a:t>on going negotiations </a:t>
            </a:r>
            <a:r>
              <a:rPr lang="en-US" sz="4000" dirty="0"/>
              <a:t>on the </a:t>
            </a:r>
            <a:r>
              <a:rPr lang="en-US" sz="4000" dirty="0" smtClean="0"/>
              <a:t>IG SSF guidelines by the Committee of Fisheries ( COFI) of the Food and Agriculture Organization ( FAO</a:t>
            </a:r>
            <a:r>
              <a:rPr lang="en-US" sz="4000" dirty="0"/>
              <a:t>) </a:t>
            </a:r>
            <a:r>
              <a:rPr lang="en-US" sz="4000" dirty="0" smtClean="0"/>
              <a:t>the International </a:t>
            </a:r>
            <a:r>
              <a:rPr lang="en-US" sz="4000" dirty="0"/>
              <a:t>Guidelines for securing sustainable small scale fisheries </a:t>
            </a:r>
            <a:endParaRPr lang="en-US" sz="4000" dirty="0" smtClean="0"/>
          </a:p>
          <a:p>
            <a:r>
              <a:rPr lang="en-US" sz="4000" dirty="0" smtClean="0"/>
              <a:t>Responsible agriculture investment  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492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2907366" cy="627785"/>
          </a:xfrm>
        </p:spPr>
        <p:txBody>
          <a:bodyPr>
            <a:noAutofit/>
          </a:bodyPr>
          <a:lstStyle/>
          <a:p>
            <a:r>
              <a:rPr lang="en-US" dirty="0" smtClean="0"/>
              <a:t>Human face </a:t>
            </a:r>
            <a:endParaRPr lang="en-US" dirty="0"/>
          </a:p>
        </p:txBody>
      </p:sp>
      <p:pic>
        <p:nvPicPr>
          <p:cNvPr id="1025" name="Object 10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8" r="16538"/>
          <a:stretch>
            <a:fillRect/>
          </a:stretch>
        </p:blipFill>
        <p:spPr bwMode="auto">
          <a:xfrm>
            <a:off x="694881" y="1039676"/>
            <a:ext cx="1831029" cy="20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381" y="3224027"/>
            <a:ext cx="9144000" cy="3258615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7367" y="0"/>
            <a:ext cx="3107874" cy="3224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866" y="1327676"/>
            <a:ext cx="2821940" cy="176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6363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Small scale fisher communities</a:t>
            </a:r>
            <a:endParaRPr lang="en-US" dirty="0"/>
          </a:p>
        </p:txBody>
      </p:sp>
      <p:pic>
        <p:nvPicPr>
          <p:cNvPr id="4" name="Content Placeholder 2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12" b="861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96118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small scale fisher from Tunisia</a:t>
            </a:r>
            <a:endParaRPr lang="en-US" dirty="0"/>
          </a:p>
        </p:txBody>
      </p:sp>
      <p:pic>
        <p:nvPicPr>
          <p:cNvPr id="4" name="Content Placeholder 3" descr="3"/>
          <p:cNvPicPr>
            <a:picLocks noGrp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17" b="8517"/>
          <a:stretch>
            <a:fillRect/>
          </a:stretch>
        </p:blipFill>
        <p:spPr bwMode="auto">
          <a:xfrm>
            <a:off x="604723" y="1940160"/>
            <a:ext cx="7408333" cy="3668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9190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6"/>
            <a:ext cx="8229600" cy="1931287"/>
          </a:xfrm>
        </p:spPr>
        <p:txBody>
          <a:bodyPr>
            <a:noAutofit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sz="3200" dirty="0" smtClean="0"/>
              <a:t>The </a:t>
            </a:r>
            <a:r>
              <a:rPr lang="en-US" sz="3200" dirty="0"/>
              <a:t>need for a UN Declaration on the rights  of peasants and other people working in rural areas</a:t>
            </a:r>
            <a:r>
              <a:rPr lang="en-GB" sz="3200" dirty="0"/>
              <a:t/>
            </a:r>
            <a:br>
              <a:rPr lang="en-GB" sz="3200" dirty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57200" y="2490019"/>
            <a:ext cx="8229600" cy="363614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Negotiated against the backdrop of increasing  </a:t>
            </a:r>
            <a:r>
              <a:rPr lang="en-US" sz="4000" dirty="0"/>
              <a:t>interest  in sea and  coastal land, land close to lakes, rivers </a:t>
            </a: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671170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A fishing community in Mumbai</a:t>
            </a:r>
            <a:br>
              <a:rPr lang="en-US" dirty="0"/>
            </a:br>
            <a:r>
              <a:rPr lang="en-US" dirty="0" smtClean="0"/>
              <a:t>real estate development </a:t>
            </a:r>
            <a:endParaRPr lang="en-US" dirty="0"/>
          </a:p>
        </p:txBody>
      </p:sp>
      <p:pic>
        <p:nvPicPr>
          <p:cNvPr id="4" name="Content Placeholder 4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5" b="1156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34595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Restriction of access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01271" y="1470616"/>
            <a:ext cx="7779130" cy="4655547"/>
          </a:xfrm>
        </p:spPr>
        <p:txBody>
          <a:bodyPr>
            <a:normAutofit/>
          </a:bodyPr>
          <a:lstStyle/>
          <a:p>
            <a:r>
              <a:rPr lang="en-US" sz="4000" dirty="0"/>
              <a:t>Restricting  access to natural resources or by removing  freedom to use  resource as  they wish </a:t>
            </a:r>
            <a:endParaRPr lang="en-US" sz="4000" dirty="0" smtClean="0"/>
          </a:p>
          <a:p>
            <a:r>
              <a:rPr lang="en-US" sz="4000" dirty="0" smtClean="0"/>
              <a:t>spiritual</a:t>
            </a:r>
          </a:p>
          <a:p>
            <a:r>
              <a:rPr lang="en-US" sz="4000" dirty="0" smtClean="0"/>
              <a:t>Fishing</a:t>
            </a:r>
          </a:p>
          <a:p>
            <a:r>
              <a:rPr lang="en-US" sz="4000" dirty="0" smtClean="0"/>
              <a:t>Leisure </a:t>
            </a:r>
            <a:endParaRPr lang="en-US" sz="4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2501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5439"/>
          </a:xfrm>
        </p:spPr>
        <p:txBody>
          <a:bodyPr>
            <a:noAutofit/>
          </a:bodyPr>
          <a:lstStyle/>
          <a:p>
            <a:r>
              <a:rPr lang="en-US" dirty="0" smtClean="0"/>
              <a:t>Mpunge landing site on the shores of Lake Victoria in Uganda </a:t>
            </a:r>
            <a:endParaRPr lang="en-US" dirty="0"/>
          </a:p>
        </p:txBody>
      </p:sp>
      <p:pic>
        <p:nvPicPr>
          <p:cNvPr id="6" name="Content Placeholder 3"/>
          <p:cNvPicPr>
            <a:picLocks noGrp="1"/>
          </p:cNvPicPr>
          <p:nvPr>
            <p:ph sz="quarter" idx="13"/>
          </p:nvPr>
        </p:nvPicPr>
        <p:blipFill>
          <a:blip r:embed="rId2"/>
          <a:srcRect t="12107" b="12107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107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Fishing in Lake Malawi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4" descr="DSC_0110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2" b="6802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8637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110" y="457200"/>
            <a:ext cx="8229600" cy="963281"/>
          </a:xfrm>
        </p:spPr>
        <p:txBody>
          <a:bodyPr>
            <a:normAutofit/>
          </a:bodyPr>
          <a:lstStyle/>
          <a:p>
            <a:r>
              <a:rPr lang="en-US" dirty="0" smtClean="0"/>
              <a:t>Forms of use that threaten fisher folk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57200" y="1600200"/>
            <a:ext cx="8229600" cy="4950725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pPr marL="514350" indent="-514350">
              <a:buAutoNum type="arabicPeriod"/>
            </a:pPr>
            <a:r>
              <a:rPr lang="en-US" sz="4000" dirty="0" smtClean="0"/>
              <a:t>tourism </a:t>
            </a:r>
            <a:r>
              <a:rPr lang="en-US" sz="4000" dirty="0"/>
              <a:t>development, </a:t>
            </a:r>
            <a:endParaRPr lang="en-US" sz="4000" dirty="0" smtClean="0"/>
          </a:p>
          <a:p>
            <a:pPr marL="514350" indent="-514350">
              <a:buAutoNum type="arabicPeriod"/>
            </a:pPr>
            <a:r>
              <a:rPr lang="en-US" sz="4000" dirty="0" smtClean="0"/>
              <a:t>oil </a:t>
            </a:r>
            <a:r>
              <a:rPr lang="en-US" sz="4000" dirty="0"/>
              <a:t>and gas explorations , </a:t>
            </a:r>
            <a:endParaRPr lang="en-US" sz="4000" dirty="0" smtClean="0"/>
          </a:p>
          <a:p>
            <a:pPr marL="514350" indent="-514350">
              <a:buAutoNum type="arabicPeriod"/>
            </a:pPr>
            <a:r>
              <a:rPr lang="en-US" sz="4000" dirty="0" smtClean="0"/>
              <a:t>aquaculture </a:t>
            </a:r>
          </a:p>
          <a:p>
            <a:pPr marL="514350" indent="-514350">
              <a:buAutoNum type="arabicPeriod"/>
            </a:pPr>
            <a:r>
              <a:rPr lang="en-US" sz="4000" dirty="0" smtClean="0"/>
              <a:t> agriculture activities  . </a:t>
            </a:r>
          </a:p>
          <a:p>
            <a:pPr marL="514350" indent="-514350">
              <a:buAutoNum type="arabicPeriod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453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ho">
  <a:themeElements>
    <a:clrScheme name="SOHO">
      <a:dk1>
        <a:srgbClr val="2E2224"/>
      </a:dk1>
      <a:lt1>
        <a:sysClr val="window" lastClr="FFFFFF"/>
      </a:lt1>
      <a:dk2>
        <a:srgbClr val="48231E"/>
      </a:dk2>
      <a:lt2>
        <a:srgbClr val="CBD8DD"/>
      </a:lt2>
      <a:accent1>
        <a:srgbClr val="61625E"/>
      </a:accent1>
      <a:accent2>
        <a:srgbClr val="964D2C"/>
      </a:accent2>
      <a:accent3>
        <a:srgbClr val="66553E"/>
      </a:accent3>
      <a:accent4>
        <a:srgbClr val="848058"/>
      </a:accent4>
      <a:accent5>
        <a:srgbClr val="AFA14B"/>
      </a:accent5>
      <a:accent6>
        <a:srgbClr val="AD7D4D"/>
      </a:accent6>
      <a:hlink>
        <a:srgbClr val="FFDE66"/>
      </a:hlink>
      <a:folHlink>
        <a:srgbClr val="C0AEBC"/>
      </a:folHlink>
    </a:clrScheme>
    <a:fontScheme name="SOHO">
      <a:majorFont>
        <a:latin typeface="Candara"/>
        <a:ea typeface=""/>
        <a:cs typeface=""/>
        <a:font script="Jpan" typeface="ＭＳ Ｐゴシック"/>
        <a:font script="Hang" typeface="HY견명조"/>
        <a:font script="Hans" typeface="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HO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7000"/>
                <a:satMod val="150000"/>
              </a:schemeClr>
            </a:gs>
            <a:gs pos="30000">
              <a:schemeClr val="phClr">
                <a:shade val="94000"/>
                <a:satMod val="130000"/>
              </a:schemeClr>
            </a:gs>
            <a:gs pos="45000">
              <a:schemeClr val="phClr">
                <a:shade val="100000"/>
                <a:satMod val="120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4000"/>
                <a:satMod val="130000"/>
              </a:schemeClr>
            </a:gs>
            <a:gs pos="100000">
              <a:schemeClr val="phClr">
                <a:shade val="67000"/>
                <a:satMod val="15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700000"/>
            </a:lightRig>
          </a:scene3d>
          <a:sp3d contourW="19050">
            <a:bevelT w="31750" h="38100"/>
            <a:contourClr>
              <a:schemeClr val="phClr">
                <a:shade val="15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4000"/>
                <a:satMod val="210000"/>
              </a:schemeClr>
            </a:gs>
            <a:gs pos="40000">
              <a:schemeClr val="phClr">
                <a:tint val="72000"/>
                <a:shade val="99000"/>
                <a:satMod val="200000"/>
              </a:schemeClr>
            </a:gs>
            <a:gs pos="100000">
              <a:schemeClr val="phClr">
                <a:tint val="100000"/>
                <a:shade val="30000"/>
                <a:alpha val="100000"/>
                <a:satMod val="17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86000"/>
                <a:alpha val="90000"/>
              </a:schemeClr>
              <a:schemeClr val="phClr">
                <a:shade val="49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822B9E06671B54FA89F14538B9B0FEA" ma:contentTypeVersion="1" ma:contentTypeDescription="Create a new document." ma:contentTypeScope="" ma:versionID="362711686602768b23db736653e4ac1a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48c5b5cd9b8d25ff6dd15848836f4270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D3F7F86-F794-4121-A27B-0AE48FE79323}"/>
</file>

<file path=customXml/itemProps2.xml><?xml version="1.0" encoding="utf-8"?>
<ds:datastoreItem xmlns:ds="http://schemas.openxmlformats.org/officeDocument/2006/customXml" ds:itemID="{808D2229-567E-43E8-9D3E-CA5B7F1C31D6}"/>
</file>

<file path=customXml/itemProps3.xml><?xml version="1.0" encoding="utf-8"?>
<ds:datastoreItem xmlns:ds="http://schemas.openxmlformats.org/officeDocument/2006/customXml" ds:itemID="{F0997D9B-65CA-4B89-81A8-9A31A227BD47}"/>
</file>

<file path=docProps/app.xml><?xml version="1.0" encoding="utf-8"?>
<Properties xmlns="http://schemas.openxmlformats.org/officeDocument/2006/extended-properties" xmlns:vt="http://schemas.openxmlformats.org/officeDocument/2006/docPropsVTypes">
  <Template>SOHO.thmx</Template>
  <TotalTime>289</TotalTime>
  <Words>273</Words>
  <Application>Microsoft Office PowerPoint</Application>
  <PresentationFormat>On-screen Show (4:3)</PresentationFormat>
  <Paragraphs>49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Soho</vt:lpstr>
      <vt:lpstr>  The need for a UN Declaration on the rights  of peasants and other people working in rural areas </vt:lpstr>
      <vt:lpstr>Small scale fisher communities</vt:lpstr>
      <vt:lpstr>small scale fisher from Tunisia</vt:lpstr>
      <vt:lpstr>      The need for a UN Declaration on the rights  of peasants and other people working in rural areas </vt:lpstr>
      <vt:lpstr>A fishing community in Mumbai real estate development </vt:lpstr>
      <vt:lpstr>Restriction of access </vt:lpstr>
      <vt:lpstr>Mpunge landing site on the shores of Lake Victoria in Uganda </vt:lpstr>
      <vt:lpstr>Fishing in Lake Malawi </vt:lpstr>
      <vt:lpstr>Forms of use that threaten fisher folk </vt:lpstr>
      <vt:lpstr>Small scale fisheries as a model of production  </vt:lpstr>
      <vt:lpstr>Against  the backdrop of ;</vt:lpstr>
      <vt:lpstr>Women in fishing communities.</vt:lpstr>
      <vt:lpstr>…rights are all interrelated, interdependent and indivisible.</vt:lpstr>
      <vt:lpstr>Relation to other instruments/ policies </vt:lpstr>
      <vt:lpstr>Human face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need for a UN Declaration on the rights  of peasants and other people working in rural areas</dc:title>
  <dc:creator>MARGARET  NAKATO LUBYAYI</dc:creator>
  <cp:lastModifiedBy>Indrani Crutchley</cp:lastModifiedBy>
  <cp:revision>66</cp:revision>
  <dcterms:created xsi:type="dcterms:W3CDTF">2013-07-14T08:13:49Z</dcterms:created>
  <dcterms:modified xsi:type="dcterms:W3CDTF">2013-07-16T08:19:52Z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0x0101008822B9E06671B54FA89F14538B9B0FEA</vt:lpwstr>
  </property>
  <property fmtid="{D5CDD505-2E9C-101B-9397-08002B2CF9AE}" pid="3" name="Order">
    <vt:r8>1791200</vt:r8>
  </property>
  <property fmtid="{D5CDD505-2E9C-101B-9397-08002B2CF9AE}" pid="5" name="xd_ProgID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TemplateUrl">
    <vt:lpwstr/>
  </property>
</Properties>
</file>