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24"/>
  </p:notesMasterIdLst>
  <p:handoutMasterIdLst>
    <p:handoutMasterId r:id="rId25"/>
  </p:handoutMasterIdLst>
  <p:sldIdLst>
    <p:sldId id="256" r:id="rId6"/>
    <p:sldId id="259" r:id="rId7"/>
    <p:sldId id="280" r:id="rId8"/>
    <p:sldId id="281" r:id="rId9"/>
    <p:sldId id="287" r:id="rId10"/>
    <p:sldId id="284" r:id="rId11"/>
    <p:sldId id="289" r:id="rId12"/>
    <p:sldId id="276" r:id="rId13"/>
    <p:sldId id="277" r:id="rId14"/>
    <p:sldId id="291" r:id="rId15"/>
    <p:sldId id="300" r:id="rId16"/>
    <p:sldId id="297" r:id="rId17"/>
    <p:sldId id="286" r:id="rId18"/>
    <p:sldId id="292" r:id="rId19"/>
    <p:sldId id="293" r:id="rId20"/>
    <p:sldId id="294" r:id="rId21"/>
    <p:sldId id="295" r:id="rId22"/>
    <p:sldId id="273" r:id="rId23"/>
  </p:sldIdLst>
  <p:sldSz cx="9144000" cy="6858000" type="screen4x3"/>
  <p:notesSz cx="6797675" cy="9926638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roline Lambein" initials="CL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B7"/>
    <a:srgbClr val="0076C0"/>
    <a:srgbClr val="00589A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88" autoAdjust="0"/>
    <p:restoredTop sz="96092" autoAdjust="0"/>
  </p:normalViewPr>
  <p:slideViewPr>
    <p:cSldViewPr snapToGrid="0" snapToObjects="1">
      <p:cViewPr>
        <p:scale>
          <a:sx n="100" d="100"/>
          <a:sy n="100" d="100"/>
        </p:scale>
        <p:origin x="-432" y="-312"/>
      </p:cViewPr>
      <p:guideLst>
        <p:guide orient="horz" pos="4196"/>
        <p:guide pos="39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3" d="100"/>
          <a:sy n="83" d="100"/>
        </p:scale>
        <p:origin x="-1992" y="-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8C938F-CB36-44A6-B4D3-43C2FF683355}" type="doc">
      <dgm:prSet loTypeId="urn:microsoft.com/office/officeart/2005/8/layout/vList6" loCatId="process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en-US"/>
        </a:p>
      </dgm:t>
    </dgm:pt>
    <dgm:pt modelId="{8DE04C41-2F4D-4967-8384-B873E0F516BF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Civil law countries </a:t>
          </a:r>
          <a:endParaRPr lang="en-US" sz="24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1FBE6024-08CD-4793-8A39-6C80DA4EFF0B}" type="parTrans" cxnId="{C0A35D93-B9F4-4600-A8CE-0BEC4B45A0F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576CB9A-5CA5-46D1-89DF-7CB64F2828F2}" type="sibTrans" cxnId="{C0A35D93-B9F4-4600-A8CE-0BEC4B45A0F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5586648-2EF6-4213-8389-F272FC8271F4}">
      <dgm:prSet phldrT="[Text]" custT="1"/>
      <dgm:spPr>
        <a:solidFill>
          <a:schemeClr val="accent3">
            <a:alpha val="90000"/>
          </a:schemeClr>
        </a:solidFill>
      </dgm:spPr>
      <dgm:t>
        <a:bodyPr/>
        <a:lstStyle/>
        <a:p>
          <a:r>
            <a:rPr lang="en-US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Approval of the treaty by the legislative branch </a:t>
          </a:r>
          <a:endParaRPr lang="en-US" sz="16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F1F482B8-F838-4E54-8D1B-E0823BA0CA3A}" type="parTrans" cxnId="{8BDF7000-DAE6-4801-9E11-4429FDABA364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5268F35-8228-411E-A8AD-5EF40EF7C599}" type="sibTrans" cxnId="{8BDF7000-DAE6-4801-9E11-4429FDABA364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8405975-0911-420C-9CAE-3D99B5679F85}">
      <dgm:prSet phldrT="[Text]" custT="1"/>
      <dgm:spPr>
        <a:solidFill>
          <a:schemeClr val="accent3">
            <a:alpha val="90000"/>
          </a:schemeClr>
        </a:solidFill>
      </dgm:spPr>
      <dgm:t>
        <a:bodyPr/>
        <a:lstStyle/>
        <a:p>
          <a:r>
            <a:rPr lang="en-US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Ratification act is sent to the executive for promulgation </a:t>
          </a:r>
          <a:endParaRPr lang="en-US" sz="16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B97BCA1C-4353-4340-8202-7DBFC7C4B5D3}" type="parTrans" cxnId="{CC0738A8-81CC-4D9B-BB74-D412D124206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76F7B68-B5BD-4E3E-B299-899022EC52D0}" type="sibTrans" cxnId="{CC0738A8-81CC-4D9B-BB74-D412D124206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356B0F5-06D6-4E1B-9FEA-428AF2506FDF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Common law countries and other systems</a:t>
          </a:r>
          <a:endParaRPr lang="en-US" sz="24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EDB48C94-7315-4204-AA9C-B295EDC744E4}" type="parTrans" cxnId="{13CAA215-6A70-4332-8DB3-AB30D5B1EB6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1CED40E-B44D-4AAC-9FF8-3B79BA02A807}" type="sibTrans" cxnId="{13CAA215-6A70-4332-8DB3-AB30D5B1EB6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38AD4F5-431B-4FCB-8D37-913D62EA39E6}">
      <dgm:prSet phldrT="[Text]" custT="1"/>
      <dgm:spPr>
        <a:solidFill>
          <a:srgbClr val="00B0F0">
            <a:alpha val="90000"/>
          </a:srgbClr>
        </a:solidFill>
      </dgm:spPr>
      <dgm:t>
        <a:bodyPr/>
        <a:lstStyle/>
        <a:p>
          <a:r>
            <a:rPr lang="en-US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Act of the executive</a:t>
          </a:r>
          <a:endParaRPr lang="en-US" sz="16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F9AEF4AE-AD97-4EB2-8728-B5A7C5530A33}" type="parTrans" cxnId="{8803977B-1820-4155-840B-9522532F7EF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21D5AB4-E0B9-4917-8DB9-507A2ED14CE5}" type="sibTrans" cxnId="{8803977B-1820-4155-840B-9522532F7EF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4B3B6C6-7441-4736-9C01-DD5090EAF4B4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r>
            <a:rPr lang="en-US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Parliament may have consultative role</a:t>
          </a:r>
          <a:endParaRPr lang="en-US" sz="16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45192060-DEA2-426F-A81E-EC48B3E102F1}" type="parTrans" cxnId="{F4AA29FC-6F81-4920-ADAA-F8F60E33F1A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1F3589C-14B7-460C-881A-4C898A12354C}" type="sibTrans" cxnId="{F4AA29FC-6F81-4920-ADAA-F8F60E33F1A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BD0C36E-3398-4748-AA78-19638584DC3C}">
      <dgm:prSet phldrT="[Text]" custT="1"/>
      <dgm:spPr>
        <a:solidFill>
          <a:schemeClr val="accent3">
            <a:alpha val="90000"/>
          </a:schemeClr>
        </a:solidFill>
      </dgm:spPr>
      <dgm:t>
        <a:bodyPr/>
        <a:lstStyle/>
        <a:p>
          <a:endParaRPr lang="en-US" sz="1600" dirty="0">
            <a:solidFill>
              <a:schemeClr val="tx1"/>
            </a:solidFill>
          </a:endParaRPr>
        </a:p>
      </dgm:t>
    </dgm:pt>
    <dgm:pt modelId="{9D2E0D59-54CA-44B9-9EB2-3331688D5249}" type="parTrans" cxnId="{F319C0FB-7257-4D9D-81AF-9C70CA93DCD7}">
      <dgm:prSet/>
      <dgm:spPr/>
      <dgm:t>
        <a:bodyPr/>
        <a:lstStyle/>
        <a:p>
          <a:endParaRPr lang="en-US"/>
        </a:p>
      </dgm:t>
    </dgm:pt>
    <dgm:pt modelId="{558591A0-AA99-4BFA-81CF-5116DFA5EE5D}" type="sibTrans" cxnId="{F319C0FB-7257-4D9D-81AF-9C70CA93DCD7}">
      <dgm:prSet/>
      <dgm:spPr/>
      <dgm:t>
        <a:bodyPr/>
        <a:lstStyle/>
        <a:p>
          <a:endParaRPr lang="en-US"/>
        </a:p>
      </dgm:t>
    </dgm:pt>
    <dgm:pt modelId="{C881C5D6-F642-454B-84F4-2A46566ECD6D}">
      <dgm:prSet phldrT="[Text]" custT="1"/>
      <dgm:spPr>
        <a:solidFill>
          <a:srgbClr val="00B0F0">
            <a:alpha val="90000"/>
          </a:srgbClr>
        </a:solidFill>
      </dgm:spPr>
      <dgm:t>
        <a:bodyPr/>
        <a:lstStyle/>
        <a:p>
          <a:endParaRPr lang="en-US" sz="16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39202A8D-C7DC-4D58-8740-283608EEC27D}" type="parTrans" cxnId="{A24B1842-58A1-4BCD-8BB5-787A179D7A87}">
      <dgm:prSet/>
      <dgm:spPr/>
      <dgm:t>
        <a:bodyPr/>
        <a:lstStyle/>
        <a:p>
          <a:endParaRPr lang="en-US"/>
        </a:p>
      </dgm:t>
    </dgm:pt>
    <dgm:pt modelId="{925941B3-D803-4EC1-8034-08197C078B7E}" type="sibTrans" cxnId="{A24B1842-58A1-4BCD-8BB5-787A179D7A87}">
      <dgm:prSet/>
      <dgm:spPr/>
      <dgm:t>
        <a:bodyPr/>
        <a:lstStyle/>
        <a:p>
          <a:endParaRPr lang="en-US"/>
        </a:p>
      </dgm:t>
    </dgm:pt>
    <dgm:pt modelId="{EA6F13E1-160A-4217-851A-738212CBB2E9}" type="pres">
      <dgm:prSet presAssocID="{E78C938F-CB36-44A6-B4D3-43C2FF683355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74DC8DD-0229-4109-978B-FE29ABF7F0B4}" type="pres">
      <dgm:prSet presAssocID="{8DE04C41-2F4D-4967-8384-B873E0F516BF}" presName="linNode" presStyleCnt="0"/>
      <dgm:spPr/>
    </dgm:pt>
    <dgm:pt modelId="{843B7132-2DBA-4B11-921D-927CA7F52FC4}" type="pres">
      <dgm:prSet presAssocID="{8DE04C41-2F4D-4967-8384-B873E0F516BF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19DC4A-8E52-45D8-98CD-1912ECE331F7}" type="pres">
      <dgm:prSet presAssocID="{8DE04C41-2F4D-4967-8384-B873E0F516BF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28868F-5658-4183-B18E-346AF1B259ED}" type="pres">
      <dgm:prSet presAssocID="{8576CB9A-5CA5-46D1-89DF-7CB64F2828F2}" presName="spacing" presStyleCnt="0"/>
      <dgm:spPr/>
    </dgm:pt>
    <dgm:pt modelId="{77A11429-0A24-463A-914E-CEDBD0D521A5}" type="pres">
      <dgm:prSet presAssocID="{A356B0F5-06D6-4E1B-9FEA-428AF2506FDF}" presName="linNode" presStyleCnt="0"/>
      <dgm:spPr/>
    </dgm:pt>
    <dgm:pt modelId="{0FC07A0C-F927-4AD3-87D7-3950E215D7E2}" type="pres">
      <dgm:prSet presAssocID="{A356B0F5-06D6-4E1B-9FEA-428AF2506FDF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37BEEC-722C-45D6-A88F-F000CA195BC2}" type="pres">
      <dgm:prSet presAssocID="{A356B0F5-06D6-4E1B-9FEA-428AF2506FDF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EE432E7-B830-475C-95CB-02D07564AC07}" type="presOf" srcId="{A356B0F5-06D6-4E1B-9FEA-428AF2506FDF}" destId="{0FC07A0C-F927-4AD3-87D7-3950E215D7E2}" srcOrd="0" destOrd="0" presId="urn:microsoft.com/office/officeart/2005/8/layout/vList6"/>
    <dgm:cxn modelId="{CC0738A8-81CC-4D9B-BB74-D412D1242060}" srcId="{8DE04C41-2F4D-4967-8384-B873E0F516BF}" destId="{D8405975-0911-420C-9CAE-3D99B5679F85}" srcOrd="2" destOrd="0" parTransId="{B97BCA1C-4353-4340-8202-7DBFC7C4B5D3}" sibTransId="{E76F7B68-B5BD-4E3E-B299-899022EC52D0}"/>
    <dgm:cxn modelId="{F319C0FB-7257-4D9D-81AF-9C70CA93DCD7}" srcId="{8DE04C41-2F4D-4967-8384-B873E0F516BF}" destId="{DBD0C36E-3398-4748-AA78-19638584DC3C}" srcOrd="0" destOrd="0" parTransId="{9D2E0D59-54CA-44B9-9EB2-3331688D5249}" sibTransId="{558591A0-AA99-4BFA-81CF-5116DFA5EE5D}"/>
    <dgm:cxn modelId="{7D3B2A4C-50A4-4521-A70A-0201B4FE7A1C}" type="presOf" srcId="{8DE04C41-2F4D-4967-8384-B873E0F516BF}" destId="{843B7132-2DBA-4B11-921D-927CA7F52FC4}" srcOrd="0" destOrd="0" presId="urn:microsoft.com/office/officeart/2005/8/layout/vList6"/>
    <dgm:cxn modelId="{9EE8C456-B122-458E-8126-5F1860F178BA}" type="presOf" srcId="{E78C938F-CB36-44A6-B4D3-43C2FF683355}" destId="{EA6F13E1-160A-4217-851A-738212CBB2E9}" srcOrd="0" destOrd="0" presId="urn:microsoft.com/office/officeart/2005/8/layout/vList6"/>
    <dgm:cxn modelId="{13CAA215-6A70-4332-8DB3-AB30D5B1EB6D}" srcId="{E78C938F-CB36-44A6-B4D3-43C2FF683355}" destId="{A356B0F5-06D6-4E1B-9FEA-428AF2506FDF}" srcOrd="1" destOrd="0" parTransId="{EDB48C94-7315-4204-AA9C-B295EDC744E4}" sibTransId="{41CED40E-B44D-4AAC-9FF8-3B79BA02A807}"/>
    <dgm:cxn modelId="{A24B1842-58A1-4BCD-8BB5-787A179D7A87}" srcId="{A356B0F5-06D6-4E1B-9FEA-428AF2506FDF}" destId="{C881C5D6-F642-454B-84F4-2A46566ECD6D}" srcOrd="0" destOrd="0" parTransId="{39202A8D-C7DC-4D58-8740-283608EEC27D}" sibTransId="{925941B3-D803-4EC1-8034-08197C078B7E}"/>
    <dgm:cxn modelId="{F4AA29FC-6F81-4920-ADAA-F8F60E33F1A5}" srcId="{A356B0F5-06D6-4E1B-9FEA-428AF2506FDF}" destId="{24B3B6C6-7441-4736-9C01-DD5090EAF4B4}" srcOrd="2" destOrd="0" parTransId="{45192060-DEA2-426F-A81E-EC48B3E102F1}" sibTransId="{61F3589C-14B7-460C-881A-4C898A12354C}"/>
    <dgm:cxn modelId="{0F3095F7-9BAD-4BD2-B214-3E01D839A2D2}" type="presOf" srcId="{B38AD4F5-431B-4FCB-8D37-913D62EA39E6}" destId="{2137BEEC-722C-45D6-A88F-F000CA195BC2}" srcOrd="0" destOrd="1" presId="urn:microsoft.com/office/officeart/2005/8/layout/vList6"/>
    <dgm:cxn modelId="{C0A35D93-B9F4-4600-A8CE-0BEC4B45A0F5}" srcId="{E78C938F-CB36-44A6-B4D3-43C2FF683355}" destId="{8DE04C41-2F4D-4967-8384-B873E0F516BF}" srcOrd="0" destOrd="0" parTransId="{1FBE6024-08CD-4793-8A39-6C80DA4EFF0B}" sibTransId="{8576CB9A-5CA5-46D1-89DF-7CB64F2828F2}"/>
    <dgm:cxn modelId="{28E0E6D1-3A08-47EE-B379-6422D6579EDE}" type="presOf" srcId="{24B3B6C6-7441-4736-9C01-DD5090EAF4B4}" destId="{2137BEEC-722C-45D6-A88F-F000CA195BC2}" srcOrd="0" destOrd="2" presId="urn:microsoft.com/office/officeart/2005/8/layout/vList6"/>
    <dgm:cxn modelId="{D54D6901-6C37-49DC-95A0-7EE352E47F48}" type="presOf" srcId="{D8405975-0911-420C-9CAE-3D99B5679F85}" destId="{3019DC4A-8E52-45D8-98CD-1912ECE331F7}" srcOrd="0" destOrd="2" presId="urn:microsoft.com/office/officeart/2005/8/layout/vList6"/>
    <dgm:cxn modelId="{8BDF7000-DAE6-4801-9E11-4429FDABA364}" srcId="{8DE04C41-2F4D-4967-8384-B873E0F516BF}" destId="{B5586648-2EF6-4213-8389-F272FC8271F4}" srcOrd="1" destOrd="0" parTransId="{F1F482B8-F838-4E54-8D1B-E0823BA0CA3A}" sibTransId="{F5268F35-8228-411E-A8AD-5EF40EF7C599}"/>
    <dgm:cxn modelId="{BC3E3DFB-F640-4F34-A3BE-DD6DC5A8FE7D}" type="presOf" srcId="{DBD0C36E-3398-4748-AA78-19638584DC3C}" destId="{3019DC4A-8E52-45D8-98CD-1912ECE331F7}" srcOrd="0" destOrd="0" presId="urn:microsoft.com/office/officeart/2005/8/layout/vList6"/>
    <dgm:cxn modelId="{8803977B-1820-4155-840B-9522532F7EFD}" srcId="{A356B0F5-06D6-4E1B-9FEA-428AF2506FDF}" destId="{B38AD4F5-431B-4FCB-8D37-913D62EA39E6}" srcOrd="1" destOrd="0" parTransId="{F9AEF4AE-AD97-4EB2-8728-B5A7C5530A33}" sibTransId="{A21D5AB4-E0B9-4917-8DB9-507A2ED14CE5}"/>
    <dgm:cxn modelId="{29CF5A10-96F2-437D-9159-06062EA15C12}" type="presOf" srcId="{C881C5D6-F642-454B-84F4-2A46566ECD6D}" destId="{2137BEEC-722C-45D6-A88F-F000CA195BC2}" srcOrd="0" destOrd="0" presId="urn:microsoft.com/office/officeart/2005/8/layout/vList6"/>
    <dgm:cxn modelId="{23F20BBD-FA3B-44FC-A746-4BFD9425F888}" type="presOf" srcId="{B5586648-2EF6-4213-8389-F272FC8271F4}" destId="{3019DC4A-8E52-45D8-98CD-1912ECE331F7}" srcOrd="0" destOrd="1" presId="urn:microsoft.com/office/officeart/2005/8/layout/vList6"/>
    <dgm:cxn modelId="{453BEAF8-A3CE-4A8F-92F3-AF5C356B5303}" type="presParOf" srcId="{EA6F13E1-160A-4217-851A-738212CBB2E9}" destId="{074DC8DD-0229-4109-978B-FE29ABF7F0B4}" srcOrd="0" destOrd="0" presId="urn:microsoft.com/office/officeart/2005/8/layout/vList6"/>
    <dgm:cxn modelId="{C6A8C3C9-BE13-4CAA-9D1A-DDF87B7BB7A5}" type="presParOf" srcId="{074DC8DD-0229-4109-978B-FE29ABF7F0B4}" destId="{843B7132-2DBA-4B11-921D-927CA7F52FC4}" srcOrd="0" destOrd="0" presId="urn:microsoft.com/office/officeart/2005/8/layout/vList6"/>
    <dgm:cxn modelId="{722766A6-BF3E-4C51-B565-E072F1DB226F}" type="presParOf" srcId="{074DC8DD-0229-4109-978B-FE29ABF7F0B4}" destId="{3019DC4A-8E52-45D8-98CD-1912ECE331F7}" srcOrd="1" destOrd="0" presId="urn:microsoft.com/office/officeart/2005/8/layout/vList6"/>
    <dgm:cxn modelId="{493FFA4B-31FE-4E97-9820-95C86FCE517B}" type="presParOf" srcId="{EA6F13E1-160A-4217-851A-738212CBB2E9}" destId="{1628868F-5658-4183-B18E-346AF1B259ED}" srcOrd="1" destOrd="0" presId="urn:microsoft.com/office/officeart/2005/8/layout/vList6"/>
    <dgm:cxn modelId="{E1CEAE24-8A32-4686-8B0E-638B43A28735}" type="presParOf" srcId="{EA6F13E1-160A-4217-851A-738212CBB2E9}" destId="{77A11429-0A24-463A-914E-CEDBD0D521A5}" srcOrd="2" destOrd="0" presId="urn:microsoft.com/office/officeart/2005/8/layout/vList6"/>
    <dgm:cxn modelId="{AA05EA4A-2829-4222-B902-3AA266DA9AA4}" type="presParOf" srcId="{77A11429-0A24-463A-914E-CEDBD0D521A5}" destId="{0FC07A0C-F927-4AD3-87D7-3950E215D7E2}" srcOrd="0" destOrd="0" presId="urn:microsoft.com/office/officeart/2005/8/layout/vList6"/>
    <dgm:cxn modelId="{579D1A1A-D98F-4B5F-A2EE-C06C8E503281}" type="presParOf" srcId="{77A11429-0A24-463A-914E-CEDBD0D521A5}" destId="{2137BEEC-722C-45D6-A88F-F000CA195BC2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F41551-71FC-49D8-8BB6-8DF18083DE21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</dgm:pt>
    <dgm:pt modelId="{865B3F2E-276C-4B1F-BCA5-49FAA5B0EA0D}">
      <dgm:prSet phldrT="[Text]"/>
      <dgm:spPr/>
      <dgm:t>
        <a:bodyPr/>
        <a:lstStyle/>
        <a:p>
          <a:r>
            <a:rPr lang="fr-CH" dirty="0" smtClean="0"/>
            <a:t>The </a:t>
          </a:r>
          <a:r>
            <a:rPr lang="fr-CH" dirty="0" err="1" smtClean="0"/>
            <a:t>Executive</a:t>
          </a:r>
          <a:endParaRPr lang="en-GB" dirty="0"/>
        </a:p>
      </dgm:t>
    </dgm:pt>
    <dgm:pt modelId="{961679ED-6B65-475F-9592-4720A457B331}" type="parTrans" cxnId="{F31DBA6C-0DFD-4166-AC1D-D5727ABDE3B1}">
      <dgm:prSet/>
      <dgm:spPr/>
      <dgm:t>
        <a:bodyPr/>
        <a:lstStyle/>
        <a:p>
          <a:endParaRPr lang="en-GB"/>
        </a:p>
      </dgm:t>
    </dgm:pt>
    <dgm:pt modelId="{9B954532-76C5-45DD-BA18-5A153CD3E6D7}" type="sibTrans" cxnId="{F31DBA6C-0DFD-4166-AC1D-D5727ABDE3B1}">
      <dgm:prSet/>
      <dgm:spPr/>
      <dgm:t>
        <a:bodyPr/>
        <a:lstStyle/>
        <a:p>
          <a:endParaRPr lang="en-GB"/>
        </a:p>
      </dgm:t>
    </dgm:pt>
    <dgm:pt modelId="{E6DE2777-359F-4D48-805A-68D2D8ADD4B2}">
      <dgm:prSet phldrT="[Text]"/>
      <dgm:spPr/>
      <dgm:t>
        <a:bodyPr/>
        <a:lstStyle/>
        <a:p>
          <a:r>
            <a:rPr lang="fr-CH" dirty="0" err="1" smtClean="0"/>
            <a:t>Parliament</a:t>
          </a:r>
          <a:endParaRPr lang="en-GB" dirty="0"/>
        </a:p>
      </dgm:t>
    </dgm:pt>
    <dgm:pt modelId="{3EE2979D-5533-4B9E-9959-BC90A7B12B34}" type="parTrans" cxnId="{31580E85-AA66-466D-B681-8FF001A3E6F8}">
      <dgm:prSet/>
      <dgm:spPr/>
      <dgm:t>
        <a:bodyPr/>
        <a:lstStyle/>
        <a:p>
          <a:endParaRPr lang="en-GB"/>
        </a:p>
      </dgm:t>
    </dgm:pt>
    <dgm:pt modelId="{C78D18D2-56EB-4A32-B197-314B79019396}" type="sibTrans" cxnId="{31580E85-AA66-466D-B681-8FF001A3E6F8}">
      <dgm:prSet/>
      <dgm:spPr/>
      <dgm:t>
        <a:bodyPr/>
        <a:lstStyle/>
        <a:p>
          <a:endParaRPr lang="en-GB"/>
        </a:p>
      </dgm:t>
    </dgm:pt>
    <dgm:pt modelId="{A013B373-292D-4CEE-9023-682416FB87F0}">
      <dgm:prSet phldrT="[Text]"/>
      <dgm:spPr/>
      <dgm:t>
        <a:bodyPr/>
        <a:lstStyle/>
        <a:p>
          <a:r>
            <a:rPr lang="fr-CH" dirty="0" smtClean="0"/>
            <a:t>Civil society</a:t>
          </a:r>
          <a:endParaRPr lang="en-GB" dirty="0"/>
        </a:p>
      </dgm:t>
    </dgm:pt>
    <dgm:pt modelId="{CD73C892-0E20-4D4D-A739-8F580627BD7B}" type="parTrans" cxnId="{59A05E13-4328-4D4C-9CF0-5907EE59CD84}">
      <dgm:prSet/>
      <dgm:spPr/>
      <dgm:t>
        <a:bodyPr/>
        <a:lstStyle/>
        <a:p>
          <a:endParaRPr lang="en-GB"/>
        </a:p>
      </dgm:t>
    </dgm:pt>
    <dgm:pt modelId="{81560E52-74B7-4F45-B208-312C62CAF9FB}" type="sibTrans" cxnId="{59A05E13-4328-4D4C-9CF0-5907EE59CD84}">
      <dgm:prSet/>
      <dgm:spPr/>
      <dgm:t>
        <a:bodyPr/>
        <a:lstStyle/>
        <a:p>
          <a:endParaRPr lang="en-GB"/>
        </a:p>
      </dgm:t>
    </dgm:pt>
    <dgm:pt modelId="{A0A0916C-76E5-4791-9ED3-95F1854CB8FC}">
      <dgm:prSet phldrT="[Text]"/>
      <dgm:spPr/>
      <dgm:t>
        <a:bodyPr/>
        <a:lstStyle/>
        <a:p>
          <a:r>
            <a:rPr lang="fr-CH" dirty="0" smtClean="0"/>
            <a:t>National </a:t>
          </a:r>
          <a:r>
            <a:rPr lang="fr-CH" dirty="0" err="1" smtClean="0"/>
            <a:t>Human</a:t>
          </a:r>
          <a:r>
            <a:rPr lang="fr-CH" dirty="0" smtClean="0"/>
            <a:t> </a:t>
          </a:r>
          <a:r>
            <a:rPr lang="fr-CH" dirty="0" err="1" smtClean="0"/>
            <a:t>Rights</a:t>
          </a:r>
          <a:r>
            <a:rPr lang="fr-CH" dirty="0" smtClean="0"/>
            <a:t> Institutions</a:t>
          </a:r>
          <a:endParaRPr lang="en-GB" dirty="0"/>
        </a:p>
      </dgm:t>
    </dgm:pt>
    <dgm:pt modelId="{49B578D1-27CC-4047-9806-4216362BE027}" type="parTrans" cxnId="{04788BE6-28F6-4642-B107-8A97D9084260}">
      <dgm:prSet/>
      <dgm:spPr/>
      <dgm:t>
        <a:bodyPr/>
        <a:lstStyle/>
        <a:p>
          <a:endParaRPr lang="en-GB"/>
        </a:p>
      </dgm:t>
    </dgm:pt>
    <dgm:pt modelId="{AA07698C-304D-4E42-BF2C-2904B3751098}" type="sibTrans" cxnId="{04788BE6-28F6-4642-B107-8A97D9084260}">
      <dgm:prSet/>
      <dgm:spPr/>
      <dgm:t>
        <a:bodyPr/>
        <a:lstStyle/>
        <a:p>
          <a:endParaRPr lang="en-GB"/>
        </a:p>
      </dgm:t>
    </dgm:pt>
    <dgm:pt modelId="{770CF119-C288-4CD0-B924-1EB133DA0318}">
      <dgm:prSet phldrT="[Text]"/>
      <dgm:spPr/>
      <dgm:t>
        <a:bodyPr/>
        <a:lstStyle/>
        <a:p>
          <a:r>
            <a:rPr lang="fr-CH" dirty="0" smtClean="0"/>
            <a:t>UN Country Team</a:t>
          </a:r>
          <a:endParaRPr lang="en-GB" dirty="0"/>
        </a:p>
      </dgm:t>
    </dgm:pt>
    <dgm:pt modelId="{06EB46E7-A211-454D-BFD3-4524E41ED01B}" type="parTrans" cxnId="{9E17F49C-7BA9-4D15-847C-4DD9695FE591}">
      <dgm:prSet/>
      <dgm:spPr/>
      <dgm:t>
        <a:bodyPr/>
        <a:lstStyle/>
        <a:p>
          <a:endParaRPr lang="en-GB"/>
        </a:p>
      </dgm:t>
    </dgm:pt>
    <dgm:pt modelId="{0F62273A-E1CB-4BAD-9A70-7CC2F30BF136}" type="sibTrans" cxnId="{9E17F49C-7BA9-4D15-847C-4DD9695FE591}">
      <dgm:prSet/>
      <dgm:spPr/>
      <dgm:t>
        <a:bodyPr/>
        <a:lstStyle/>
        <a:p>
          <a:endParaRPr lang="en-GB"/>
        </a:p>
      </dgm:t>
    </dgm:pt>
    <dgm:pt modelId="{F26447AD-174C-433B-9A1A-B582392D6CD7}" type="pres">
      <dgm:prSet presAssocID="{F1F41551-71FC-49D8-8BB6-8DF18083DE21}" presName="cycle" presStyleCnt="0">
        <dgm:presLayoutVars>
          <dgm:dir/>
          <dgm:resizeHandles val="exact"/>
        </dgm:presLayoutVars>
      </dgm:prSet>
      <dgm:spPr/>
    </dgm:pt>
    <dgm:pt modelId="{9C23C5BE-70F8-4E73-A9D5-2177B534E145}" type="pres">
      <dgm:prSet presAssocID="{865B3F2E-276C-4B1F-BCA5-49FAA5B0EA0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B37A3C7-CAEE-4E98-A8A2-529F5ABFB94C}" type="pres">
      <dgm:prSet presAssocID="{865B3F2E-276C-4B1F-BCA5-49FAA5B0EA0D}" presName="spNode" presStyleCnt="0"/>
      <dgm:spPr/>
    </dgm:pt>
    <dgm:pt modelId="{DF382D58-81FB-4436-8FFC-67281B50E079}" type="pres">
      <dgm:prSet presAssocID="{9B954532-76C5-45DD-BA18-5A153CD3E6D7}" presName="sibTrans" presStyleLbl="sibTrans1D1" presStyleIdx="0" presStyleCnt="5"/>
      <dgm:spPr/>
      <dgm:t>
        <a:bodyPr/>
        <a:lstStyle/>
        <a:p>
          <a:endParaRPr lang="en-GB"/>
        </a:p>
      </dgm:t>
    </dgm:pt>
    <dgm:pt modelId="{5B7A0CA6-1356-48D6-ACAB-712EE3833507}" type="pres">
      <dgm:prSet presAssocID="{E6DE2777-359F-4D48-805A-68D2D8ADD4B2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94841FB-D602-41B6-A161-52850948B6F7}" type="pres">
      <dgm:prSet presAssocID="{E6DE2777-359F-4D48-805A-68D2D8ADD4B2}" presName="spNode" presStyleCnt="0"/>
      <dgm:spPr/>
    </dgm:pt>
    <dgm:pt modelId="{CB620C58-0885-4C54-968F-F7A2651E0A1E}" type="pres">
      <dgm:prSet presAssocID="{C78D18D2-56EB-4A32-B197-314B79019396}" presName="sibTrans" presStyleLbl="sibTrans1D1" presStyleIdx="1" presStyleCnt="5"/>
      <dgm:spPr/>
      <dgm:t>
        <a:bodyPr/>
        <a:lstStyle/>
        <a:p>
          <a:endParaRPr lang="en-GB"/>
        </a:p>
      </dgm:t>
    </dgm:pt>
    <dgm:pt modelId="{0A06C7A6-A27D-4D65-A99E-BA01B5DF83BF}" type="pres">
      <dgm:prSet presAssocID="{A013B373-292D-4CEE-9023-682416FB87F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02C5215-DB8C-4FF6-82A7-CE4718E5A1BD}" type="pres">
      <dgm:prSet presAssocID="{A013B373-292D-4CEE-9023-682416FB87F0}" presName="spNode" presStyleCnt="0"/>
      <dgm:spPr/>
    </dgm:pt>
    <dgm:pt modelId="{F4019AB1-7D55-45DB-A5E3-8D5B092032B8}" type="pres">
      <dgm:prSet presAssocID="{81560E52-74B7-4F45-B208-312C62CAF9FB}" presName="sibTrans" presStyleLbl="sibTrans1D1" presStyleIdx="2" presStyleCnt="5"/>
      <dgm:spPr/>
      <dgm:t>
        <a:bodyPr/>
        <a:lstStyle/>
        <a:p>
          <a:endParaRPr lang="en-GB"/>
        </a:p>
      </dgm:t>
    </dgm:pt>
    <dgm:pt modelId="{E0616B49-A75B-4637-9A4D-53BA5085A828}" type="pres">
      <dgm:prSet presAssocID="{A0A0916C-76E5-4791-9ED3-95F1854CB8F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9D06251-3D2A-43D7-B024-D68DCA1B08B1}" type="pres">
      <dgm:prSet presAssocID="{A0A0916C-76E5-4791-9ED3-95F1854CB8FC}" presName="spNode" presStyleCnt="0"/>
      <dgm:spPr/>
    </dgm:pt>
    <dgm:pt modelId="{5CF98FF0-98BF-49F3-8AAE-38268AFF87C4}" type="pres">
      <dgm:prSet presAssocID="{AA07698C-304D-4E42-BF2C-2904B3751098}" presName="sibTrans" presStyleLbl="sibTrans1D1" presStyleIdx="3" presStyleCnt="5"/>
      <dgm:spPr/>
      <dgm:t>
        <a:bodyPr/>
        <a:lstStyle/>
        <a:p>
          <a:endParaRPr lang="en-GB"/>
        </a:p>
      </dgm:t>
    </dgm:pt>
    <dgm:pt modelId="{B70328F4-D46E-4260-8F0F-075723312988}" type="pres">
      <dgm:prSet presAssocID="{770CF119-C288-4CD0-B924-1EB133DA031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B38BC45-A0A6-40FA-BA33-13CB0D73517C}" type="pres">
      <dgm:prSet presAssocID="{770CF119-C288-4CD0-B924-1EB133DA0318}" presName="spNode" presStyleCnt="0"/>
      <dgm:spPr/>
    </dgm:pt>
    <dgm:pt modelId="{F9A698D6-E2B6-475E-AA2D-047CE6EF06D4}" type="pres">
      <dgm:prSet presAssocID="{0F62273A-E1CB-4BAD-9A70-7CC2F30BF136}" presName="sibTrans" presStyleLbl="sibTrans1D1" presStyleIdx="4" presStyleCnt="5"/>
      <dgm:spPr/>
      <dgm:t>
        <a:bodyPr/>
        <a:lstStyle/>
        <a:p>
          <a:endParaRPr lang="en-GB"/>
        </a:p>
      </dgm:t>
    </dgm:pt>
  </dgm:ptLst>
  <dgm:cxnLst>
    <dgm:cxn modelId="{DB11F645-5FF8-49B3-8AF7-F6FDB06083DB}" type="presOf" srcId="{A013B373-292D-4CEE-9023-682416FB87F0}" destId="{0A06C7A6-A27D-4D65-A99E-BA01B5DF83BF}" srcOrd="0" destOrd="0" presId="urn:microsoft.com/office/officeart/2005/8/layout/cycle6"/>
    <dgm:cxn modelId="{9E17F49C-7BA9-4D15-847C-4DD9695FE591}" srcId="{F1F41551-71FC-49D8-8BB6-8DF18083DE21}" destId="{770CF119-C288-4CD0-B924-1EB133DA0318}" srcOrd="4" destOrd="0" parTransId="{06EB46E7-A211-454D-BFD3-4524E41ED01B}" sibTransId="{0F62273A-E1CB-4BAD-9A70-7CC2F30BF136}"/>
    <dgm:cxn modelId="{7EE48698-6585-4557-826F-4B45E9B18675}" type="presOf" srcId="{0F62273A-E1CB-4BAD-9A70-7CC2F30BF136}" destId="{F9A698D6-E2B6-475E-AA2D-047CE6EF06D4}" srcOrd="0" destOrd="0" presId="urn:microsoft.com/office/officeart/2005/8/layout/cycle6"/>
    <dgm:cxn modelId="{E72F7E9D-3681-46E9-B329-C544400F0495}" type="presOf" srcId="{AA07698C-304D-4E42-BF2C-2904B3751098}" destId="{5CF98FF0-98BF-49F3-8AAE-38268AFF87C4}" srcOrd="0" destOrd="0" presId="urn:microsoft.com/office/officeart/2005/8/layout/cycle6"/>
    <dgm:cxn modelId="{04788BE6-28F6-4642-B107-8A97D9084260}" srcId="{F1F41551-71FC-49D8-8BB6-8DF18083DE21}" destId="{A0A0916C-76E5-4791-9ED3-95F1854CB8FC}" srcOrd="3" destOrd="0" parTransId="{49B578D1-27CC-4047-9806-4216362BE027}" sibTransId="{AA07698C-304D-4E42-BF2C-2904B3751098}"/>
    <dgm:cxn modelId="{2746EC84-F33B-4597-91BC-2A1B475689D5}" type="presOf" srcId="{81560E52-74B7-4F45-B208-312C62CAF9FB}" destId="{F4019AB1-7D55-45DB-A5E3-8D5B092032B8}" srcOrd="0" destOrd="0" presId="urn:microsoft.com/office/officeart/2005/8/layout/cycle6"/>
    <dgm:cxn modelId="{F31DBA6C-0DFD-4166-AC1D-D5727ABDE3B1}" srcId="{F1F41551-71FC-49D8-8BB6-8DF18083DE21}" destId="{865B3F2E-276C-4B1F-BCA5-49FAA5B0EA0D}" srcOrd="0" destOrd="0" parTransId="{961679ED-6B65-475F-9592-4720A457B331}" sibTransId="{9B954532-76C5-45DD-BA18-5A153CD3E6D7}"/>
    <dgm:cxn modelId="{59A05E13-4328-4D4C-9CF0-5907EE59CD84}" srcId="{F1F41551-71FC-49D8-8BB6-8DF18083DE21}" destId="{A013B373-292D-4CEE-9023-682416FB87F0}" srcOrd="2" destOrd="0" parTransId="{CD73C892-0E20-4D4D-A739-8F580627BD7B}" sibTransId="{81560E52-74B7-4F45-B208-312C62CAF9FB}"/>
    <dgm:cxn modelId="{120D429C-FD4D-4E25-ABB9-4476463D5A27}" type="presOf" srcId="{A0A0916C-76E5-4791-9ED3-95F1854CB8FC}" destId="{E0616B49-A75B-4637-9A4D-53BA5085A828}" srcOrd="0" destOrd="0" presId="urn:microsoft.com/office/officeart/2005/8/layout/cycle6"/>
    <dgm:cxn modelId="{31580E85-AA66-466D-B681-8FF001A3E6F8}" srcId="{F1F41551-71FC-49D8-8BB6-8DF18083DE21}" destId="{E6DE2777-359F-4D48-805A-68D2D8ADD4B2}" srcOrd="1" destOrd="0" parTransId="{3EE2979D-5533-4B9E-9959-BC90A7B12B34}" sibTransId="{C78D18D2-56EB-4A32-B197-314B79019396}"/>
    <dgm:cxn modelId="{8E24625D-7555-4420-AB70-95F73B116C31}" type="presOf" srcId="{9B954532-76C5-45DD-BA18-5A153CD3E6D7}" destId="{DF382D58-81FB-4436-8FFC-67281B50E079}" srcOrd="0" destOrd="0" presId="urn:microsoft.com/office/officeart/2005/8/layout/cycle6"/>
    <dgm:cxn modelId="{34D91FEC-B41A-4ADD-A490-24FDA4155766}" type="presOf" srcId="{770CF119-C288-4CD0-B924-1EB133DA0318}" destId="{B70328F4-D46E-4260-8F0F-075723312988}" srcOrd="0" destOrd="0" presId="urn:microsoft.com/office/officeart/2005/8/layout/cycle6"/>
    <dgm:cxn modelId="{50198AC5-4A5F-4319-BCF1-AD0A45C07598}" type="presOf" srcId="{F1F41551-71FC-49D8-8BB6-8DF18083DE21}" destId="{F26447AD-174C-433B-9A1A-B582392D6CD7}" srcOrd="0" destOrd="0" presId="urn:microsoft.com/office/officeart/2005/8/layout/cycle6"/>
    <dgm:cxn modelId="{4FB3230E-E7EF-4B08-814B-21E8F64B0F0D}" type="presOf" srcId="{865B3F2E-276C-4B1F-BCA5-49FAA5B0EA0D}" destId="{9C23C5BE-70F8-4E73-A9D5-2177B534E145}" srcOrd="0" destOrd="0" presId="urn:microsoft.com/office/officeart/2005/8/layout/cycle6"/>
    <dgm:cxn modelId="{ED5CCC52-1946-446A-95E9-2DE3405979C1}" type="presOf" srcId="{E6DE2777-359F-4D48-805A-68D2D8ADD4B2}" destId="{5B7A0CA6-1356-48D6-ACAB-712EE3833507}" srcOrd="0" destOrd="0" presId="urn:microsoft.com/office/officeart/2005/8/layout/cycle6"/>
    <dgm:cxn modelId="{4F6E4F2F-7C50-4BF9-9E82-53883F0F2979}" type="presOf" srcId="{C78D18D2-56EB-4A32-B197-314B79019396}" destId="{CB620C58-0885-4C54-968F-F7A2651E0A1E}" srcOrd="0" destOrd="0" presId="urn:microsoft.com/office/officeart/2005/8/layout/cycle6"/>
    <dgm:cxn modelId="{B1DAC310-1C82-4B7A-9D51-6C5409E940B0}" type="presParOf" srcId="{F26447AD-174C-433B-9A1A-B582392D6CD7}" destId="{9C23C5BE-70F8-4E73-A9D5-2177B534E145}" srcOrd="0" destOrd="0" presId="urn:microsoft.com/office/officeart/2005/8/layout/cycle6"/>
    <dgm:cxn modelId="{74208CE0-73C3-46D6-923C-501BEAA0DBC0}" type="presParOf" srcId="{F26447AD-174C-433B-9A1A-B582392D6CD7}" destId="{0B37A3C7-CAEE-4E98-A8A2-529F5ABFB94C}" srcOrd="1" destOrd="0" presId="urn:microsoft.com/office/officeart/2005/8/layout/cycle6"/>
    <dgm:cxn modelId="{57BFA825-30E3-4F4E-8589-AAD08E5D1DDB}" type="presParOf" srcId="{F26447AD-174C-433B-9A1A-B582392D6CD7}" destId="{DF382D58-81FB-4436-8FFC-67281B50E079}" srcOrd="2" destOrd="0" presId="urn:microsoft.com/office/officeart/2005/8/layout/cycle6"/>
    <dgm:cxn modelId="{402B46A0-BACC-4301-BED9-4FBAFAF41C1C}" type="presParOf" srcId="{F26447AD-174C-433B-9A1A-B582392D6CD7}" destId="{5B7A0CA6-1356-48D6-ACAB-712EE3833507}" srcOrd="3" destOrd="0" presId="urn:microsoft.com/office/officeart/2005/8/layout/cycle6"/>
    <dgm:cxn modelId="{1F994F00-2A2D-4700-927C-6CE24D72F26E}" type="presParOf" srcId="{F26447AD-174C-433B-9A1A-B582392D6CD7}" destId="{694841FB-D602-41B6-A161-52850948B6F7}" srcOrd="4" destOrd="0" presId="urn:microsoft.com/office/officeart/2005/8/layout/cycle6"/>
    <dgm:cxn modelId="{16EEA802-9F0E-4917-B1B5-91987ADC8B78}" type="presParOf" srcId="{F26447AD-174C-433B-9A1A-B582392D6CD7}" destId="{CB620C58-0885-4C54-968F-F7A2651E0A1E}" srcOrd="5" destOrd="0" presId="urn:microsoft.com/office/officeart/2005/8/layout/cycle6"/>
    <dgm:cxn modelId="{19993196-54A8-468D-8270-092D4B63FE0A}" type="presParOf" srcId="{F26447AD-174C-433B-9A1A-B582392D6CD7}" destId="{0A06C7A6-A27D-4D65-A99E-BA01B5DF83BF}" srcOrd="6" destOrd="0" presId="urn:microsoft.com/office/officeart/2005/8/layout/cycle6"/>
    <dgm:cxn modelId="{C30C00CC-F762-4FE1-82BE-73E8CA346C9E}" type="presParOf" srcId="{F26447AD-174C-433B-9A1A-B582392D6CD7}" destId="{302C5215-DB8C-4FF6-82A7-CE4718E5A1BD}" srcOrd="7" destOrd="0" presId="urn:microsoft.com/office/officeart/2005/8/layout/cycle6"/>
    <dgm:cxn modelId="{A91022B9-32D5-4136-B046-53E4F8913733}" type="presParOf" srcId="{F26447AD-174C-433B-9A1A-B582392D6CD7}" destId="{F4019AB1-7D55-45DB-A5E3-8D5B092032B8}" srcOrd="8" destOrd="0" presId="urn:microsoft.com/office/officeart/2005/8/layout/cycle6"/>
    <dgm:cxn modelId="{6ADFB7C0-FACF-4C5A-A4DE-BEE4D33B3D4C}" type="presParOf" srcId="{F26447AD-174C-433B-9A1A-B582392D6CD7}" destId="{E0616B49-A75B-4637-9A4D-53BA5085A828}" srcOrd="9" destOrd="0" presId="urn:microsoft.com/office/officeart/2005/8/layout/cycle6"/>
    <dgm:cxn modelId="{53999BF6-DC91-4E36-AAFF-AE93E70FC128}" type="presParOf" srcId="{F26447AD-174C-433B-9A1A-B582392D6CD7}" destId="{29D06251-3D2A-43D7-B024-D68DCA1B08B1}" srcOrd="10" destOrd="0" presId="urn:microsoft.com/office/officeart/2005/8/layout/cycle6"/>
    <dgm:cxn modelId="{B72E1B0A-3EA3-4EBF-9DD0-03FBD06FDE05}" type="presParOf" srcId="{F26447AD-174C-433B-9A1A-B582392D6CD7}" destId="{5CF98FF0-98BF-49F3-8AAE-38268AFF87C4}" srcOrd="11" destOrd="0" presId="urn:microsoft.com/office/officeart/2005/8/layout/cycle6"/>
    <dgm:cxn modelId="{D3EFB33C-6EDF-4165-9A68-F5D34194103E}" type="presParOf" srcId="{F26447AD-174C-433B-9A1A-B582392D6CD7}" destId="{B70328F4-D46E-4260-8F0F-075723312988}" srcOrd="12" destOrd="0" presId="urn:microsoft.com/office/officeart/2005/8/layout/cycle6"/>
    <dgm:cxn modelId="{34C9435A-5954-45C1-A00C-4514B8A82408}" type="presParOf" srcId="{F26447AD-174C-433B-9A1A-B582392D6CD7}" destId="{DB38BC45-A0A6-40FA-BA33-13CB0D73517C}" srcOrd="13" destOrd="0" presId="urn:microsoft.com/office/officeart/2005/8/layout/cycle6"/>
    <dgm:cxn modelId="{A13ECCD2-4CA0-44EC-8EEF-AC55C08D2C23}" type="presParOf" srcId="{F26447AD-174C-433B-9A1A-B582392D6CD7}" destId="{F9A698D6-E2B6-475E-AA2D-047CE6EF06D4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19DC4A-8E52-45D8-98CD-1912ECE331F7}">
      <dsp:nvSpPr>
        <dsp:cNvPr id="0" name=""/>
        <dsp:cNvSpPr/>
      </dsp:nvSpPr>
      <dsp:spPr>
        <a:xfrm>
          <a:off x="2499360" y="520"/>
          <a:ext cx="3749040" cy="2031503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>
            <a:solidFill>
              <a:schemeClr val="tx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Approval of the treaty by the legislative branch </a:t>
          </a:r>
          <a:endParaRPr lang="en-US" sz="16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Ratification act is sent to the executive for promulgation </a:t>
          </a:r>
          <a:endParaRPr lang="en-US" sz="16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2499360" y="254458"/>
        <a:ext cx="2987226" cy="1523627"/>
      </dsp:txXfrm>
    </dsp:sp>
    <dsp:sp modelId="{843B7132-2DBA-4B11-921D-927CA7F52FC4}">
      <dsp:nvSpPr>
        <dsp:cNvPr id="0" name=""/>
        <dsp:cNvSpPr/>
      </dsp:nvSpPr>
      <dsp:spPr>
        <a:xfrm>
          <a:off x="0" y="520"/>
          <a:ext cx="2499360" cy="2031503"/>
        </a:xfrm>
        <a:prstGeom prst="roundRect">
          <a:avLst/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Civil law countries </a:t>
          </a:r>
          <a:endParaRPr lang="en-US" sz="24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99170" y="99690"/>
        <a:ext cx="2301020" cy="1833163"/>
      </dsp:txXfrm>
    </dsp:sp>
    <dsp:sp modelId="{2137BEEC-722C-45D6-A88F-F000CA195BC2}">
      <dsp:nvSpPr>
        <dsp:cNvPr id="0" name=""/>
        <dsp:cNvSpPr/>
      </dsp:nvSpPr>
      <dsp:spPr>
        <a:xfrm>
          <a:off x="2499360" y="2235175"/>
          <a:ext cx="3749040" cy="2031503"/>
        </a:xfrm>
        <a:prstGeom prst="rightArrow">
          <a:avLst>
            <a:gd name="adj1" fmla="val 75000"/>
            <a:gd name="adj2" fmla="val 50000"/>
          </a:avLst>
        </a:prstGeom>
        <a:solidFill>
          <a:srgbClr val="00B0F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Act of the executive</a:t>
          </a:r>
          <a:endParaRPr lang="en-US" sz="16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Parliament may have consultative role</a:t>
          </a:r>
          <a:endParaRPr lang="en-US" sz="16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2499360" y="2489113"/>
        <a:ext cx="2987226" cy="1523627"/>
      </dsp:txXfrm>
    </dsp:sp>
    <dsp:sp modelId="{0FC07A0C-F927-4AD3-87D7-3950E215D7E2}">
      <dsp:nvSpPr>
        <dsp:cNvPr id="0" name=""/>
        <dsp:cNvSpPr/>
      </dsp:nvSpPr>
      <dsp:spPr>
        <a:xfrm>
          <a:off x="0" y="2235175"/>
          <a:ext cx="2499360" cy="2031503"/>
        </a:xfrm>
        <a:prstGeom prst="roundRect">
          <a:avLst/>
        </a:pr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Common law countries and other systems</a:t>
          </a:r>
          <a:endParaRPr lang="en-US" sz="24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99170" y="2334345"/>
        <a:ext cx="2301020" cy="18331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23C5BE-70F8-4E73-A9D5-2177B534E145}">
      <dsp:nvSpPr>
        <dsp:cNvPr id="0" name=""/>
        <dsp:cNvSpPr/>
      </dsp:nvSpPr>
      <dsp:spPr>
        <a:xfrm>
          <a:off x="3047837" y="1114"/>
          <a:ext cx="1470350" cy="9557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700" kern="1200" dirty="0" smtClean="0"/>
            <a:t>The </a:t>
          </a:r>
          <a:r>
            <a:rPr lang="fr-CH" sz="1700" kern="1200" dirty="0" err="1" smtClean="0"/>
            <a:t>Executive</a:t>
          </a:r>
          <a:endParaRPr lang="en-GB" sz="1700" kern="1200" dirty="0"/>
        </a:p>
      </dsp:txBody>
      <dsp:txXfrm>
        <a:off x="3094492" y="47769"/>
        <a:ext cx="1377040" cy="862417"/>
      </dsp:txXfrm>
    </dsp:sp>
    <dsp:sp modelId="{DF382D58-81FB-4436-8FFC-67281B50E079}">
      <dsp:nvSpPr>
        <dsp:cNvPr id="0" name=""/>
        <dsp:cNvSpPr/>
      </dsp:nvSpPr>
      <dsp:spPr>
        <a:xfrm>
          <a:off x="1872110" y="478978"/>
          <a:ext cx="3821803" cy="3821803"/>
        </a:xfrm>
        <a:custGeom>
          <a:avLst/>
          <a:gdLst/>
          <a:ahLst/>
          <a:cxnLst/>
          <a:rect l="0" t="0" r="0" b="0"/>
          <a:pathLst>
            <a:path>
              <a:moveTo>
                <a:pt x="2656195" y="151333"/>
              </a:moveTo>
              <a:arcTo wR="1910901" hR="1910901" stAng="17577353" swAng="196332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7A0CA6-1356-48D6-ACAB-712EE3833507}">
      <dsp:nvSpPr>
        <dsp:cNvPr id="0" name=""/>
        <dsp:cNvSpPr/>
      </dsp:nvSpPr>
      <dsp:spPr>
        <a:xfrm>
          <a:off x="4865212" y="1321514"/>
          <a:ext cx="1470350" cy="9557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700" kern="1200" dirty="0" err="1" smtClean="0"/>
            <a:t>Parliament</a:t>
          </a:r>
          <a:endParaRPr lang="en-GB" sz="1700" kern="1200" dirty="0"/>
        </a:p>
      </dsp:txBody>
      <dsp:txXfrm>
        <a:off x="4911867" y="1368169"/>
        <a:ext cx="1377040" cy="862417"/>
      </dsp:txXfrm>
    </dsp:sp>
    <dsp:sp modelId="{CB620C58-0885-4C54-968F-F7A2651E0A1E}">
      <dsp:nvSpPr>
        <dsp:cNvPr id="0" name=""/>
        <dsp:cNvSpPr/>
      </dsp:nvSpPr>
      <dsp:spPr>
        <a:xfrm>
          <a:off x="1872110" y="478978"/>
          <a:ext cx="3821803" cy="3821803"/>
        </a:xfrm>
        <a:custGeom>
          <a:avLst/>
          <a:gdLst/>
          <a:ahLst/>
          <a:cxnLst/>
          <a:rect l="0" t="0" r="0" b="0"/>
          <a:pathLst>
            <a:path>
              <a:moveTo>
                <a:pt x="3819163" y="1810486"/>
              </a:moveTo>
              <a:arcTo wR="1910901" hR="1910901" stAng="21419268" swAng="219768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06C7A6-A27D-4D65-A99E-BA01B5DF83BF}">
      <dsp:nvSpPr>
        <dsp:cNvPr id="0" name=""/>
        <dsp:cNvSpPr/>
      </dsp:nvSpPr>
      <dsp:spPr>
        <a:xfrm>
          <a:off x="4171037" y="3457967"/>
          <a:ext cx="1470350" cy="9557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700" kern="1200" dirty="0" smtClean="0"/>
            <a:t>Civil society</a:t>
          </a:r>
          <a:endParaRPr lang="en-GB" sz="1700" kern="1200" dirty="0"/>
        </a:p>
      </dsp:txBody>
      <dsp:txXfrm>
        <a:off x="4217692" y="3504622"/>
        <a:ext cx="1377040" cy="862417"/>
      </dsp:txXfrm>
    </dsp:sp>
    <dsp:sp modelId="{F4019AB1-7D55-45DB-A5E3-8D5B092032B8}">
      <dsp:nvSpPr>
        <dsp:cNvPr id="0" name=""/>
        <dsp:cNvSpPr/>
      </dsp:nvSpPr>
      <dsp:spPr>
        <a:xfrm>
          <a:off x="1872110" y="478978"/>
          <a:ext cx="3821803" cy="3821803"/>
        </a:xfrm>
        <a:custGeom>
          <a:avLst/>
          <a:gdLst/>
          <a:ahLst/>
          <a:cxnLst/>
          <a:rect l="0" t="0" r="0" b="0"/>
          <a:pathLst>
            <a:path>
              <a:moveTo>
                <a:pt x="2291324" y="3783553"/>
              </a:moveTo>
              <a:arcTo wR="1910901" hR="1910901" stAng="4711010" swAng="137798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616B49-A75B-4637-9A4D-53BA5085A828}">
      <dsp:nvSpPr>
        <dsp:cNvPr id="0" name=""/>
        <dsp:cNvSpPr/>
      </dsp:nvSpPr>
      <dsp:spPr>
        <a:xfrm>
          <a:off x="1924637" y="3457967"/>
          <a:ext cx="1470350" cy="9557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700" kern="1200" dirty="0" smtClean="0"/>
            <a:t>National </a:t>
          </a:r>
          <a:r>
            <a:rPr lang="fr-CH" sz="1700" kern="1200" dirty="0" err="1" smtClean="0"/>
            <a:t>Human</a:t>
          </a:r>
          <a:r>
            <a:rPr lang="fr-CH" sz="1700" kern="1200" dirty="0" smtClean="0"/>
            <a:t> </a:t>
          </a:r>
          <a:r>
            <a:rPr lang="fr-CH" sz="1700" kern="1200" dirty="0" err="1" smtClean="0"/>
            <a:t>Rights</a:t>
          </a:r>
          <a:r>
            <a:rPr lang="fr-CH" sz="1700" kern="1200" dirty="0" smtClean="0"/>
            <a:t> Institutions</a:t>
          </a:r>
          <a:endParaRPr lang="en-GB" sz="1700" kern="1200" dirty="0"/>
        </a:p>
      </dsp:txBody>
      <dsp:txXfrm>
        <a:off x="1971292" y="3504622"/>
        <a:ext cx="1377040" cy="862417"/>
      </dsp:txXfrm>
    </dsp:sp>
    <dsp:sp modelId="{5CF98FF0-98BF-49F3-8AAE-38268AFF87C4}">
      <dsp:nvSpPr>
        <dsp:cNvPr id="0" name=""/>
        <dsp:cNvSpPr/>
      </dsp:nvSpPr>
      <dsp:spPr>
        <a:xfrm>
          <a:off x="1872110" y="478978"/>
          <a:ext cx="3821803" cy="3821803"/>
        </a:xfrm>
        <a:custGeom>
          <a:avLst/>
          <a:gdLst/>
          <a:ahLst/>
          <a:cxnLst/>
          <a:rect l="0" t="0" r="0" b="0"/>
          <a:pathLst>
            <a:path>
              <a:moveTo>
                <a:pt x="319562" y="2968817"/>
              </a:moveTo>
              <a:arcTo wR="1910901" hR="1910901" stAng="8783052" swAng="219768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0328F4-D46E-4260-8F0F-075723312988}">
      <dsp:nvSpPr>
        <dsp:cNvPr id="0" name=""/>
        <dsp:cNvSpPr/>
      </dsp:nvSpPr>
      <dsp:spPr>
        <a:xfrm>
          <a:off x="1230461" y="1321514"/>
          <a:ext cx="1470350" cy="9557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H" sz="1700" kern="1200" dirty="0" smtClean="0"/>
            <a:t>UN Country Team</a:t>
          </a:r>
          <a:endParaRPr lang="en-GB" sz="1700" kern="1200" dirty="0"/>
        </a:p>
      </dsp:txBody>
      <dsp:txXfrm>
        <a:off x="1277116" y="1368169"/>
        <a:ext cx="1377040" cy="862417"/>
      </dsp:txXfrm>
    </dsp:sp>
    <dsp:sp modelId="{F9A698D6-E2B6-475E-AA2D-047CE6EF06D4}">
      <dsp:nvSpPr>
        <dsp:cNvPr id="0" name=""/>
        <dsp:cNvSpPr/>
      </dsp:nvSpPr>
      <dsp:spPr>
        <a:xfrm>
          <a:off x="1872110" y="478978"/>
          <a:ext cx="3821803" cy="3821803"/>
        </a:xfrm>
        <a:custGeom>
          <a:avLst/>
          <a:gdLst/>
          <a:ahLst/>
          <a:cxnLst/>
          <a:rect l="0" t="0" r="0" b="0"/>
          <a:pathLst>
            <a:path>
              <a:moveTo>
                <a:pt x="332721" y="833453"/>
              </a:moveTo>
              <a:arcTo wR="1910901" hR="1910901" stAng="12859317" swAng="196332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8" charset="0"/>
              </a:defRPr>
            </a:lvl1pPr>
          </a:lstStyle>
          <a:p>
            <a:pPr>
              <a:defRPr/>
            </a:pPr>
            <a:fld id="{39FA7D06-EEBE-4100-9C88-81F72FB0816F}" type="datetime1">
              <a:rPr lang="fr-FR"/>
              <a:pPr>
                <a:defRPr/>
              </a:pPr>
              <a:t>11/07/2014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8" charset="0"/>
              </a:defRPr>
            </a:lvl1pPr>
          </a:lstStyle>
          <a:p>
            <a:pPr>
              <a:defRPr/>
            </a:pPr>
            <a:fld id="{5A85F285-8CDE-4EFF-B74F-FFD189DBDE5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87840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107AC93-2C87-4261-B0E2-8E69763C92B2}" type="datetimeFigureOut">
              <a:rPr lang="en-GB"/>
              <a:pPr>
                <a:defRPr/>
              </a:pPr>
              <a:t>11/07/2014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47AA035-73A1-4195-B578-9983F86F81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2479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7C5F7067-073C-4BE3-B0F7-D9AB3ECEF30F}" type="slidenum">
              <a:rPr lang="en-GB" smtClean="0"/>
              <a:pPr eaLnBrk="1" hangingPunct="1"/>
              <a:t>1</a:t>
            </a:fld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b="1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21EE0B2E-3C8D-4169-929A-A7A91398137A}" type="slidenum">
              <a:rPr lang="en-GB" smtClean="0"/>
              <a:pPr eaLnBrk="1" hangingPunct="1"/>
              <a:t>12</a:t>
            </a:fld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54EAA6DA-F8D9-4142-9F68-6C84FCDB22E2}" type="slidenum">
              <a:rPr lang="en-GB" smtClean="0"/>
              <a:pPr eaLnBrk="1" hangingPunct="1"/>
              <a:t>13</a:t>
            </a:fld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DA13D2A3-DBD5-46A5-A7C0-A4C22730F666}" type="slidenum">
              <a:rPr lang="en-GB" smtClean="0"/>
              <a:pPr eaLnBrk="1" hangingPunct="1"/>
              <a:t>14</a:t>
            </a:fld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F600D481-EE12-4331-A5E4-C49A3C31C9AC}" type="slidenum">
              <a:rPr lang="en-GB" smtClean="0"/>
              <a:pPr eaLnBrk="1" hangingPunct="1"/>
              <a:t>15</a:t>
            </a:fld>
            <a:endParaRPr lang="en-GB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9751BACC-5DA3-4E67-8D76-DD7641E71873}" type="slidenum">
              <a:rPr lang="en-GB" smtClean="0"/>
              <a:pPr eaLnBrk="1" hangingPunct="1"/>
              <a:t>16</a:t>
            </a:fld>
            <a:endParaRPr lang="en-GB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FB2A0BC8-7883-4B35-A114-0AB595DAA12E}" type="slidenum">
              <a:rPr lang="en-GB" smtClean="0"/>
              <a:pPr eaLnBrk="1" hangingPunct="1"/>
              <a:t>17</a:t>
            </a:fld>
            <a:endParaRPr lang="en-GB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D129F898-7D28-482E-9B85-B2C465BD8779}" type="slidenum">
              <a:rPr lang="en-GB" smtClean="0"/>
              <a:pPr eaLnBrk="1" hangingPunct="1"/>
              <a:t>18</a:t>
            </a:fld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F81E9E3C-407D-410B-A85F-729721C746A8}" type="slidenum">
              <a:rPr lang="en-GB" smtClean="0"/>
              <a:pPr eaLnBrk="1" hangingPunct="1"/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mtClean="0"/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1C85A71A-3E19-499A-9C8D-9A48D03E731E}" type="slidenum">
              <a:rPr lang="en-GB" smtClean="0"/>
              <a:pPr eaLnBrk="1" hangingPunct="1"/>
              <a:t>3</a:t>
            </a:fld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GB" b="1" smtClean="0"/>
              <a:t>Slide Three</a:t>
            </a:r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CE0DA8FE-361A-40FD-A4CF-556D2CE651B6}" type="slidenum">
              <a:rPr lang="en-GB" smtClean="0"/>
              <a:pPr eaLnBrk="1" hangingPunct="1"/>
              <a:t>4</a:t>
            </a:fld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50E7FD38-3A4E-4B58-8446-521C131FD19A}" type="slidenum">
              <a:rPr lang="en-GB" smtClean="0"/>
              <a:pPr eaLnBrk="1" hangingPunct="1"/>
              <a:t>5</a:t>
            </a:fld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27305125-6C3C-4DC5-B041-165F70E80FB8}" type="slidenum">
              <a:rPr lang="en-GB" smtClean="0"/>
              <a:pPr eaLnBrk="1" hangingPunct="1"/>
              <a:t>6</a:t>
            </a:fld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5221E2E4-127B-42CC-9F00-9C7FA53F270E}" type="slidenum">
              <a:rPr lang="en-GB" smtClean="0"/>
              <a:pPr eaLnBrk="1" hangingPunct="1"/>
              <a:t>7</a:t>
            </a:fld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E57A2840-9C12-4CBA-B729-1A016C0C4DA7}" type="slidenum">
              <a:rPr lang="en-GB" smtClean="0"/>
              <a:pPr eaLnBrk="1" hangingPunct="1"/>
              <a:t>8</a:t>
            </a:fld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4C6141E7-7043-4B21-841A-4523893162EE}" type="slidenum">
              <a:rPr lang="en-GB" smtClean="0"/>
              <a:pPr eaLnBrk="1" hangingPunct="1"/>
              <a:t>9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9" descr="OHCHR_logo_EN_blu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0" y="6018213"/>
            <a:ext cx="18256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6" descr="UN_logo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725" y="6188075"/>
            <a:ext cx="5746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mage 8" descr="title_slide_background_3_shine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55113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Connecteur droit 12"/>
          <p:cNvCxnSpPr/>
          <p:nvPr userDrawn="1"/>
        </p:nvCxnSpPr>
        <p:spPr>
          <a:xfrm rot="5400000">
            <a:off x="-849312" y="1438275"/>
            <a:ext cx="2874962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12" descr="ppt_white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8313" y="5413375"/>
            <a:ext cx="4140200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3900" y="2041240"/>
            <a:ext cx="6590166" cy="1150263"/>
          </a:xfrm>
        </p:spPr>
        <p:txBody>
          <a:bodyPr/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3900" y="4248607"/>
            <a:ext cx="6590166" cy="978756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Cliquez</a:t>
            </a:r>
            <a:r>
              <a:rPr lang="en-US" dirty="0" smtClean="0"/>
              <a:t> pour modifier le style des </a:t>
            </a:r>
            <a:r>
              <a:rPr lang="en-US" dirty="0" err="1" smtClean="0"/>
              <a:t>sous-titres</a:t>
            </a:r>
            <a:r>
              <a:rPr lang="en-US" dirty="0" smtClean="0"/>
              <a:t>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0514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0832" y="1498601"/>
            <a:ext cx="7567085" cy="4477698"/>
          </a:xfrm>
        </p:spPr>
        <p:txBody>
          <a:bodyPr/>
          <a:lstStyle/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57E19-3E58-4621-BD56-367378351AC6}" type="datetime1">
              <a:rPr lang="fr-FR"/>
              <a:pPr>
                <a:defRPr/>
              </a:pPr>
              <a:t>11/07/2014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8685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0832" y="1498601"/>
            <a:ext cx="3754968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98601"/>
            <a:ext cx="3659717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C92FA-549F-45C4-BA32-C505E245C3CC}" type="datetime1">
              <a:rPr lang="fr-FR"/>
              <a:pPr>
                <a:defRPr/>
              </a:pPr>
              <a:t>11/07/2014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994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832" y="1498600"/>
            <a:ext cx="3756556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40832" y="2174875"/>
            <a:ext cx="3756556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498600"/>
            <a:ext cx="3662892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662892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97C65-5C12-42FD-B500-C67D0506566D}" type="datetime1">
              <a:rPr lang="fr-FR"/>
              <a:pPr>
                <a:defRPr/>
              </a:pPr>
              <a:t>11/07/2014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3390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E0BD8-325E-4347-8881-9E99644F4A0D}" type="datetime1">
              <a:rPr lang="fr-FR"/>
              <a:pPr>
                <a:defRPr/>
              </a:pPr>
              <a:t>11/07/2014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6541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88CD7-1B03-495E-8F87-70C3BB95FBB4}" type="datetime1">
              <a:rPr lang="fr-FR"/>
              <a:pPr>
                <a:defRPr/>
              </a:pPr>
              <a:t>11/07/2014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5368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ppt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97" y="273050"/>
            <a:ext cx="275111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4759583" cy="5703248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14397" y="1435101"/>
            <a:ext cx="2751116" cy="4570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14375" y="6356350"/>
            <a:ext cx="2751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88C41-6D40-4CB4-8205-666DEDA6FCEA}" type="datetime1">
              <a:rPr lang="fr-FR"/>
              <a:pPr>
                <a:defRPr/>
              </a:pPr>
              <a:t>11/07/2014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575050" y="6356350"/>
            <a:ext cx="365918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7549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ppt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073" y="4808256"/>
            <a:ext cx="7563541" cy="42300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50473" y="612775"/>
            <a:ext cx="7450141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37073" y="5231258"/>
            <a:ext cx="7563541" cy="6089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50900" y="6356350"/>
            <a:ext cx="17399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2B428-4BEF-42D1-9B5B-77C4BE19B8E6}" type="datetime1">
              <a:rPr lang="fr-FR"/>
              <a:pPr>
                <a:defRPr/>
              </a:pPr>
              <a:t>11/07/2014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2872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41363" y="274638"/>
            <a:ext cx="7566025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41363" y="1498600"/>
            <a:ext cx="7566025" cy="442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41363" y="6356350"/>
            <a:ext cx="18494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74747"/>
                </a:solidFill>
                <a:cs typeface="Arial" charset="0"/>
              </a:defRPr>
            </a:lvl1pPr>
          </a:lstStyle>
          <a:p>
            <a:pPr>
              <a:defRPr/>
            </a:pPr>
            <a:fld id="{335BD614-CE3F-4E4B-9354-55A29C424C91}" type="datetime1">
              <a:rPr lang="fr-FR"/>
              <a:pPr>
                <a:defRPr/>
              </a:pPr>
              <a:t>11/07/2014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24163" y="6356350"/>
            <a:ext cx="3263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endParaRPr lang="fr-FR"/>
          </a:p>
        </p:txBody>
      </p:sp>
      <p:cxnSp>
        <p:nvCxnSpPr>
          <p:cNvPr id="12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1" name="Picture 9" descr="ppt"/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97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8" r:id="rId7"/>
    <p:sldLayoutId id="2147483899" r:id="rId8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Arial"/>
          <a:ea typeface="ＭＳ Ｐゴシック" pitchFamily="-108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6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4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2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hchr.org/english/bodies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treaties.un.org/Pages/Treaties.aspx?id=4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ous-titre 9"/>
          <p:cNvSpPr>
            <a:spLocks noGrp="1"/>
          </p:cNvSpPr>
          <p:nvPr>
            <p:ph type="subTitle" idx="1"/>
          </p:nvPr>
        </p:nvSpPr>
        <p:spPr>
          <a:xfrm>
            <a:off x="723900" y="4248150"/>
            <a:ext cx="6589713" cy="979488"/>
          </a:xfrm>
        </p:spPr>
        <p:txBody>
          <a:bodyPr/>
          <a:lstStyle/>
          <a:p>
            <a:r>
              <a:rPr lang="en-US" sz="3200" smtClean="0">
                <a:solidFill>
                  <a:schemeClr val="bg1"/>
                </a:solidFill>
                <a:latin typeface="Arial" charset="0"/>
                <a:cs typeface="Arial" charset="0"/>
              </a:rPr>
              <a:t>Module 3</a:t>
            </a:r>
          </a:p>
        </p:txBody>
      </p:sp>
      <p:sp>
        <p:nvSpPr>
          <p:cNvPr id="5123" name="Titre 10"/>
          <p:cNvSpPr>
            <a:spLocks noGrp="1"/>
          </p:cNvSpPr>
          <p:nvPr>
            <p:ph type="ctrTitle"/>
          </p:nvPr>
        </p:nvSpPr>
        <p:spPr>
          <a:xfrm>
            <a:off x="723900" y="1930400"/>
            <a:ext cx="7348538" cy="1149350"/>
          </a:xfrm>
        </p:spPr>
        <p:txBody>
          <a:bodyPr/>
          <a:lstStyle/>
          <a:p>
            <a:r>
              <a:rPr lang="en-US" sz="3400" smtClean="0">
                <a:latin typeface="Arial" charset="0"/>
                <a:cs typeface="Arial" charset="0"/>
              </a:rPr>
              <a:t>Ratification</a:t>
            </a:r>
            <a:br>
              <a:rPr lang="en-US" sz="3400" smtClean="0">
                <a:latin typeface="Arial" charset="0"/>
                <a:cs typeface="Arial" charset="0"/>
              </a:rPr>
            </a:br>
            <a:endParaRPr lang="en-GB" sz="34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0" y="0"/>
            <a:ext cx="4648200" cy="6858000"/>
          </a:xfrm>
          <a:prstGeom prst="rect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364" name="Rectangle 1"/>
          <p:cNvSpPr>
            <a:spLocks noChangeArrowheads="1"/>
          </p:cNvSpPr>
          <p:nvPr/>
        </p:nvSpPr>
        <p:spPr bwMode="auto">
          <a:xfrm>
            <a:off x="152400" y="242888"/>
            <a:ext cx="8991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lvl="1" algn="ctr">
              <a:tabLst>
                <a:tab pos="503238" algn="l"/>
              </a:tabLst>
            </a:pPr>
            <a:r>
              <a:rPr lang="en-US" altLang="zh-CN" sz="3600">
                <a:solidFill>
                  <a:schemeClr val="tx2"/>
                </a:solidFill>
                <a:cs typeface="Arial" charset="0"/>
              </a:rPr>
              <a:t>Impact of international ratification</a:t>
            </a:r>
          </a:p>
        </p:txBody>
      </p:sp>
      <p:sp>
        <p:nvSpPr>
          <p:cNvPr id="7" name="Oval 6"/>
          <p:cNvSpPr/>
          <p:nvPr/>
        </p:nvSpPr>
        <p:spPr>
          <a:xfrm>
            <a:off x="152400" y="1371600"/>
            <a:ext cx="3581400" cy="3352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Flowchart: Connector 9"/>
          <p:cNvSpPr/>
          <p:nvPr/>
        </p:nvSpPr>
        <p:spPr>
          <a:xfrm>
            <a:off x="7162800" y="2057400"/>
            <a:ext cx="1828800" cy="17526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Curved Down Arrow 10"/>
          <p:cNvSpPr/>
          <p:nvPr/>
        </p:nvSpPr>
        <p:spPr>
          <a:xfrm>
            <a:off x="6019800" y="1295400"/>
            <a:ext cx="2133600" cy="655638"/>
          </a:xfrm>
          <a:prstGeom prst="curvedDownArrow">
            <a:avLst>
              <a:gd name="adj1" fmla="val 25000"/>
              <a:gd name="adj2" fmla="val 85163"/>
              <a:gd name="adj3" fmla="val 25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5368" name="Rectangle 17"/>
          <p:cNvSpPr>
            <a:spLocks noChangeArrowheads="1"/>
          </p:cNvSpPr>
          <p:nvPr/>
        </p:nvSpPr>
        <p:spPr bwMode="auto">
          <a:xfrm>
            <a:off x="1143000" y="3810000"/>
            <a:ext cx="1371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 dirty="0" smtClean="0">
                <a:latin typeface="Calibri" pitchFamily="-108" charset="0"/>
              </a:rPr>
              <a:t>Convention directly </a:t>
            </a:r>
            <a:r>
              <a:rPr lang="en-US" sz="1600" dirty="0">
                <a:latin typeface="Calibri" pitchFamily="-108" charset="0"/>
              </a:rPr>
              <a:t>applicable</a:t>
            </a:r>
          </a:p>
        </p:txBody>
      </p:sp>
      <p:sp>
        <p:nvSpPr>
          <p:cNvPr id="15369" name="Rectangle 19"/>
          <p:cNvSpPr>
            <a:spLocks noChangeArrowheads="1"/>
          </p:cNvSpPr>
          <p:nvPr/>
        </p:nvSpPr>
        <p:spPr bwMode="auto">
          <a:xfrm>
            <a:off x="6248400" y="3886200"/>
            <a:ext cx="152717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600" dirty="0" smtClean="0">
                <a:latin typeface="Calibri" pitchFamily="-108" charset="0"/>
              </a:rPr>
              <a:t>Convention must </a:t>
            </a:r>
            <a:r>
              <a:rPr lang="en-US" sz="1600" dirty="0">
                <a:latin typeface="Calibri" pitchFamily="-108" charset="0"/>
              </a:rPr>
              <a:t>be ‘translated’ </a:t>
            </a:r>
            <a:r>
              <a:rPr lang="en-US" sz="1600" dirty="0" smtClean="0">
                <a:latin typeface="Calibri" pitchFamily="-108" charset="0"/>
              </a:rPr>
              <a:t>into </a:t>
            </a:r>
            <a:r>
              <a:rPr lang="en-US" sz="1600" dirty="0">
                <a:latin typeface="Calibri" pitchFamily="-108" charset="0"/>
              </a:rPr>
              <a:t>domestic law to apply</a:t>
            </a:r>
          </a:p>
        </p:txBody>
      </p:sp>
      <p:pic>
        <p:nvPicPr>
          <p:cNvPr id="153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09800"/>
            <a:ext cx="9906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Flowchart: Process 23"/>
          <p:cNvSpPr/>
          <p:nvPr/>
        </p:nvSpPr>
        <p:spPr>
          <a:xfrm>
            <a:off x="2209800" y="2286000"/>
            <a:ext cx="914400" cy="1371600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</a:rPr>
              <a:t>national law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5" name="Flowchart: Process 24"/>
          <p:cNvSpPr/>
          <p:nvPr/>
        </p:nvSpPr>
        <p:spPr>
          <a:xfrm>
            <a:off x="7620000" y="2286000"/>
            <a:ext cx="914400" cy="12954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</a:rPr>
              <a:t>national law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6" name="Flowchart: Connector 25"/>
          <p:cNvSpPr/>
          <p:nvPr/>
        </p:nvSpPr>
        <p:spPr>
          <a:xfrm>
            <a:off x="4724400" y="1981200"/>
            <a:ext cx="1905000" cy="18288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53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133600"/>
            <a:ext cx="9906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Equal 28"/>
          <p:cNvSpPr/>
          <p:nvPr/>
        </p:nvSpPr>
        <p:spPr>
          <a:xfrm>
            <a:off x="1524000" y="2971800"/>
            <a:ext cx="533400" cy="381000"/>
          </a:xfrm>
          <a:prstGeom prst="mathEqual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5376" name="TextBox 31"/>
          <p:cNvSpPr txBox="1">
            <a:spLocks noChangeArrowheads="1"/>
          </p:cNvSpPr>
          <p:nvPr/>
        </p:nvSpPr>
        <p:spPr bwMode="auto">
          <a:xfrm>
            <a:off x="1524000" y="2209800"/>
            <a:ext cx="4572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r>
              <a:rPr lang="en-US" sz="6000" b="1">
                <a:solidFill>
                  <a:schemeClr val="accent1"/>
                </a:solidFill>
                <a:latin typeface="Calibri" pitchFamily="-108" charset="0"/>
              </a:rPr>
              <a:t>&gt;</a:t>
            </a:r>
          </a:p>
        </p:txBody>
      </p:sp>
      <p:sp>
        <p:nvSpPr>
          <p:cNvPr id="33" name="Not Equal 32"/>
          <p:cNvSpPr/>
          <p:nvPr/>
        </p:nvSpPr>
        <p:spPr>
          <a:xfrm>
            <a:off x="6629400" y="2667000"/>
            <a:ext cx="533400" cy="457200"/>
          </a:xfrm>
          <a:prstGeom prst="mathNotEqual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H" sz="3600" dirty="0" err="1" smtClean="0"/>
              <a:t>Who</a:t>
            </a:r>
            <a:r>
              <a:rPr lang="fr-CH" sz="3600" dirty="0" smtClean="0"/>
              <a:t> </a:t>
            </a:r>
            <a:r>
              <a:rPr lang="fr-CH" sz="3600" dirty="0" err="1" smtClean="0"/>
              <a:t>can</a:t>
            </a:r>
            <a:r>
              <a:rPr lang="fr-CH" sz="3600" dirty="0" smtClean="0"/>
              <a:t> support ratification?</a:t>
            </a:r>
            <a:endParaRPr lang="en-GB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8687268"/>
              </p:ext>
            </p:extLst>
          </p:nvPr>
        </p:nvGraphicFramePr>
        <p:xfrm>
          <a:off x="741363" y="1498600"/>
          <a:ext cx="7566025" cy="4478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8478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741363" y="274638"/>
            <a:ext cx="8015287" cy="1090612"/>
          </a:xfrm>
        </p:spPr>
        <p:txBody>
          <a:bodyPr/>
          <a:lstStyle/>
          <a:p>
            <a:pPr eaLnBrk="1" hangingPunct="1"/>
            <a:r>
              <a:rPr lang="en-US" sz="3600" smtClean="0">
                <a:latin typeface="Arial" charset="0"/>
                <a:cs typeface="Arial" charset="0"/>
              </a:rPr>
              <a:t>			GROUP DISCUSSION</a:t>
            </a:r>
            <a:br>
              <a:rPr lang="en-US" sz="3600" smtClean="0">
                <a:latin typeface="Arial" charset="0"/>
                <a:cs typeface="Arial" charset="0"/>
              </a:rPr>
            </a:br>
            <a:endParaRPr lang="fr-FR" sz="3600" smtClean="0">
              <a:latin typeface="Arial" charset="0"/>
              <a:cs typeface="Arial" charset="0"/>
            </a:endParaRPr>
          </a:p>
        </p:txBody>
      </p:sp>
      <p:sp>
        <p:nvSpPr>
          <p:cNvPr id="16387" name="Content Placeholder 2"/>
          <p:cNvSpPr txBox="1">
            <a:spLocks/>
          </p:cNvSpPr>
          <p:nvPr/>
        </p:nvSpPr>
        <p:spPr bwMode="auto">
          <a:xfrm>
            <a:off x="1016000" y="1722438"/>
            <a:ext cx="7056438" cy="479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400">
              <a:cs typeface="Arial" charset="0"/>
            </a:endParaRPr>
          </a:p>
        </p:txBody>
      </p:sp>
      <p:sp>
        <p:nvSpPr>
          <p:cNvPr id="2" name="Cloud Callout 1"/>
          <p:cNvSpPr/>
          <p:nvPr/>
        </p:nvSpPr>
        <p:spPr>
          <a:xfrm>
            <a:off x="741363" y="1365250"/>
            <a:ext cx="7588250" cy="4538663"/>
          </a:xfrm>
          <a:prstGeom prst="cloudCallou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CH" sz="4400" dirty="0"/>
              <a:t>How </a:t>
            </a:r>
            <a:r>
              <a:rPr lang="fr-CH" sz="4400" dirty="0" err="1"/>
              <a:t>can</a:t>
            </a:r>
            <a:r>
              <a:rPr lang="fr-CH" sz="4400" dirty="0"/>
              <a:t> I support ratification?</a:t>
            </a:r>
            <a:endParaRPr lang="en-GB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re 1"/>
          <p:cNvSpPr>
            <a:spLocks noGrp="1"/>
          </p:cNvSpPr>
          <p:nvPr>
            <p:ph type="title"/>
          </p:nvPr>
        </p:nvSpPr>
        <p:spPr>
          <a:xfrm>
            <a:off x="377825" y="274638"/>
            <a:ext cx="8378825" cy="1090612"/>
          </a:xfrm>
        </p:spPr>
        <p:txBody>
          <a:bodyPr/>
          <a:lstStyle/>
          <a:p>
            <a:pPr algn="ctr" eaLnBrk="1" hangingPunct="1"/>
            <a:r>
              <a:rPr lang="en-US" sz="3600" dirty="0" smtClean="0">
                <a:latin typeface="Arial" charset="0"/>
                <a:cs typeface="Arial" charset="0"/>
              </a:rPr>
              <a:t>How can I support ratification?</a:t>
            </a:r>
            <a:endParaRPr lang="fr-FR" sz="3600" dirty="0" smtClean="0">
              <a:latin typeface="Arial" charset="0"/>
              <a:cs typeface="Arial" charset="0"/>
            </a:endParaRPr>
          </a:p>
        </p:txBody>
      </p:sp>
      <p:sp>
        <p:nvSpPr>
          <p:cNvPr id="16387" name="Content Placeholder 2"/>
          <p:cNvSpPr txBox="1">
            <a:spLocks/>
          </p:cNvSpPr>
          <p:nvPr/>
        </p:nvSpPr>
        <p:spPr bwMode="auto">
          <a:xfrm>
            <a:off x="1015999" y="1166813"/>
            <a:ext cx="7289801" cy="497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marL="0" indent="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en-US" sz="2400" b="1" smtClean="0">
                <a:cs typeface="Arial" charset="0"/>
              </a:rPr>
              <a:t>Executive:</a:t>
            </a:r>
            <a:endParaRPr lang="en-US" sz="2400" b="1" dirty="0" smtClean="0">
              <a:cs typeface="Arial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Consult with line ministries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Identify a focal point for ratification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Hold a national consultation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Review laws and policies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Identify any gaps in protection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Undertake a national interest analysis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Make ratification a national objective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Identify good practices in the region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Request assistance from the United Nations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  <a:defRPr/>
            </a:pPr>
            <a:r>
              <a:rPr lang="en-US" sz="2400" i="1" dirty="0" smtClean="0">
                <a:cs typeface="Arial" charset="0"/>
              </a:rPr>
              <a:t>Other steps?</a:t>
            </a:r>
          </a:p>
          <a:p>
            <a:pPr marL="0" indent="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en-US" sz="2700" dirty="0" smtClean="0">
              <a:cs typeface="Arial" charset="0"/>
            </a:endParaRPr>
          </a:p>
          <a:p>
            <a:pPr marL="0" indent="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en-US" sz="2700" dirty="0" smtClean="0">
              <a:cs typeface="Arial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  <a:defRPr/>
            </a:pPr>
            <a:endParaRPr lang="en-US" sz="2700" dirty="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/>
          </p:nvPr>
        </p:nvSpPr>
        <p:spPr>
          <a:xfrm>
            <a:off x="258763" y="274638"/>
            <a:ext cx="8497887" cy="1090612"/>
          </a:xfrm>
        </p:spPr>
        <p:txBody>
          <a:bodyPr/>
          <a:lstStyle/>
          <a:p>
            <a:pPr algn="ctr" eaLnBrk="1" hangingPunct="1"/>
            <a:r>
              <a:rPr lang="en-US" sz="3600" dirty="0" smtClean="0">
                <a:latin typeface="Arial" charset="0"/>
                <a:cs typeface="Arial" charset="0"/>
              </a:rPr>
              <a:t>How can I support ratification?</a:t>
            </a:r>
            <a:br>
              <a:rPr lang="en-US" sz="3600" dirty="0" smtClean="0">
                <a:latin typeface="Arial" charset="0"/>
                <a:cs typeface="Arial" charset="0"/>
              </a:rPr>
            </a:br>
            <a:endParaRPr lang="fr-FR" sz="3600" dirty="0" smtClean="0">
              <a:latin typeface="Arial" charset="0"/>
              <a:cs typeface="Arial" charset="0"/>
            </a:endParaRPr>
          </a:p>
        </p:txBody>
      </p:sp>
      <p:sp>
        <p:nvSpPr>
          <p:cNvPr id="16387" name="Content Placeholder 2"/>
          <p:cNvSpPr txBox="1">
            <a:spLocks/>
          </p:cNvSpPr>
          <p:nvPr/>
        </p:nvSpPr>
        <p:spPr bwMode="auto">
          <a:xfrm>
            <a:off x="1016000" y="1165225"/>
            <a:ext cx="7740650" cy="465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marL="0" indent="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en-US" sz="2400" b="1" dirty="0" smtClean="0">
                <a:cs typeface="Arial" charset="0"/>
              </a:rPr>
              <a:t>Parliament: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Check if the Government intends to ratify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Use parliamentary procedure to encourage ratification, such as questions to the Minister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Submit a private member’s bill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Encourage parliamentary debate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Mobilize public opinion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Discourage reservations and declarations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Raise awareness of the Convention and the ratification process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Encourage ratification of the Convention and its Optional Protocol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400" i="1" dirty="0" smtClean="0">
                <a:cs typeface="Arial" charset="0"/>
              </a:rPr>
              <a:t>More?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re 1"/>
          <p:cNvSpPr>
            <a:spLocks noGrp="1"/>
          </p:cNvSpPr>
          <p:nvPr>
            <p:ph type="title"/>
          </p:nvPr>
        </p:nvSpPr>
        <p:spPr>
          <a:xfrm>
            <a:off x="741363" y="274638"/>
            <a:ext cx="8015287" cy="1090612"/>
          </a:xfrm>
        </p:spPr>
        <p:txBody>
          <a:bodyPr/>
          <a:lstStyle/>
          <a:p>
            <a:pPr algn="ctr" eaLnBrk="1" hangingPunct="1"/>
            <a:r>
              <a:rPr lang="en-US" sz="3600" dirty="0" smtClean="0">
                <a:latin typeface="Arial" charset="0"/>
                <a:cs typeface="Arial" charset="0"/>
              </a:rPr>
              <a:t>How can I support ratification?</a:t>
            </a:r>
            <a:br>
              <a:rPr lang="en-US" sz="3600" dirty="0" smtClean="0">
                <a:latin typeface="Arial" charset="0"/>
                <a:cs typeface="Arial" charset="0"/>
              </a:rPr>
            </a:br>
            <a:endParaRPr lang="fr-FR" sz="3600" dirty="0" smtClean="0">
              <a:latin typeface="Arial" charset="0"/>
              <a:cs typeface="Arial" charset="0"/>
            </a:endParaRPr>
          </a:p>
        </p:txBody>
      </p:sp>
      <p:sp>
        <p:nvSpPr>
          <p:cNvPr id="16387" name="Content Placeholder 2"/>
          <p:cNvSpPr txBox="1">
            <a:spLocks/>
          </p:cNvSpPr>
          <p:nvPr/>
        </p:nvSpPr>
        <p:spPr bwMode="auto">
          <a:xfrm>
            <a:off x="741363" y="1133475"/>
            <a:ext cx="8015287" cy="494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marL="0" indent="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en-US" sz="2400" b="1" dirty="0" smtClean="0">
                <a:cs typeface="Arial" charset="0"/>
              </a:rPr>
              <a:t>Civil society: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Form a coalition to support ratification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Contact international civil society organizations 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Set out a timeline and lobbying strategy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Launch a media awareness campaign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Hold a national conference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Develop and seek funding for a </a:t>
            </a:r>
            <a:r>
              <a:rPr lang="en-US" sz="2400" dirty="0" err="1" smtClean="0">
                <a:cs typeface="Arial" charset="0"/>
              </a:rPr>
              <a:t>programme</a:t>
            </a:r>
            <a:r>
              <a:rPr lang="en-US" sz="2400" dirty="0" smtClean="0">
                <a:cs typeface="Arial" charset="0"/>
              </a:rPr>
              <a:t> on ratification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Meet representatives of parliament, line ministries, the national human rights institution, etc.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Raise ratification with the donor community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Ask what the United Nations is doing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More?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  <a:defRPr/>
            </a:pPr>
            <a:endParaRPr lang="en-US" sz="2700" dirty="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re 1"/>
          <p:cNvSpPr>
            <a:spLocks noGrp="1"/>
          </p:cNvSpPr>
          <p:nvPr>
            <p:ph type="title"/>
          </p:nvPr>
        </p:nvSpPr>
        <p:spPr>
          <a:xfrm>
            <a:off x="741363" y="274638"/>
            <a:ext cx="8015287" cy="1090612"/>
          </a:xfrm>
        </p:spPr>
        <p:txBody>
          <a:bodyPr/>
          <a:lstStyle/>
          <a:p>
            <a:pPr algn="ctr" eaLnBrk="1" hangingPunct="1"/>
            <a:r>
              <a:rPr lang="en-US" sz="3600" dirty="0" smtClean="0">
                <a:latin typeface="Arial" charset="0"/>
                <a:cs typeface="Arial" charset="0"/>
              </a:rPr>
              <a:t>How can I support ratification?</a:t>
            </a:r>
            <a:br>
              <a:rPr lang="en-US" sz="3600" dirty="0" smtClean="0">
                <a:latin typeface="Arial" charset="0"/>
                <a:cs typeface="Arial" charset="0"/>
              </a:rPr>
            </a:br>
            <a:endParaRPr lang="fr-FR" sz="3600" dirty="0" smtClean="0">
              <a:latin typeface="Arial" charset="0"/>
              <a:cs typeface="Arial" charset="0"/>
            </a:endParaRPr>
          </a:p>
        </p:txBody>
      </p:sp>
      <p:sp>
        <p:nvSpPr>
          <p:cNvPr id="16387" name="Content Placeholder 2"/>
          <p:cNvSpPr txBox="1">
            <a:spLocks/>
          </p:cNvSpPr>
          <p:nvPr/>
        </p:nvSpPr>
        <p:spPr bwMode="auto">
          <a:xfrm>
            <a:off x="1016000" y="1365250"/>
            <a:ext cx="7056438" cy="435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marL="0" indent="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en-US" sz="2400" b="1" dirty="0" smtClean="0">
                <a:cs typeface="Arial" charset="0"/>
              </a:rPr>
              <a:t>National human rights institution (NHRI):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Undertake research on the rights of persons with disabilities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Review laws and policies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Raise ratification in annual reports to parliament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Issue press releases supporting ratification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Raise awareness in the community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Cooperate with </a:t>
            </a:r>
            <a:r>
              <a:rPr lang="en-US" sz="2400" dirty="0" smtClean="0">
                <a:cs typeface="Arial" charset="0"/>
              </a:rPr>
              <a:t>OPDs on </a:t>
            </a:r>
            <a:r>
              <a:rPr lang="en-US" sz="2400" dirty="0" smtClean="0">
                <a:cs typeface="Arial" charset="0"/>
              </a:rPr>
              <a:t>ratification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Ensure your own capacity in relation to the Convention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More?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re 1"/>
          <p:cNvSpPr>
            <a:spLocks noGrp="1"/>
          </p:cNvSpPr>
          <p:nvPr>
            <p:ph type="title"/>
          </p:nvPr>
        </p:nvSpPr>
        <p:spPr>
          <a:xfrm>
            <a:off x="377825" y="274638"/>
            <a:ext cx="8378825" cy="1090612"/>
          </a:xfrm>
        </p:spPr>
        <p:txBody>
          <a:bodyPr/>
          <a:lstStyle/>
          <a:p>
            <a:pPr algn="ctr" eaLnBrk="1" hangingPunct="1"/>
            <a:r>
              <a:rPr lang="en-US" sz="3600" dirty="0" smtClean="0">
                <a:latin typeface="Arial" charset="0"/>
                <a:cs typeface="Arial" charset="0"/>
              </a:rPr>
              <a:t>How can I support ratification?</a:t>
            </a:r>
            <a:br>
              <a:rPr lang="en-US" sz="3600" dirty="0" smtClean="0">
                <a:latin typeface="Arial" charset="0"/>
                <a:cs typeface="Arial" charset="0"/>
              </a:rPr>
            </a:br>
            <a:endParaRPr lang="fr-FR" sz="3600" dirty="0" smtClean="0">
              <a:latin typeface="Arial" charset="0"/>
              <a:cs typeface="Arial" charset="0"/>
            </a:endParaRPr>
          </a:p>
        </p:txBody>
      </p:sp>
      <p:sp>
        <p:nvSpPr>
          <p:cNvPr id="16387" name="Content Placeholder 2"/>
          <p:cNvSpPr txBox="1">
            <a:spLocks/>
          </p:cNvSpPr>
          <p:nvPr/>
        </p:nvSpPr>
        <p:spPr bwMode="auto">
          <a:xfrm>
            <a:off x="742950" y="1033463"/>
            <a:ext cx="7329488" cy="512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marL="0" indent="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en-US" sz="2400" b="1" dirty="0" smtClean="0">
                <a:cs typeface="Arial" charset="0"/>
              </a:rPr>
              <a:t>United Nations country team: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Discuss ratification with Government partners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Compile good practice from the region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Raise awareness about the Convention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Provide expert advice to Government and civil society partners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Assist national focal points and NHRIs through technical assistance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Raise ratification with the international community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Support ratification through media communications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Develop a </a:t>
            </a:r>
            <a:r>
              <a:rPr lang="en-US" sz="2400" dirty="0" err="1" smtClean="0">
                <a:cs typeface="Arial" charset="0"/>
              </a:rPr>
              <a:t>programme</a:t>
            </a:r>
            <a:r>
              <a:rPr lang="en-US" sz="2400" dirty="0" smtClean="0">
                <a:cs typeface="Arial" charset="0"/>
              </a:rPr>
              <a:t> to support ratification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Support </a:t>
            </a:r>
            <a:r>
              <a:rPr lang="en-US" sz="2400" dirty="0">
                <a:cs typeface="Arial" charset="0"/>
              </a:rPr>
              <a:t>and promote the participation of </a:t>
            </a:r>
            <a:r>
              <a:rPr lang="en-US" sz="2400" dirty="0" smtClean="0">
                <a:cs typeface="Arial" charset="0"/>
              </a:rPr>
              <a:t>CSOs </a:t>
            </a:r>
            <a:r>
              <a:rPr lang="en-US" sz="2400" smtClean="0">
                <a:cs typeface="Arial" charset="0"/>
              </a:rPr>
              <a:t>and OPDs</a:t>
            </a:r>
            <a:endParaRPr lang="en-US" sz="2400" dirty="0" smtClean="0">
              <a:cs typeface="Arial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  <a:defRPr/>
            </a:pPr>
            <a:r>
              <a:rPr lang="en-US" sz="2400" dirty="0" smtClean="0">
                <a:cs typeface="Arial" charset="0"/>
              </a:rPr>
              <a:t>More?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298450" y="365125"/>
            <a:ext cx="8618538" cy="1143000"/>
          </a:xfrm>
        </p:spPr>
        <p:txBody>
          <a:bodyPr/>
          <a:lstStyle/>
          <a:p>
            <a:pPr algn="ctr" eaLnBrk="1" hangingPunct="1"/>
            <a:r>
              <a:rPr lang="en-US" sz="3600" smtClean="0">
                <a:latin typeface="Arial" charset="0"/>
                <a:cs typeface="Arial" charset="0"/>
              </a:rPr>
              <a:t>Sources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558800" y="950913"/>
            <a:ext cx="7477125" cy="5126037"/>
          </a:xfrm>
        </p:spPr>
        <p:txBody>
          <a:bodyPr/>
          <a:lstStyle/>
          <a:p>
            <a:pPr eaLnBrk="1" hangingPunct="1"/>
            <a:r>
              <a:rPr lang="en-US" sz="2000" dirty="0" smtClean="0">
                <a:latin typeface="Arial" charset="0"/>
                <a:cs typeface="Arial" charset="0"/>
              </a:rPr>
              <a:t>Convention on the Rights of Persons with Disabilities</a:t>
            </a:r>
          </a:p>
          <a:p>
            <a:pPr eaLnBrk="1" hangingPunct="1"/>
            <a:r>
              <a:rPr lang="en-US" sz="2000" dirty="0" smtClean="0">
                <a:latin typeface="Arial" charset="0"/>
                <a:cs typeface="Arial" charset="0"/>
              </a:rPr>
              <a:t>A/</a:t>
            </a:r>
            <a:r>
              <a:rPr lang="en-US" sz="2000" dirty="0" err="1" smtClean="0">
                <a:latin typeface="Arial" charset="0"/>
                <a:cs typeface="Arial" charset="0"/>
              </a:rPr>
              <a:t>HRC</a:t>
            </a:r>
            <a:r>
              <a:rPr lang="en-US" sz="2000" dirty="0" smtClean="0">
                <a:latin typeface="Arial" charset="0"/>
                <a:cs typeface="Arial" charset="0"/>
              </a:rPr>
              <a:t>/10/48</a:t>
            </a:r>
          </a:p>
          <a:p>
            <a:pPr eaLnBrk="1" hangingPunct="1"/>
            <a:r>
              <a:rPr lang="en-US" sz="2000" dirty="0" smtClean="0">
                <a:latin typeface="Arial" charset="0"/>
                <a:cs typeface="Arial" charset="0"/>
              </a:rPr>
              <a:t>General comments and recommendations by treaty bodies </a:t>
            </a:r>
            <a:r>
              <a:rPr lang="en-US" sz="2000" dirty="0" smtClean="0">
                <a:latin typeface="Arial" charset="0"/>
                <a:cs typeface="Arial" charset="0"/>
                <a:hlinkClick r:id="rId3"/>
              </a:rPr>
              <a:t>www.ohchr.org/english/bodies/</a:t>
            </a:r>
            <a:endParaRPr lang="en-US" sz="2000" dirty="0" smtClean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GB" sz="2000" i="1" dirty="0" smtClean="0"/>
              <a:t>From </a:t>
            </a:r>
            <a:r>
              <a:rPr lang="en-GB" sz="2000" i="1" dirty="0"/>
              <a:t>Exclusion to Equality: Realizing the Rights of Persons with Disabilities—Handbook for Parliamentarians on the Convention on the Rights of Persons with Disabilities and its Optional Protocol</a:t>
            </a:r>
            <a:r>
              <a:rPr lang="en-GB" sz="2000" dirty="0"/>
              <a:t> (</a:t>
            </a:r>
            <a:r>
              <a:rPr lang="en-GB" sz="2000" dirty="0" err="1"/>
              <a:t>HR</a:t>
            </a:r>
            <a:r>
              <a:rPr lang="en-GB" sz="2000" dirty="0"/>
              <a:t>/PUB/07/6)</a:t>
            </a:r>
          </a:p>
          <a:p>
            <a:pPr eaLnBrk="1" hangingPunct="1"/>
            <a:r>
              <a:rPr lang="en-US" sz="2000" i="1" dirty="0" smtClean="0">
                <a:latin typeface="Arial" charset="0"/>
                <a:cs typeface="Arial" charset="0"/>
              </a:rPr>
              <a:t>Convention on the Rights of Persons with Disabilities: Advocacy Tool Kit</a:t>
            </a:r>
            <a:r>
              <a:rPr lang="en-US" sz="2000" dirty="0" smtClean="0">
                <a:latin typeface="Arial" charset="0"/>
                <a:cs typeface="Arial" charset="0"/>
              </a:rPr>
              <a:t>, Professional Training Series No. 15 (United Nations publication)</a:t>
            </a:r>
          </a:p>
          <a:p>
            <a:pPr eaLnBrk="1" hangingPunct="1"/>
            <a:r>
              <a:rPr lang="en-US" sz="2000" dirty="0" smtClean="0">
                <a:latin typeface="Arial" charset="0"/>
                <a:cs typeface="Arial" charset="0"/>
              </a:rPr>
              <a:t>Human Rights Committee, general comment No. 24</a:t>
            </a:r>
            <a:r>
              <a:rPr lang="en-US" sz="2000" dirty="0">
                <a:latin typeface="Arial" charset="0"/>
                <a:cs typeface="Arial" charset="0"/>
              </a:rPr>
              <a:t> </a:t>
            </a:r>
            <a:r>
              <a:rPr lang="en-US" sz="2000" dirty="0" smtClean="0">
                <a:latin typeface="Arial" charset="0"/>
                <a:cs typeface="Arial" charset="0"/>
              </a:rPr>
              <a:t>(1994) on reservations to the Covenant</a:t>
            </a:r>
          </a:p>
          <a:p>
            <a:pPr eaLnBrk="1" hangingPunct="1"/>
            <a:r>
              <a:rPr lang="en-US" sz="2000" dirty="0" smtClean="0">
                <a:latin typeface="Arial" charset="0"/>
                <a:cs typeface="Arial" charset="0"/>
              </a:rPr>
              <a:t>Landmine Survivors Network, </a:t>
            </a:r>
            <a:r>
              <a:rPr lang="en-US" sz="2000" i="1" dirty="0" smtClean="0">
                <a:latin typeface="Arial" charset="0"/>
                <a:cs typeface="Arial" charset="0"/>
              </a:rPr>
              <a:t>Disability Rights Convention Ratification Campaign Handbook</a:t>
            </a:r>
            <a:r>
              <a:rPr lang="en-US" sz="2000" dirty="0">
                <a:latin typeface="Arial" charset="0"/>
                <a:cs typeface="Arial" charset="0"/>
              </a:rPr>
              <a:t> </a:t>
            </a:r>
            <a:r>
              <a:rPr lang="en-US" sz="2000" dirty="0" smtClean="0">
                <a:latin typeface="Arial" charset="0"/>
                <a:cs typeface="Arial" charset="0"/>
              </a:rPr>
              <a:t>(2006) </a:t>
            </a:r>
          </a:p>
          <a:p>
            <a:pPr eaLnBrk="1" hangingPunct="1">
              <a:buFont typeface="Arial" charset="0"/>
              <a:buNone/>
            </a:pPr>
            <a:endParaRPr lang="en-US" sz="2200" dirty="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z="2800" dirty="0" smtClean="0">
              <a:latin typeface="Arial" charset="0"/>
              <a:cs typeface="Arial" charset="0"/>
            </a:endParaRP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5"/>
          <p:cNvCxnSpPr/>
          <p:nvPr/>
        </p:nvCxnSpPr>
        <p:spPr>
          <a:xfrm>
            <a:off x="301625" y="6308725"/>
            <a:ext cx="2698750" cy="1588"/>
          </a:xfrm>
          <a:prstGeom prst="line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47" name="TextBox 11"/>
          <p:cNvSpPr txBox="1">
            <a:spLocks noChangeArrowheads="1"/>
          </p:cNvSpPr>
          <p:nvPr/>
        </p:nvSpPr>
        <p:spPr bwMode="auto">
          <a:xfrm>
            <a:off x="838200" y="1101725"/>
            <a:ext cx="3276600" cy="301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  <a:defRPr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Understand the steps involved in ratifying the Convention on the Rights of Persons with Disabilities and its Optional Protocol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  <a:defRPr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spcBef>
                <a:spcPct val="20000"/>
              </a:spcBef>
              <a:buClr>
                <a:schemeClr val="tx2"/>
              </a:buClr>
              <a:defRPr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48" name="Rectangle 10"/>
          <p:cNvSpPr>
            <a:spLocks noChangeArrowheads="1"/>
          </p:cNvSpPr>
          <p:nvPr/>
        </p:nvSpPr>
        <p:spPr bwMode="auto">
          <a:xfrm>
            <a:off x="4370388" y="1112838"/>
            <a:ext cx="4535487" cy="490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r>
              <a:rPr lang="en-US" sz="2200">
                <a:cs typeface="Arial" charset="0"/>
              </a:rPr>
              <a:t>What is ratification?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r>
              <a:rPr lang="en-US" sz="2200">
                <a:cs typeface="Arial" charset="0"/>
              </a:rPr>
              <a:t>Who is involved in ratification?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r>
              <a:rPr lang="en-US" sz="2200">
                <a:cs typeface="Arial" charset="0"/>
              </a:rPr>
              <a:t>Factors influencing ratification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r>
              <a:rPr lang="en-US" sz="2200">
                <a:cs typeface="Arial" charset="0"/>
              </a:rPr>
              <a:t>Steps for national ratification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r>
              <a:rPr lang="en-US" sz="2200">
                <a:cs typeface="Arial" charset="0"/>
              </a:rPr>
              <a:t>Steps for international ratification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r>
              <a:rPr lang="en-US" sz="2200">
                <a:cs typeface="Arial" charset="0"/>
              </a:rPr>
              <a:t>International ratification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r>
              <a:rPr lang="en-US" sz="2200">
                <a:cs typeface="Arial" charset="0"/>
              </a:rPr>
              <a:t>Declarations and reservations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r>
              <a:rPr lang="en-US" sz="2200">
                <a:cs typeface="Arial" charset="0"/>
              </a:rPr>
              <a:t>Impact of ratification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r>
              <a:rPr lang="en-US" sz="2200">
                <a:cs typeface="Arial" charset="0"/>
              </a:rPr>
              <a:t>How can I support ratification?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endParaRPr lang="en-US" sz="2400">
              <a:cs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§"/>
            </a:pPr>
            <a:endParaRPr lang="en-US" sz="2400">
              <a:cs typeface="Arial" charset="0"/>
            </a:endParaRPr>
          </a:p>
        </p:txBody>
      </p:sp>
      <p:sp>
        <p:nvSpPr>
          <p:cNvPr id="6149" name="TextBox 17"/>
          <p:cNvSpPr txBox="1">
            <a:spLocks noChangeArrowheads="1"/>
          </p:cNvSpPr>
          <p:nvPr/>
        </p:nvSpPr>
        <p:spPr bwMode="auto">
          <a:xfrm>
            <a:off x="1066800" y="366713"/>
            <a:ext cx="168751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r>
              <a:rPr lang="en-US" sz="2600" b="1">
                <a:solidFill>
                  <a:schemeClr val="tx2"/>
                </a:solidFill>
                <a:cs typeface="Arial" charset="0"/>
              </a:rPr>
              <a:t>Objective</a:t>
            </a:r>
          </a:p>
        </p:txBody>
      </p:sp>
      <p:sp>
        <p:nvSpPr>
          <p:cNvPr id="6150" name="TextBox 18"/>
          <p:cNvSpPr txBox="1">
            <a:spLocks noChangeArrowheads="1"/>
          </p:cNvSpPr>
          <p:nvPr/>
        </p:nvSpPr>
        <p:spPr bwMode="auto">
          <a:xfrm>
            <a:off x="4699000" y="366713"/>
            <a:ext cx="21113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r>
              <a:rPr lang="en-US" sz="2600" b="1">
                <a:solidFill>
                  <a:schemeClr val="tx2"/>
                </a:solidFill>
                <a:cs typeface="Arial" charset="0"/>
              </a:rPr>
              <a:t>Module flow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title"/>
          </p:nvPr>
        </p:nvSpPr>
        <p:spPr>
          <a:xfrm>
            <a:off x="357188" y="274638"/>
            <a:ext cx="8399462" cy="1090612"/>
          </a:xfrm>
        </p:spPr>
        <p:txBody>
          <a:bodyPr/>
          <a:lstStyle/>
          <a:p>
            <a:pPr algn="ctr" eaLnBrk="1" hangingPunct="1"/>
            <a:r>
              <a:rPr lang="en-US" sz="3600" smtClean="0">
                <a:latin typeface="Arial" charset="0"/>
                <a:cs typeface="Arial" charset="0"/>
              </a:rPr>
              <a:t>What is ratification?</a:t>
            </a:r>
            <a:endParaRPr lang="fr-FR" sz="3600" smtClean="0">
              <a:latin typeface="Arial" charset="0"/>
              <a:cs typeface="Arial" charset="0"/>
            </a:endParaRPr>
          </a:p>
        </p:txBody>
      </p:sp>
      <p:sp>
        <p:nvSpPr>
          <p:cNvPr id="8195" name="Content Placeholder 2"/>
          <p:cNvSpPr txBox="1">
            <a:spLocks/>
          </p:cNvSpPr>
          <p:nvPr/>
        </p:nvSpPr>
        <p:spPr bwMode="auto">
          <a:xfrm>
            <a:off x="1016000" y="1365250"/>
            <a:ext cx="7056438" cy="392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en-US" sz="2700" dirty="0" smtClean="0">
              <a:cs typeface="Arial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en-US" sz="2700" i="1" dirty="0" smtClean="0">
                <a:cs typeface="Arial" charset="0"/>
              </a:rPr>
              <a:t>Ratification is an act through which a State expresses its consent to be bound by the Convention.  It usually involves: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en-US" sz="2700" i="1" dirty="0" smtClean="0">
              <a:cs typeface="Arial" charset="0"/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700" dirty="0" smtClean="0">
                <a:cs typeface="Arial" charset="0"/>
              </a:rPr>
              <a:t>National acceptance of the Convention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700" dirty="0" smtClean="0">
                <a:cs typeface="Arial" charset="0"/>
              </a:rPr>
              <a:t>International acceptance of the Convention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en-US" sz="2700" i="1" dirty="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/>
          <p:cNvSpPr>
            <a:spLocks noGrp="1"/>
          </p:cNvSpPr>
          <p:nvPr>
            <p:ph type="title"/>
          </p:nvPr>
        </p:nvSpPr>
        <p:spPr>
          <a:xfrm>
            <a:off x="436563" y="274638"/>
            <a:ext cx="8320087" cy="1090612"/>
          </a:xfrm>
        </p:spPr>
        <p:txBody>
          <a:bodyPr/>
          <a:lstStyle/>
          <a:p>
            <a:pPr algn="ctr" eaLnBrk="1" hangingPunct="1"/>
            <a:r>
              <a:rPr lang="en-US" sz="3600" smtClean="0">
                <a:latin typeface="Arial" charset="0"/>
                <a:cs typeface="Arial" charset="0"/>
              </a:rPr>
              <a:t>Status of ratification</a:t>
            </a:r>
            <a:endParaRPr lang="fr-FR" sz="3600" smtClean="0">
              <a:latin typeface="Arial" charset="0"/>
              <a:cs typeface="Arial" charset="0"/>
            </a:endParaRPr>
          </a:p>
        </p:txBody>
      </p:sp>
      <p:sp>
        <p:nvSpPr>
          <p:cNvPr id="7171" name="Content Placeholder 2"/>
          <p:cNvSpPr txBox="1">
            <a:spLocks/>
          </p:cNvSpPr>
          <p:nvPr/>
        </p:nvSpPr>
        <p:spPr bwMode="auto">
          <a:xfrm>
            <a:off x="1016000" y="1365250"/>
            <a:ext cx="7056438" cy="4697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marL="0" indent="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en-US" sz="27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Date: </a:t>
            </a:r>
            <a:r>
              <a:rPr lang="en-US" sz="27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11July 2014</a:t>
            </a:r>
            <a:endParaRPr lang="en-US" sz="27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en-US" sz="2700" dirty="0" smtClean="0">
              <a:latin typeface="Arial" pitchFamily="34" charset="0"/>
              <a:cs typeface="Arial" pitchFamily="34" charset="0"/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/>
            </a:pPr>
            <a:r>
              <a:rPr lang="en-US" sz="2700" dirty="0" smtClean="0">
                <a:latin typeface="Arial" pitchFamily="34" charset="0"/>
                <a:cs typeface="Arial" pitchFamily="34" charset="0"/>
              </a:rPr>
              <a:t>Convention</a:t>
            </a:r>
          </a:p>
          <a:p>
            <a:pPr marL="857250" lvl="1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700" dirty="0" smtClean="0">
                <a:latin typeface="Arial" pitchFamily="34" charset="0"/>
                <a:cs typeface="Arial" pitchFamily="34" charset="0"/>
              </a:rPr>
              <a:t>Signature:			</a:t>
            </a:r>
            <a:r>
              <a:rPr lang="en-US" sz="2700" dirty="0" smtClean="0">
                <a:latin typeface="Arial" pitchFamily="34" charset="0"/>
                <a:cs typeface="Arial" pitchFamily="34" charset="0"/>
              </a:rPr>
              <a:t>158</a:t>
            </a:r>
            <a:endParaRPr lang="en-US" sz="2700" dirty="0" smtClean="0">
              <a:latin typeface="Arial" pitchFamily="34" charset="0"/>
              <a:cs typeface="Arial" pitchFamily="34" charset="0"/>
            </a:endParaRPr>
          </a:p>
          <a:p>
            <a:pPr marL="857250" lvl="1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700" dirty="0" smtClean="0">
                <a:latin typeface="Arial" pitchFamily="34" charset="0"/>
                <a:cs typeface="Arial" pitchFamily="34" charset="0"/>
              </a:rPr>
              <a:t>Ratification: 		</a:t>
            </a:r>
            <a:r>
              <a:rPr lang="en-US" sz="2700" dirty="0" smtClean="0">
                <a:latin typeface="Arial" pitchFamily="34" charset="0"/>
                <a:cs typeface="Arial" pitchFamily="34" charset="0"/>
              </a:rPr>
              <a:t>147</a:t>
            </a:r>
            <a:endParaRPr lang="en-US" sz="2700" dirty="0" smtClean="0">
              <a:latin typeface="Arial" pitchFamily="34" charset="0"/>
              <a:cs typeface="Arial" pitchFamily="34" charset="0"/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/>
            </a:pPr>
            <a:r>
              <a:rPr lang="en-US" sz="2700" dirty="0" smtClean="0">
                <a:latin typeface="Arial" pitchFamily="34" charset="0"/>
                <a:cs typeface="Arial" pitchFamily="34" charset="0"/>
              </a:rPr>
              <a:t>Optional Protocol</a:t>
            </a:r>
          </a:p>
          <a:p>
            <a:pPr marL="857250" lvl="1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700" dirty="0" smtClean="0">
                <a:latin typeface="Arial" pitchFamily="34" charset="0"/>
                <a:cs typeface="Arial" pitchFamily="34" charset="0"/>
              </a:rPr>
              <a:t>Signature: 			</a:t>
            </a:r>
            <a:r>
              <a:rPr lang="en-US" sz="2700" dirty="0" smtClean="0">
                <a:latin typeface="Arial" pitchFamily="34" charset="0"/>
                <a:cs typeface="Arial" pitchFamily="34" charset="0"/>
              </a:rPr>
              <a:t>92</a:t>
            </a:r>
            <a:endParaRPr lang="en-US" sz="2700" dirty="0" smtClean="0">
              <a:latin typeface="Arial" pitchFamily="34" charset="0"/>
              <a:cs typeface="Arial" pitchFamily="34" charset="0"/>
            </a:endParaRPr>
          </a:p>
          <a:p>
            <a:pPr marL="857250" lvl="1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700" dirty="0" smtClean="0">
                <a:latin typeface="Arial" pitchFamily="34" charset="0"/>
                <a:cs typeface="Arial" pitchFamily="34" charset="0"/>
              </a:rPr>
              <a:t>Ratification: 		</a:t>
            </a:r>
            <a:r>
              <a:rPr lang="en-US" sz="2700" dirty="0" smtClean="0">
                <a:latin typeface="Arial" pitchFamily="34" charset="0"/>
                <a:cs typeface="Arial" pitchFamily="34" charset="0"/>
              </a:rPr>
              <a:t>82</a:t>
            </a:r>
            <a:endParaRPr lang="en-US" sz="2700" dirty="0">
              <a:latin typeface="Arial" pitchFamily="34" charset="0"/>
              <a:cs typeface="Arial" pitchFamily="34" charset="0"/>
            </a:endParaRPr>
          </a:p>
          <a:p>
            <a:pPr marL="400050" lvl="1" indent="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en-US" sz="2700" dirty="0">
                <a:latin typeface="Arial" pitchFamily="34" charset="0"/>
                <a:cs typeface="Arial" pitchFamily="34" charset="0"/>
                <a:hlinkClick r:id="rId3"/>
              </a:rPr>
              <a:t>http://</a:t>
            </a:r>
            <a:r>
              <a:rPr lang="en-US" sz="2700" dirty="0" smtClean="0">
                <a:latin typeface="Arial" pitchFamily="34" charset="0"/>
                <a:cs typeface="Arial" pitchFamily="34" charset="0"/>
                <a:hlinkClick r:id="rId3"/>
              </a:rPr>
              <a:t>treaties.un.org/Pages/Treaties.aspx?id=4</a:t>
            </a:r>
            <a:r>
              <a:rPr lang="en-US" sz="27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7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>
            <a:spLocks noGrp="1"/>
          </p:cNvSpPr>
          <p:nvPr>
            <p:ph type="title"/>
          </p:nvPr>
        </p:nvSpPr>
        <p:spPr>
          <a:xfrm>
            <a:off x="377825" y="274638"/>
            <a:ext cx="8378825" cy="1090612"/>
          </a:xfrm>
        </p:spPr>
        <p:txBody>
          <a:bodyPr/>
          <a:lstStyle/>
          <a:p>
            <a:pPr algn="ctr" eaLnBrk="1" hangingPunct="1"/>
            <a:r>
              <a:rPr lang="en-US" sz="3600" smtClean="0">
                <a:latin typeface="Arial" charset="0"/>
                <a:cs typeface="Arial" charset="0"/>
              </a:rPr>
              <a:t>Who is involved in ratification?</a:t>
            </a:r>
            <a:br>
              <a:rPr lang="en-US" sz="3600" smtClean="0">
                <a:latin typeface="Arial" charset="0"/>
                <a:cs typeface="Arial" charset="0"/>
              </a:rPr>
            </a:br>
            <a:endParaRPr lang="fr-FR" sz="3600" smtClean="0">
              <a:latin typeface="Arial" charset="0"/>
              <a:cs typeface="Arial" charset="0"/>
            </a:endParaRPr>
          </a:p>
        </p:txBody>
      </p:sp>
      <p:sp>
        <p:nvSpPr>
          <p:cNvPr id="10243" name="Content Placeholder 2"/>
          <p:cNvSpPr txBox="1">
            <a:spLocks/>
          </p:cNvSpPr>
          <p:nvPr/>
        </p:nvSpPr>
        <p:spPr bwMode="auto">
          <a:xfrm>
            <a:off x="1016000" y="1444625"/>
            <a:ext cx="7056438" cy="454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</a:pPr>
            <a:endParaRPr lang="en-US" sz="2700" dirty="0">
              <a:cs typeface="Arial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</a:pPr>
            <a:r>
              <a:rPr lang="en-US" sz="2700" dirty="0">
                <a:cs typeface="Arial" charset="0"/>
              </a:rPr>
              <a:t>Ministries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</a:pPr>
            <a:r>
              <a:rPr lang="en-US" sz="2700" dirty="0">
                <a:cs typeface="Arial" charset="0"/>
              </a:rPr>
              <a:t>Parliament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</a:pPr>
            <a:r>
              <a:rPr lang="en-US" sz="2700" dirty="0">
                <a:cs typeface="Arial" charset="0"/>
              </a:rPr>
              <a:t>Courts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</a:pPr>
            <a:r>
              <a:rPr lang="en-US" sz="2700" dirty="0">
                <a:cs typeface="Arial" charset="0"/>
              </a:rPr>
              <a:t>National human rights institutions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</a:pPr>
            <a:r>
              <a:rPr lang="en-US" sz="2700" dirty="0" smtClean="0">
                <a:cs typeface="Arial" charset="0"/>
              </a:rPr>
              <a:t>Organizations of persons with disabilities </a:t>
            </a:r>
            <a:r>
              <a:rPr lang="en-US" sz="2700" dirty="0" smtClean="0">
                <a:cs typeface="Arial" charset="0"/>
              </a:rPr>
              <a:t>(OPDs</a:t>
            </a:r>
            <a:r>
              <a:rPr lang="en-US" sz="2700" dirty="0" smtClean="0">
                <a:cs typeface="Arial" charset="0"/>
              </a:rPr>
              <a:t>)</a:t>
            </a:r>
            <a:endParaRPr lang="en-US" sz="2700" dirty="0">
              <a:cs typeface="Arial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</a:pPr>
            <a:r>
              <a:rPr lang="en-US" sz="2700" dirty="0" smtClean="0">
                <a:cs typeface="Arial" charset="0"/>
              </a:rPr>
              <a:t>Non-governmental organizations (NGOs)</a:t>
            </a:r>
            <a:endParaRPr lang="en-US" sz="2700" dirty="0">
              <a:cs typeface="Arial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</a:pPr>
            <a:r>
              <a:rPr lang="en-US" sz="2700" dirty="0" smtClean="0">
                <a:cs typeface="Arial" charset="0"/>
              </a:rPr>
              <a:t>United Nations </a:t>
            </a:r>
            <a:r>
              <a:rPr lang="en-US" sz="2700" dirty="0">
                <a:cs typeface="Arial" charset="0"/>
              </a:rPr>
              <a:t>Office of Legal Affairs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re 1"/>
          <p:cNvSpPr>
            <a:spLocks noGrp="1"/>
          </p:cNvSpPr>
          <p:nvPr>
            <p:ph type="title"/>
          </p:nvPr>
        </p:nvSpPr>
        <p:spPr>
          <a:xfrm>
            <a:off x="417513" y="274638"/>
            <a:ext cx="8339137" cy="1090612"/>
          </a:xfrm>
        </p:spPr>
        <p:txBody>
          <a:bodyPr/>
          <a:lstStyle/>
          <a:p>
            <a:pPr algn="ctr" eaLnBrk="1" hangingPunct="1"/>
            <a:r>
              <a:rPr lang="en-US" sz="3600" dirty="0" smtClean="0">
                <a:latin typeface="Arial" charset="0"/>
                <a:cs typeface="Arial" charset="0"/>
              </a:rPr>
              <a:t>Factors influencing ratification</a:t>
            </a:r>
            <a:endParaRPr lang="fr-FR" sz="3600" dirty="0" smtClean="0">
              <a:latin typeface="Arial" charset="0"/>
              <a:cs typeface="Arial" charset="0"/>
            </a:endParaRPr>
          </a:p>
        </p:txBody>
      </p:sp>
      <p:sp>
        <p:nvSpPr>
          <p:cNvPr id="11267" name="Content Placeholder 2"/>
          <p:cNvSpPr txBox="1">
            <a:spLocks/>
          </p:cNvSpPr>
          <p:nvPr/>
        </p:nvSpPr>
        <p:spPr bwMode="auto">
          <a:xfrm>
            <a:off x="1042988" y="1262063"/>
            <a:ext cx="7058025" cy="497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700">
              <a:cs typeface="Arial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192088" y="1262063"/>
            <a:ext cx="3048000" cy="2743200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National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analysis</a:t>
            </a:r>
          </a:p>
        </p:txBody>
      </p:sp>
      <p:sp>
        <p:nvSpPr>
          <p:cNvPr id="9" name="Rectangle 8"/>
          <p:cNvSpPr/>
          <p:nvPr/>
        </p:nvSpPr>
        <p:spPr>
          <a:xfrm>
            <a:off x="3505200" y="1568450"/>
            <a:ext cx="2133600" cy="1600200"/>
          </a:xfrm>
          <a:prstGeom prst="rect">
            <a:avLst/>
          </a:prstGeom>
          <a:noFill/>
          <a:ln>
            <a:solidFill>
              <a:schemeClr val="bg2">
                <a:lumMod val="25000"/>
                <a:alpha val="8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Ratification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ight Arrow 9"/>
          <p:cNvSpPr/>
          <p:nvPr/>
        </p:nvSpPr>
        <p:spPr>
          <a:xfrm flipH="1">
            <a:off x="5813425" y="1323975"/>
            <a:ext cx="3048000" cy="2743200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Wide 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national consultation</a:t>
            </a:r>
          </a:p>
        </p:txBody>
      </p:sp>
      <p:sp>
        <p:nvSpPr>
          <p:cNvPr id="11" name="Right Arrow 10"/>
          <p:cNvSpPr/>
          <p:nvPr/>
        </p:nvSpPr>
        <p:spPr>
          <a:xfrm rot="5400000" flipH="1">
            <a:off x="3048000" y="3584575"/>
            <a:ext cx="3048000" cy="2743200"/>
          </a:xfrm>
          <a:prstGeom prst="righ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/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Lobbying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>
          <a:xfrm>
            <a:off x="258763" y="274638"/>
            <a:ext cx="8745537" cy="1090612"/>
          </a:xfrm>
        </p:spPr>
        <p:txBody>
          <a:bodyPr/>
          <a:lstStyle/>
          <a:p>
            <a:pPr algn="ctr" eaLnBrk="1" hangingPunct="1"/>
            <a:r>
              <a:rPr lang="en-US" sz="3600" smtClean="0">
                <a:latin typeface="Arial" charset="0"/>
                <a:cs typeface="Arial" charset="0"/>
              </a:rPr>
              <a:t>Steps for national ratification</a:t>
            </a:r>
            <a:endParaRPr lang="fr-FR" sz="3600" smtClean="0">
              <a:latin typeface="Arial" charset="0"/>
              <a:cs typeface="Arial" charset="0"/>
            </a:endParaRPr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2218578508"/>
              </p:ext>
            </p:extLst>
          </p:nvPr>
        </p:nvGraphicFramePr>
        <p:xfrm>
          <a:off x="1006475" y="1481137"/>
          <a:ext cx="6248400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Rounded Rectangle 12"/>
          <p:cNvSpPr/>
          <p:nvPr/>
        </p:nvSpPr>
        <p:spPr>
          <a:xfrm>
            <a:off x="7315200" y="1371600"/>
            <a:ext cx="1524000" cy="41910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Deposit 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with the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United Nations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title"/>
          </p:nvPr>
        </p:nvSpPr>
        <p:spPr>
          <a:xfrm>
            <a:off x="427038" y="274638"/>
            <a:ext cx="8329612" cy="1090612"/>
          </a:xfrm>
        </p:spPr>
        <p:txBody>
          <a:bodyPr/>
          <a:lstStyle/>
          <a:p>
            <a:pPr algn="ctr" eaLnBrk="1" hangingPunct="1"/>
            <a:r>
              <a:rPr lang="en-US" sz="3600" smtClean="0">
                <a:latin typeface="Arial" charset="0"/>
                <a:cs typeface="Arial" charset="0"/>
              </a:rPr>
              <a:t>Options for international ratification</a:t>
            </a:r>
            <a:br>
              <a:rPr lang="en-US" sz="3600" smtClean="0">
                <a:latin typeface="Arial" charset="0"/>
                <a:cs typeface="Arial" charset="0"/>
              </a:rPr>
            </a:br>
            <a:endParaRPr lang="fr-FR" sz="3600" smtClean="0">
              <a:latin typeface="Arial" charset="0"/>
              <a:cs typeface="Arial" charset="0"/>
            </a:endParaRPr>
          </a:p>
        </p:txBody>
      </p:sp>
      <p:sp>
        <p:nvSpPr>
          <p:cNvPr id="13315" name="Content Placeholder 2"/>
          <p:cNvSpPr txBox="1">
            <a:spLocks/>
          </p:cNvSpPr>
          <p:nvPr/>
        </p:nvSpPr>
        <p:spPr bwMode="auto">
          <a:xfrm>
            <a:off x="1016000" y="1365250"/>
            <a:ext cx="7056438" cy="435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None/>
            </a:pPr>
            <a:endParaRPr lang="en-US" sz="2700">
              <a:cs typeface="Arial" charset="0"/>
            </a:endParaRPr>
          </a:p>
        </p:txBody>
      </p:sp>
      <p:graphicFrame>
        <p:nvGraphicFramePr>
          <p:cNvPr id="6" name="Group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144423"/>
              </p:ext>
            </p:extLst>
          </p:nvPr>
        </p:nvGraphicFramePr>
        <p:xfrm>
          <a:off x="427038" y="1111250"/>
          <a:ext cx="8534400" cy="4756236"/>
        </p:xfrm>
        <a:graphic>
          <a:graphicData uri="http://schemas.openxmlformats.org/drawingml/2006/table">
            <a:tbl>
              <a:tblPr/>
              <a:tblGrid>
                <a:gridCol w="1268412"/>
                <a:gridCol w="1657350"/>
                <a:gridCol w="3094038"/>
                <a:gridCol w="2514600"/>
              </a:tblGrid>
              <a:tr h="5314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WHO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OPTIONS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STEPS REQUIRED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OUTCOMES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0242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States and regional integration organizations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SIGNATURE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Signature of the Convention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Refrain from acts which would defeat the object and purpose of the Convention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12345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States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RATIFICATION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Prior signature required  (two-step process)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Deposit of the instrument of ratification with the depositary of the Convention (United Nations Secretary-General)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Consent to be bound by the Convention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8077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Regional integration organizations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CONFIRMATION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Prior signature required  (two-step process)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Act of formal confirmation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Consent to be bound by the Convention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9160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States and regional integration organizations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ACCESSION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No prior signature required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Deposit of the instrument of accession with the depositary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Consent to be bound by the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Convention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/>
          <p:cNvSpPr>
            <a:spLocks noGrp="1"/>
          </p:cNvSpPr>
          <p:nvPr>
            <p:ph type="title"/>
          </p:nvPr>
        </p:nvSpPr>
        <p:spPr>
          <a:xfrm>
            <a:off x="198438" y="274638"/>
            <a:ext cx="8945562" cy="1090612"/>
          </a:xfrm>
        </p:spPr>
        <p:txBody>
          <a:bodyPr/>
          <a:lstStyle/>
          <a:p>
            <a:pPr algn="ctr" eaLnBrk="1" hangingPunct="1"/>
            <a:r>
              <a:rPr lang="en-US" sz="3600" smtClean="0">
                <a:latin typeface="Arial" charset="0"/>
                <a:cs typeface="Arial" charset="0"/>
              </a:rPr>
              <a:t>		Declarations and reservations				</a:t>
            </a:r>
            <a:br>
              <a:rPr lang="en-US" sz="3600" smtClean="0">
                <a:latin typeface="Arial" charset="0"/>
                <a:cs typeface="Arial" charset="0"/>
              </a:rPr>
            </a:br>
            <a:endParaRPr lang="fr-FR" sz="3600" smtClean="0">
              <a:latin typeface="Arial" charset="0"/>
              <a:cs typeface="Arial" charset="0"/>
            </a:endParaRPr>
          </a:p>
        </p:txBody>
      </p:sp>
      <p:sp>
        <p:nvSpPr>
          <p:cNvPr id="13315" name="Content Placeholder 2"/>
          <p:cNvSpPr txBox="1">
            <a:spLocks/>
          </p:cNvSpPr>
          <p:nvPr/>
        </p:nvSpPr>
        <p:spPr bwMode="auto">
          <a:xfrm>
            <a:off x="1016000" y="1179513"/>
            <a:ext cx="7056438" cy="479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marL="0" indent="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en-US" sz="2400" dirty="0" smtClean="0">
                <a:cs typeface="Arial" charset="0"/>
              </a:rPr>
              <a:t>A unilateral statement made by a </a:t>
            </a:r>
            <a:r>
              <a:rPr lang="en-US" sz="2400" dirty="0" smtClean="0">
                <a:cs typeface="Arial" charset="0"/>
              </a:rPr>
              <a:t>State, irrespectively of its denomination, </a:t>
            </a:r>
            <a:r>
              <a:rPr lang="en-US" sz="2400" dirty="0" smtClean="0">
                <a:cs typeface="Arial" charset="0"/>
              </a:rPr>
              <a:t>when signing or ratifying a treaty that purports to exclude or modify the legal effect of certain provisions of the treaty in their application to that State</a:t>
            </a:r>
          </a:p>
          <a:p>
            <a:pPr marL="0" indent="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en-US" sz="2700" dirty="0" smtClean="0">
              <a:cs typeface="Arial" charset="0"/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x"/>
              <a:defRPr/>
            </a:pPr>
            <a:r>
              <a:rPr lang="en-US" sz="2400" dirty="0" smtClean="0">
                <a:cs typeface="Arial" charset="0"/>
              </a:rPr>
              <a:t>Cannot be incompatible with the object and purpose of the treaty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x"/>
              <a:defRPr/>
            </a:pPr>
            <a:r>
              <a:rPr lang="en-US" sz="2400" dirty="0" smtClean="0">
                <a:cs typeface="Arial" charset="0"/>
              </a:rPr>
              <a:t>Cannot diminish the scope of protection afforded by the treaty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x"/>
              <a:defRPr/>
            </a:pPr>
            <a:r>
              <a:rPr lang="en-US" sz="2400" dirty="0" smtClean="0">
                <a:cs typeface="Arial" charset="0"/>
              </a:rPr>
              <a:t>States can object</a:t>
            </a:r>
          </a:p>
          <a:p>
            <a:pPr marL="0" indent="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en-US" sz="2400" dirty="0" smtClean="0">
              <a:cs typeface="Arial" charset="0"/>
            </a:endParaRPr>
          </a:p>
          <a:p>
            <a:pPr marL="0" indent="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r>
              <a:rPr lang="en-US" sz="2400" i="1" dirty="0" smtClean="0">
                <a:cs typeface="Arial" charset="0"/>
              </a:rPr>
              <a:t>Treaty bodies are critical of reservations!</a:t>
            </a:r>
          </a:p>
          <a:p>
            <a:pPr marL="0" indent="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en-US" sz="2400" dirty="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e 7">
      <a:dk1>
        <a:srgbClr val="333333"/>
      </a:dk1>
      <a:lt1>
        <a:sysClr val="window" lastClr="FFFFFF"/>
      </a:lt1>
      <a:dk2>
        <a:srgbClr val="006FB7"/>
      </a:dk2>
      <a:lt2>
        <a:srgbClr val="CCCCCC"/>
      </a:lt2>
      <a:accent1>
        <a:srgbClr val="006FB7"/>
      </a:accent1>
      <a:accent2>
        <a:srgbClr val="5693C9"/>
      </a:accent2>
      <a:accent3>
        <a:srgbClr val="F18E00"/>
      </a:accent3>
      <a:accent4>
        <a:srgbClr val="8C1713"/>
      </a:accent4>
      <a:accent5>
        <a:srgbClr val="7FBADF"/>
      </a:accent5>
      <a:accent6>
        <a:srgbClr val="C58781"/>
      </a:accent6>
      <a:hlink>
        <a:srgbClr val="006FB7"/>
      </a:hlink>
      <a:folHlink>
        <a:srgbClr val="5693C9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7244A8B-E5B2-4A71-96C9-3CFD640C569F}"/>
</file>

<file path=customXml/itemProps2.xml><?xml version="1.0" encoding="utf-8"?>
<ds:datastoreItem xmlns:ds="http://schemas.openxmlformats.org/officeDocument/2006/customXml" ds:itemID="{F8E1EA8F-47EC-4EB5-AF7F-28BA73081CB3}"/>
</file>

<file path=customXml/itemProps3.xml><?xml version="1.0" encoding="utf-8"?>
<ds:datastoreItem xmlns:ds="http://schemas.openxmlformats.org/officeDocument/2006/customXml" ds:itemID="{58BBA707-B4D5-4148-8120-CA27406FBE5D}"/>
</file>

<file path=customXml/itemProps4.xml><?xml version="1.0" encoding="utf-8"?>
<ds:datastoreItem xmlns:ds="http://schemas.openxmlformats.org/officeDocument/2006/customXml" ds:itemID="{41B13842-C213-4AB8-80EA-8DF8715FD130}"/>
</file>

<file path=docProps/app.xml><?xml version="1.0" encoding="utf-8"?>
<Properties xmlns="http://schemas.openxmlformats.org/officeDocument/2006/extended-properties" xmlns:vt="http://schemas.openxmlformats.org/officeDocument/2006/docPropsVTypes">
  <TotalTime>3903</TotalTime>
  <Words>883</Words>
  <Application>Microsoft Office PowerPoint</Application>
  <PresentationFormat>On-screen Show (4:3)</PresentationFormat>
  <Paragraphs>183</Paragraphs>
  <Slides>18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Thème Office</vt:lpstr>
      <vt:lpstr>Ratification </vt:lpstr>
      <vt:lpstr>PowerPoint Presentation</vt:lpstr>
      <vt:lpstr>What is ratification?</vt:lpstr>
      <vt:lpstr>Status of ratification</vt:lpstr>
      <vt:lpstr>Who is involved in ratification? </vt:lpstr>
      <vt:lpstr>Factors influencing ratification</vt:lpstr>
      <vt:lpstr>Steps for national ratification</vt:lpstr>
      <vt:lpstr>Options for international ratification </vt:lpstr>
      <vt:lpstr>  Declarations and reservations     </vt:lpstr>
      <vt:lpstr>PowerPoint Presentation</vt:lpstr>
      <vt:lpstr>Who can support ratification?</vt:lpstr>
      <vt:lpstr>   GROUP DISCUSSION </vt:lpstr>
      <vt:lpstr>How can I support ratification?</vt:lpstr>
      <vt:lpstr>How can I support ratification? </vt:lpstr>
      <vt:lpstr>How can I support ratification? </vt:lpstr>
      <vt:lpstr>How can I support ratification? </vt:lpstr>
      <vt:lpstr>How can I support ratification? </vt:lpstr>
      <vt:lpstr>Sources</vt:lpstr>
    </vt:vector>
  </TitlesOfParts>
  <Company>Eddy Hill Design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Eddy Hill</dc:creator>
  <cp:lastModifiedBy>Facundo Chavez Penillas</cp:lastModifiedBy>
  <cp:revision>217</cp:revision>
  <cp:lastPrinted>2011-09-15T10:01:29Z</cp:lastPrinted>
  <dcterms:created xsi:type="dcterms:W3CDTF">2010-05-19T14:44:31Z</dcterms:created>
  <dcterms:modified xsi:type="dcterms:W3CDTF">2014-07-11T13:57:44Z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David McCreery</vt:lpwstr>
  </property>
  <property fmtid="{D5CDD505-2E9C-101B-9397-08002B2CF9AE}" pid="3" name="xd_Signature">
    <vt:lpwstr/>
  </property>
  <property fmtid="{D5CDD505-2E9C-101B-9397-08002B2CF9AE}" pid="4" name="display_urn:schemas-microsoft-com:office:office#Author">
    <vt:lpwstr>David McCreery</vt:lpwstr>
  </property>
  <property fmtid="{D5CDD505-2E9C-101B-9397-08002B2CF9AE}" pid="5" name="TemplateUrl">
    <vt:lpwstr/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ntentTypeId">
    <vt:lpwstr>0x0101008822B9E06671B54FA89F14538B9B0FEA</vt:lpwstr>
  </property>
  <property fmtid="{D5CDD505-2E9C-101B-9397-08002B2CF9AE}" pid="10" name="Order">
    <vt:r8>2767800</vt:r8>
  </property>
</Properties>
</file>