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20"/>
  </p:notesMasterIdLst>
  <p:handoutMasterIdLst>
    <p:handoutMasterId r:id="rId21"/>
  </p:handoutMasterIdLst>
  <p:sldIdLst>
    <p:sldId id="256" r:id="rId6"/>
    <p:sldId id="259" r:id="rId7"/>
    <p:sldId id="301" r:id="rId8"/>
    <p:sldId id="280" r:id="rId9"/>
    <p:sldId id="302" r:id="rId10"/>
    <p:sldId id="284" r:id="rId11"/>
    <p:sldId id="277" r:id="rId12"/>
    <p:sldId id="286" r:id="rId13"/>
    <p:sldId id="304" r:id="rId14"/>
    <p:sldId id="303" r:id="rId15"/>
    <p:sldId id="300" r:id="rId16"/>
    <p:sldId id="305" r:id="rId17"/>
    <p:sldId id="306" r:id="rId18"/>
    <p:sldId id="273" r:id="rId19"/>
  </p:sldIdLst>
  <p:sldSz cx="9144000" cy="6858000" type="screen4x3"/>
  <p:notesSz cx="6797675" cy="9926638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B7"/>
    <a:srgbClr val="0076C0"/>
    <a:srgbClr val="00589A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67" autoAdjust="0"/>
    <p:restoredTop sz="96092" autoAdjust="0"/>
  </p:normalViewPr>
  <p:slideViewPr>
    <p:cSldViewPr snapToGrid="0" snapToObjects="1">
      <p:cViewPr>
        <p:scale>
          <a:sx n="100" d="100"/>
          <a:sy n="100" d="100"/>
        </p:scale>
        <p:origin x="-480" y="444"/>
      </p:cViewPr>
      <p:guideLst>
        <p:guide orient="horz" pos="4196"/>
        <p:guide pos="39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3" d="100"/>
          <a:sy n="83" d="100"/>
        </p:scale>
        <p:origin x="-1992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686979-AF30-4EF6-B410-134468B34DEF}" type="doc">
      <dgm:prSet loTypeId="urn:microsoft.com/office/officeart/2005/8/layout/radial3" loCatId="cycle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7B79AC8D-49D2-4955-BFCF-4FAC483DAC13}">
      <dgm:prSet phldrT="[Text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US" dirty="0" smtClean="0"/>
            <a:t>Implementation and monitoring of the Convention</a:t>
          </a:r>
          <a:endParaRPr lang="en-US" dirty="0"/>
        </a:p>
      </dgm:t>
    </dgm:pt>
    <dgm:pt modelId="{0C14FC97-8898-4A10-B78D-FA9EF330DFFC}" type="parTrans" cxnId="{11F422F6-6F79-4DFD-92F8-ACE5DD055FB6}">
      <dgm:prSet/>
      <dgm:spPr/>
      <dgm:t>
        <a:bodyPr/>
        <a:lstStyle/>
        <a:p>
          <a:endParaRPr lang="en-US"/>
        </a:p>
      </dgm:t>
    </dgm:pt>
    <dgm:pt modelId="{3BCD90DA-5150-45E5-96EA-A2303A048537}" type="sibTrans" cxnId="{11F422F6-6F79-4DFD-92F8-ACE5DD055FB6}">
      <dgm:prSet/>
      <dgm:spPr/>
      <dgm:t>
        <a:bodyPr/>
        <a:lstStyle/>
        <a:p>
          <a:endParaRPr lang="en-US"/>
        </a:p>
      </dgm:t>
    </dgm:pt>
    <dgm:pt modelId="{FC567B80-E4E9-4EB2-B9D7-89D0FDEA8508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700" b="0" dirty="0" smtClean="0"/>
            <a:t>Focal points  Coordination mechanism</a:t>
          </a:r>
          <a:endParaRPr lang="en-US" sz="1700" b="0" dirty="0"/>
        </a:p>
      </dgm:t>
    </dgm:pt>
    <dgm:pt modelId="{67C67DF7-3620-47F9-AE09-4F5368E36090}" type="parTrans" cxnId="{0512AECC-019D-411D-874E-C683EFAC3D8F}">
      <dgm:prSet/>
      <dgm:spPr/>
      <dgm:t>
        <a:bodyPr/>
        <a:lstStyle/>
        <a:p>
          <a:endParaRPr lang="en-US"/>
        </a:p>
      </dgm:t>
    </dgm:pt>
    <dgm:pt modelId="{C8BD1B0A-7423-49F5-80D2-68A3DB4FE896}" type="sibTrans" cxnId="{0512AECC-019D-411D-874E-C683EFAC3D8F}">
      <dgm:prSet/>
      <dgm:spPr/>
      <dgm:t>
        <a:bodyPr/>
        <a:lstStyle/>
        <a:p>
          <a:endParaRPr lang="en-US"/>
        </a:p>
      </dgm:t>
    </dgm:pt>
    <dgm:pt modelId="{0553CEF1-EF83-44F0-9119-424AEAAC622E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800" dirty="0" smtClean="0"/>
            <a:t>National monitoring framework</a:t>
          </a:r>
          <a:endParaRPr lang="en-US" sz="1800" dirty="0"/>
        </a:p>
      </dgm:t>
    </dgm:pt>
    <dgm:pt modelId="{9E54F4C6-3AC3-45DC-A99E-7FD197C1287C}" type="parTrans" cxnId="{C6EB7833-C914-443F-A1FA-9C260843D889}">
      <dgm:prSet/>
      <dgm:spPr/>
      <dgm:t>
        <a:bodyPr/>
        <a:lstStyle/>
        <a:p>
          <a:endParaRPr lang="en-US"/>
        </a:p>
      </dgm:t>
    </dgm:pt>
    <dgm:pt modelId="{133080A0-97DA-4888-A0CF-436DA1338C1E}" type="sibTrans" cxnId="{C6EB7833-C914-443F-A1FA-9C260843D889}">
      <dgm:prSet/>
      <dgm:spPr/>
      <dgm:t>
        <a:bodyPr/>
        <a:lstStyle/>
        <a:p>
          <a:endParaRPr lang="en-US"/>
        </a:p>
      </dgm:t>
    </dgm:pt>
    <dgm:pt modelId="{7052BB00-A66B-4DF1-AEDA-78D38FA9BC34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800" b="0" dirty="0" smtClean="0"/>
            <a:t>Civil society, PWDs &amp; </a:t>
          </a:r>
          <a:r>
            <a:rPr lang="en-US" sz="1800" b="0" dirty="0" smtClean="0"/>
            <a:t>OPDs</a:t>
          </a:r>
          <a:r>
            <a:rPr lang="en-US" sz="1800" b="0" dirty="0" smtClean="0"/>
            <a:t>, media, academics</a:t>
          </a:r>
        </a:p>
      </dgm:t>
    </dgm:pt>
    <dgm:pt modelId="{9BDBAD51-06A8-4B27-89AE-4D8FD712FEF9}" type="parTrans" cxnId="{ED850298-18A6-4D17-86D0-3CE2615A53CD}">
      <dgm:prSet/>
      <dgm:spPr/>
      <dgm:t>
        <a:bodyPr/>
        <a:lstStyle/>
        <a:p>
          <a:endParaRPr lang="en-US"/>
        </a:p>
      </dgm:t>
    </dgm:pt>
    <dgm:pt modelId="{07D70BF9-AB69-436D-B7E3-3CB55FABC2F7}" type="sibTrans" cxnId="{ED850298-18A6-4D17-86D0-3CE2615A53CD}">
      <dgm:prSet/>
      <dgm:spPr/>
      <dgm:t>
        <a:bodyPr/>
        <a:lstStyle/>
        <a:p>
          <a:endParaRPr lang="en-US"/>
        </a:p>
      </dgm:t>
    </dgm:pt>
    <dgm:pt modelId="{118D2BA6-58CB-4383-B3A8-7EA3C88C5F83}" type="pres">
      <dgm:prSet presAssocID="{2F686979-AF30-4EF6-B410-134468B34DE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A06BD1A-001E-49EA-890D-B000C5117C20}" type="pres">
      <dgm:prSet presAssocID="{2F686979-AF30-4EF6-B410-134468B34DEF}" presName="radial" presStyleCnt="0">
        <dgm:presLayoutVars>
          <dgm:animLvl val="ctr"/>
        </dgm:presLayoutVars>
      </dgm:prSet>
      <dgm:spPr/>
    </dgm:pt>
    <dgm:pt modelId="{CA856D54-5AA4-4C6B-B616-DECD6C5EC4B1}" type="pres">
      <dgm:prSet presAssocID="{7B79AC8D-49D2-4955-BFCF-4FAC483DAC13}" presName="centerShape" presStyleLbl="vennNode1" presStyleIdx="0" presStyleCnt="4" custScaleX="101409" custScaleY="87128" custLinFactNeighborX="-260" custLinFactNeighborY="-1039"/>
      <dgm:spPr/>
      <dgm:t>
        <a:bodyPr/>
        <a:lstStyle/>
        <a:p>
          <a:endParaRPr lang="en-US"/>
        </a:p>
      </dgm:t>
    </dgm:pt>
    <dgm:pt modelId="{54275520-029A-4F73-AD64-3F4E950ECE47}" type="pres">
      <dgm:prSet presAssocID="{FC567B80-E4E9-4EB2-B9D7-89D0FDEA8508}" presName="node" presStyleLbl="vennNode1" presStyleIdx="1" presStyleCnt="4" custScaleX="112034" custScaleY="892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1A5281-4007-4CAA-8C09-CACCE28ACA2E}" type="pres">
      <dgm:prSet presAssocID="{0553CEF1-EF83-44F0-9119-424AEAAC622E}" presName="node" presStyleLbl="vennNode1" presStyleIdx="2" presStyleCnt="4" custScaleX="1181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3467C3-C3B8-4C31-8C37-FA2CCCCC9748}" type="pres">
      <dgm:prSet presAssocID="{7052BB00-A66B-4DF1-AEDA-78D38FA9BC34}" presName="node" presStyleLbl="vennNode1" presStyleIdx="3" presStyleCnt="4" custScaleX="1208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D850298-18A6-4D17-86D0-3CE2615A53CD}" srcId="{7B79AC8D-49D2-4955-BFCF-4FAC483DAC13}" destId="{7052BB00-A66B-4DF1-AEDA-78D38FA9BC34}" srcOrd="2" destOrd="0" parTransId="{9BDBAD51-06A8-4B27-89AE-4D8FD712FEF9}" sibTransId="{07D70BF9-AB69-436D-B7E3-3CB55FABC2F7}"/>
    <dgm:cxn modelId="{0512AECC-019D-411D-874E-C683EFAC3D8F}" srcId="{7B79AC8D-49D2-4955-BFCF-4FAC483DAC13}" destId="{FC567B80-E4E9-4EB2-B9D7-89D0FDEA8508}" srcOrd="0" destOrd="0" parTransId="{67C67DF7-3620-47F9-AE09-4F5368E36090}" sibTransId="{C8BD1B0A-7423-49F5-80D2-68A3DB4FE896}"/>
    <dgm:cxn modelId="{91A3ECB5-B87A-4B87-9391-6CF60CFA0168}" type="presOf" srcId="{7B79AC8D-49D2-4955-BFCF-4FAC483DAC13}" destId="{CA856D54-5AA4-4C6B-B616-DECD6C5EC4B1}" srcOrd="0" destOrd="0" presId="urn:microsoft.com/office/officeart/2005/8/layout/radial3"/>
    <dgm:cxn modelId="{C6EB7833-C914-443F-A1FA-9C260843D889}" srcId="{7B79AC8D-49D2-4955-BFCF-4FAC483DAC13}" destId="{0553CEF1-EF83-44F0-9119-424AEAAC622E}" srcOrd="1" destOrd="0" parTransId="{9E54F4C6-3AC3-45DC-A99E-7FD197C1287C}" sibTransId="{133080A0-97DA-4888-A0CF-436DA1338C1E}"/>
    <dgm:cxn modelId="{BA21CFF4-EBAF-45E9-BC63-CFEA55EFBB37}" type="presOf" srcId="{7052BB00-A66B-4DF1-AEDA-78D38FA9BC34}" destId="{7C3467C3-C3B8-4C31-8C37-FA2CCCCC9748}" srcOrd="0" destOrd="0" presId="urn:microsoft.com/office/officeart/2005/8/layout/radial3"/>
    <dgm:cxn modelId="{9FBA9046-C0B3-4A7E-B37B-68A7CD2AEC79}" type="presOf" srcId="{FC567B80-E4E9-4EB2-B9D7-89D0FDEA8508}" destId="{54275520-029A-4F73-AD64-3F4E950ECE47}" srcOrd="0" destOrd="0" presId="urn:microsoft.com/office/officeart/2005/8/layout/radial3"/>
    <dgm:cxn modelId="{9E0F69E3-1CD1-4EED-9BF5-AE7BD89AE758}" type="presOf" srcId="{2F686979-AF30-4EF6-B410-134468B34DEF}" destId="{118D2BA6-58CB-4383-B3A8-7EA3C88C5F83}" srcOrd="0" destOrd="0" presId="urn:microsoft.com/office/officeart/2005/8/layout/radial3"/>
    <dgm:cxn modelId="{11F422F6-6F79-4DFD-92F8-ACE5DD055FB6}" srcId="{2F686979-AF30-4EF6-B410-134468B34DEF}" destId="{7B79AC8D-49D2-4955-BFCF-4FAC483DAC13}" srcOrd="0" destOrd="0" parTransId="{0C14FC97-8898-4A10-B78D-FA9EF330DFFC}" sibTransId="{3BCD90DA-5150-45E5-96EA-A2303A048537}"/>
    <dgm:cxn modelId="{93692FCC-C87D-4670-A982-50FEAA277E4E}" type="presOf" srcId="{0553CEF1-EF83-44F0-9119-424AEAAC622E}" destId="{AE1A5281-4007-4CAA-8C09-CACCE28ACA2E}" srcOrd="0" destOrd="0" presId="urn:microsoft.com/office/officeart/2005/8/layout/radial3"/>
    <dgm:cxn modelId="{13BE48BD-C8A7-4419-B72B-269007EF2145}" type="presParOf" srcId="{118D2BA6-58CB-4383-B3A8-7EA3C88C5F83}" destId="{8A06BD1A-001E-49EA-890D-B000C5117C20}" srcOrd="0" destOrd="0" presId="urn:microsoft.com/office/officeart/2005/8/layout/radial3"/>
    <dgm:cxn modelId="{BF402757-B60C-468B-9FBA-B6EB9F9D9C76}" type="presParOf" srcId="{8A06BD1A-001E-49EA-890D-B000C5117C20}" destId="{CA856D54-5AA4-4C6B-B616-DECD6C5EC4B1}" srcOrd="0" destOrd="0" presId="urn:microsoft.com/office/officeart/2005/8/layout/radial3"/>
    <dgm:cxn modelId="{3284A2BC-0B9B-4DCA-ADA0-F1FCA59F1B68}" type="presParOf" srcId="{8A06BD1A-001E-49EA-890D-B000C5117C20}" destId="{54275520-029A-4F73-AD64-3F4E950ECE47}" srcOrd="1" destOrd="0" presId="urn:microsoft.com/office/officeart/2005/8/layout/radial3"/>
    <dgm:cxn modelId="{E0EC7CD5-8EB2-4373-AA3A-D6563B277F13}" type="presParOf" srcId="{8A06BD1A-001E-49EA-890D-B000C5117C20}" destId="{AE1A5281-4007-4CAA-8C09-CACCE28ACA2E}" srcOrd="2" destOrd="0" presId="urn:microsoft.com/office/officeart/2005/8/layout/radial3"/>
    <dgm:cxn modelId="{58F108E9-2531-4F03-AFAA-009B6D3764D7}" type="presParOf" srcId="{8A06BD1A-001E-49EA-890D-B000C5117C20}" destId="{7C3467C3-C3B8-4C31-8C37-FA2CCCCC9748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856D54-5AA4-4C6B-B616-DECD6C5EC4B1}">
      <dsp:nvSpPr>
        <dsp:cNvPr id="0" name=""/>
        <dsp:cNvSpPr/>
      </dsp:nvSpPr>
      <dsp:spPr>
        <a:xfrm>
          <a:off x="2129337" y="1587895"/>
          <a:ext cx="3132752" cy="2691580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Implementation and monitoring of the Convention</a:t>
          </a:r>
          <a:endParaRPr lang="en-US" sz="2500" kern="1200" dirty="0"/>
        </a:p>
      </dsp:txBody>
      <dsp:txXfrm>
        <a:off x="2588118" y="1982068"/>
        <a:ext cx="2215190" cy="1903234"/>
      </dsp:txXfrm>
    </dsp:sp>
    <dsp:sp modelId="{54275520-029A-4F73-AD64-3F4E950ECE47}">
      <dsp:nvSpPr>
        <dsp:cNvPr id="0" name=""/>
        <dsp:cNvSpPr/>
      </dsp:nvSpPr>
      <dsp:spPr>
        <a:xfrm>
          <a:off x="2840919" y="276529"/>
          <a:ext cx="1730491" cy="1378180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0" kern="1200" dirty="0" smtClean="0"/>
            <a:t>Focal points  Coordination mechanism</a:t>
          </a:r>
          <a:endParaRPr lang="en-US" sz="1700" b="0" kern="1200" dirty="0"/>
        </a:p>
      </dsp:txBody>
      <dsp:txXfrm>
        <a:off x="3094344" y="478359"/>
        <a:ext cx="1223641" cy="974520"/>
      </dsp:txXfrm>
    </dsp:sp>
    <dsp:sp modelId="{AE1A5281-4007-4CAA-8C09-CACCE28ACA2E}">
      <dsp:nvSpPr>
        <dsp:cNvPr id="0" name=""/>
        <dsp:cNvSpPr/>
      </dsp:nvSpPr>
      <dsp:spPr>
        <a:xfrm>
          <a:off x="4534634" y="3208057"/>
          <a:ext cx="1824187" cy="1544612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National monitoring framework</a:t>
          </a:r>
          <a:endParaRPr lang="en-US" sz="1800" kern="1200" dirty="0"/>
        </a:p>
      </dsp:txBody>
      <dsp:txXfrm>
        <a:off x="4801780" y="3434260"/>
        <a:ext cx="1289895" cy="1092206"/>
      </dsp:txXfrm>
    </dsp:sp>
    <dsp:sp modelId="{7C3467C3-C3B8-4C31-8C37-FA2CCCCC9748}">
      <dsp:nvSpPr>
        <dsp:cNvPr id="0" name=""/>
        <dsp:cNvSpPr/>
      </dsp:nvSpPr>
      <dsp:spPr>
        <a:xfrm>
          <a:off x="1032577" y="3208057"/>
          <a:ext cx="1866046" cy="1544612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kern="1200" dirty="0" smtClean="0"/>
            <a:t>Civil society, PWDs &amp; </a:t>
          </a:r>
          <a:r>
            <a:rPr lang="en-US" sz="1800" b="0" kern="1200" dirty="0" smtClean="0"/>
            <a:t>OPDs</a:t>
          </a:r>
          <a:r>
            <a:rPr lang="en-US" sz="1800" b="0" kern="1200" dirty="0" smtClean="0"/>
            <a:t>, media, academics</a:t>
          </a:r>
        </a:p>
      </dsp:txBody>
      <dsp:txXfrm>
        <a:off x="1305853" y="3434260"/>
        <a:ext cx="1319494" cy="1092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8" charset="0"/>
              </a:defRPr>
            </a:lvl1pPr>
          </a:lstStyle>
          <a:p>
            <a:pPr>
              <a:defRPr/>
            </a:pPr>
            <a:fld id="{39FA7D06-EEBE-4100-9C88-81F72FB0816F}" type="datetime1">
              <a:rPr lang="fr-FR"/>
              <a:pPr>
                <a:defRPr/>
              </a:pPr>
              <a:t>21/07/2014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8" charset="0"/>
              </a:defRPr>
            </a:lvl1pPr>
          </a:lstStyle>
          <a:p>
            <a:pPr>
              <a:defRPr/>
            </a:pPr>
            <a:fld id="{EB933F94-D710-4291-99AD-DE2F5916B28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5192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4E86673-3BAF-4C41-912E-E7B76960ABE7}" type="datetimeFigureOut">
              <a:rPr lang="en-GB"/>
              <a:pPr>
                <a:defRPr/>
              </a:pPr>
              <a:t>21/07/2014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031343B-3107-4212-99D7-1FC24C75F9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3375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CC3A9673-0546-4E44-87E0-3CBA84DDA8A4}" type="slidenum">
              <a:rPr lang="en-GB" smtClean="0"/>
              <a:pPr eaLnBrk="1" hangingPunct="1"/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7A2BAD79-D62B-4948-9C96-D590FA1D83E8}" type="slidenum">
              <a:rPr lang="en-GB" smtClean="0"/>
              <a:pPr eaLnBrk="1" hangingPunct="1"/>
              <a:t>10</a:t>
            </a:fld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ECCC7ADC-8EB1-479A-9E0D-BDB77939C753}" type="slidenum">
              <a:rPr lang="en-GB" smtClean="0"/>
              <a:pPr eaLnBrk="1" hangingPunct="1"/>
              <a:t>11</a:t>
            </a:fld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B6B73F06-5F5C-4CC4-9900-1687B0CDAEA6}" type="slidenum">
              <a:rPr lang="en-GB" smtClean="0"/>
              <a:pPr eaLnBrk="1" hangingPunct="1"/>
              <a:t>12</a:t>
            </a:fld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0B818ADC-1E8C-4B9F-871A-0828C2FA7BD9}" type="slidenum">
              <a:rPr lang="en-GB" smtClean="0"/>
              <a:pPr eaLnBrk="1" hangingPunct="1"/>
              <a:t>13</a:t>
            </a:fld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5CC3C77E-8F1E-420A-A892-B13F2438E8A5}" type="slidenum">
              <a:rPr lang="en-GB" smtClean="0"/>
              <a:pPr eaLnBrk="1" hangingPunct="1"/>
              <a:t>14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C06BBF14-34AD-4D67-B97E-63BA178EF627}" type="slidenum">
              <a:rPr lang="en-GB" smtClean="0"/>
              <a:pPr eaLnBrk="1" hangingPunct="1"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CH" b="1" smtClean="0"/>
              <a:t>Slide 4</a:t>
            </a:r>
          </a:p>
          <a:p>
            <a:pPr eaLnBrk="1" hangingPunct="1">
              <a:spcBef>
                <a:spcPct val="0"/>
              </a:spcBef>
            </a:pPr>
            <a:endParaRPr lang="fr-CH" b="1" smtClean="0"/>
          </a:p>
          <a:p>
            <a:pPr eaLnBrk="1" hangingPunct="1">
              <a:spcBef>
                <a:spcPct val="0"/>
              </a:spcBef>
            </a:pPr>
            <a:r>
              <a:rPr lang="fr-CH" smtClean="0"/>
              <a:t>The purpose of this slide is to outline the various mechanisms that can have a role in national implementation and monitoring.  </a:t>
            </a:r>
          </a:p>
          <a:p>
            <a:pPr eaLnBrk="1" hangingPunct="1">
              <a:spcBef>
                <a:spcPct val="0"/>
              </a:spcBef>
            </a:pPr>
            <a:endParaRPr lang="fr-CH" smtClean="0"/>
          </a:p>
          <a:p>
            <a:pPr eaLnBrk="1" hangingPunct="1">
              <a:spcBef>
                <a:spcPct val="0"/>
              </a:spcBef>
            </a:pPr>
            <a:r>
              <a:rPr lang="fr-CH" smtClean="0"/>
              <a:t>While the Convention refers explicitly to three mechanisms – focal points, coordination mechanisms and independent monitoring mechanisms/frameworks – other mechanisms can also help to implement and monitor.  Parliament, Courts, civil society are examples.</a:t>
            </a: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9D1D102D-8B67-4564-8631-AA28DB591953}" type="slidenum">
              <a:rPr lang="en-US" smtClean="0">
                <a:cs typeface="Arial" charset="0"/>
              </a:rPr>
              <a:pPr eaLnBrk="1" hangingPunct="1"/>
              <a:t>3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39CE23B5-8B80-4BB8-9C20-B4D244EC1AF6}" type="slidenum">
              <a:rPr lang="en-GB" smtClean="0"/>
              <a:pPr eaLnBrk="1" hangingPunct="1"/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8594FC7F-FFA6-48C0-A417-F5FAA42E887B}" type="slidenum">
              <a:rPr lang="en-GB" smtClean="0"/>
              <a:pPr eaLnBrk="1" hangingPunct="1"/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F5238D41-FE3A-4C4F-A52E-2EBE7FC4C6CC}" type="slidenum">
              <a:rPr lang="en-GB" smtClean="0"/>
              <a:pPr eaLnBrk="1" hangingPunct="1"/>
              <a:t>6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B603EF4E-14D0-4B76-9951-62D36AB48D52}" type="slidenum">
              <a:rPr lang="en-GB" smtClean="0"/>
              <a:pPr eaLnBrk="1" hangingPunct="1"/>
              <a:t>7</a:t>
            </a:fld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2DB841B0-8DBB-461A-A5D5-E6CAA6E4D2ED}" type="slidenum">
              <a:rPr lang="en-GB" smtClean="0"/>
              <a:pPr eaLnBrk="1" hangingPunct="1"/>
              <a:t>8</a:t>
            </a:fld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4B81CFD2-DB34-4831-86C7-7EC2A4EBD39D}" type="slidenum">
              <a:rPr lang="en-GB" smtClean="0"/>
              <a:pPr eaLnBrk="1" hangingPunct="1"/>
              <a:t>9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OHCHR_logo_EN_blu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6" descr="UN_logo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8" descr="title_slide_background_3_shine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ppt_white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8313" y="5413375"/>
            <a:ext cx="41402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2617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56117-CF58-49C0-B599-2CFECAF9D875}" type="datetime1">
              <a:rPr lang="fr-FR"/>
              <a:pPr>
                <a:defRPr/>
              </a:pPr>
              <a:t>21/07/2014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5968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F2C93-B8CE-432B-A223-CC531B9E7F60}" type="datetime1">
              <a:rPr lang="fr-FR"/>
              <a:pPr>
                <a:defRPr/>
              </a:pPr>
              <a:t>21/07/2014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87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0BAEC-024B-4147-ADD3-155C60D2B905}" type="datetime1">
              <a:rPr lang="fr-FR"/>
              <a:pPr>
                <a:defRPr/>
              </a:pPr>
              <a:t>21/07/2014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8378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31AEA-E93E-4DA7-8B80-1F1B5A6D9B19}" type="datetime1">
              <a:rPr lang="fr-FR"/>
              <a:pPr>
                <a:defRPr/>
              </a:pPr>
              <a:t>21/07/2014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6009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81696-7640-432C-BBBB-7DD634C24890}" type="datetime1">
              <a:rPr lang="fr-FR"/>
              <a:pPr>
                <a:defRPr/>
              </a:pPr>
              <a:t>21/07/2014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4933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CD8AB-B751-4BB9-8114-FBE98C931017}" type="datetime1">
              <a:rPr lang="fr-FR"/>
              <a:pPr>
                <a:defRPr/>
              </a:pPr>
              <a:t>21/07/2014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9132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C9937-3860-4BC1-B7FB-F577D7A4B2DC}" type="datetime1">
              <a:rPr lang="fr-FR"/>
              <a:pPr>
                <a:defRPr/>
              </a:pPr>
              <a:t>21/07/2014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0439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cs typeface="Arial" charset="0"/>
              </a:defRPr>
            </a:lvl1pPr>
          </a:lstStyle>
          <a:p>
            <a:pPr>
              <a:defRPr/>
            </a:pPr>
            <a:fld id="{1B273011-9DD8-407F-9341-3683DF98FD36}" type="datetime1">
              <a:rPr lang="fr-FR"/>
              <a:pPr>
                <a:defRPr/>
              </a:pPr>
              <a:t>21/07/2014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fr-FR"/>
          </a:p>
        </p:txBody>
      </p:sp>
      <p:cxnSp>
        <p:nvCxnSpPr>
          <p:cNvPr id="12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1" name="Picture 9" descr="ppt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9" r:id="rId7"/>
    <p:sldLayoutId id="2147483910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-108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6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4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2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ous-titre 9"/>
          <p:cNvSpPr>
            <a:spLocks noGrp="1"/>
          </p:cNvSpPr>
          <p:nvPr>
            <p:ph type="subTitle" idx="1"/>
          </p:nvPr>
        </p:nvSpPr>
        <p:spPr>
          <a:xfrm>
            <a:off x="723900" y="4248150"/>
            <a:ext cx="6589713" cy="979488"/>
          </a:xfrm>
        </p:spPr>
        <p:txBody>
          <a:bodyPr/>
          <a:lstStyle/>
          <a:p>
            <a:r>
              <a:rPr lang="en-US" sz="3200" smtClean="0">
                <a:solidFill>
                  <a:schemeClr val="bg1"/>
                </a:solidFill>
                <a:latin typeface="Arial" charset="0"/>
                <a:cs typeface="Arial" charset="0"/>
              </a:rPr>
              <a:t>Module 6</a:t>
            </a:r>
          </a:p>
        </p:txBody>
      </p:sp>
      <p:sp>
        <p:nvSpPr>
          <p:cNvPr id="5123" name="Titre 10"/>
          <p:cNvSpPr>
            <a:spLocks noGrp="1"/>
          </p:cNvSpPr>
          <p:nvPr>
            <p:ph type="ctrTitle"/>
          </p:nvPr>
        </p:nvSpPr>
        <p:spPr>
          <a:xfrm>
            <a:off x="723900" y="1930400"/>
            <a:ext cx="7348538" cy="1149350"/>
          </a:xfrm>
        </p:spPr>
        <p:txBody>
          <a:bodyPr/>
          <a:lstStyle/>
          <a:p>
            <a:r>
              <a:rPr lang="en-US" sz="3400" dirty="0" smtClean="0">
                <a:latin typeface="Arial" charset="0"/>
                <a:cs typeface="Arial" charset="0"/>
              </a:rPr>
              <a:t>National implementation and monitoring frameworks</a:t>
            </a:r>
            <a:br>
              <a:rPr lang="en-US" sz="3400" dirty="0" smtClean="0">
                <a:latin typeface="Arial" charset="0"/>
                <a:cs typeface="Arial" charset="0"/>
              </a:rPr>
            </a:br>
            <a:endParaRPr lang="en-GB" sz="34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>
          <a:xfrm>
            <a:off x="396875" y="274638"/>
            <a:ext cx="8359775" cy="1090612"/>
          </a:xfrm>
        </p:spPr>
        <p:txBody>
          <a:bodyPr/>
          <a:lstStyle/>
          <a:p>
            <a:pPr algn="ctr" eaLnBrk="1" hangingPunct="1"/>
            <a:r>
              <a:rPr lang="en-US" sz="3600" smtClean="0">
                <a:latin typeface="Arial" charset="0"/>
                <a:cs typeface="Arial" charset="0"/>
              </a:rPr>
              <a:t>Functions</a:t>
            </a:r>
            <a:br>
              <a:rPr lang="en-US" sz="3600" smtClean="0">
                <a:latin typeface="Arial" charset="0"/>
                <a:cs typeface="Arial" charset="0"/>
              </a:rPr>
            </a:br>
            <a:endParaRPr lang="fr-FR" sz="3600" smtClean="0">
              <a:latin typeface="Arial" charset="0"/>
              <a:cs typeface="Arial" charset="0"/>
            </a:endParaRPr>
          </a:p>
        </p:txBody>
      </p:sp>
      <p:sp>
        <p:nvSpPr>
          <p:cNvPr id="14339" name="Content Placeholder 2"/>
          <p:cNvSpPr txBox="1">
            <a:spLocks/>
          </p:cNvSpPr>
          <p:nvPr/>
        </p:nvSpPr>
        <p:spPr bwMode="auto">
          <a:xfrm>
            <a:off x="1016000" y="1365250"/>
            <a:ext cx="7056438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400">
              <a:cs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16000" y="1365250"/>
            <a:ext cx="7056438" cy="457200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b="1" dirty="0">
                <a:latin typeface="Arial" pitchFamily="34" charset="0"/>
                <a:cs typeface="Arial" pitchFamily="34" charset="0"/>
              </a:rPr>
              <a:t>National independent framework</a:t>
            </a:r>
          </a:p>
        </p:txBody>
      </p:sp>
      <p:sp>
        <p:nvSpPr>
          <p:cNvPr id="5" name="Rectangle 4"/>
          <p:cNvSpPr/>
          <p:nvPr/>
        </p:nvSpPr>
        <p:spPr>
          <a:xfrm>
            <a:off x="1016000" y="2225675"/>
            <a:ext cx="1968500" cy="457200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b="1" dirty="0">
                <a:latin typeface="Arial" pitchFamily="34" charset="0"/>
                <a:cs typeface="Arial" pitchFamily="34" charset="0"/>
              </a:rPr>
              <a:t>Promotion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3521075" y="2225675"/>
            <a:ext cx="2046288" cy="457200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b="1" dirty="0">
                <a:latin typeface="Arial" pitchFamily="34" charset="0"/>
                <a:cs typeface="Arial" pitchFamily="34" charset="0"/>
              </a:rPr>
              <a:t>Protection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6043613" y="2225675"/>
            <a:ext cx="2028825" cy="457200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b="1" dirty="0">
                <a:latin typeface="Arial" pitchFamily="34" charset="0"/>
                <a:cs typeface="Arial" pitchFamily="34" charset="0"/>
              </a:rPr>
              <a:t>Monitoring</a:t>
            </a:r>
          </a:p>
        </p:txBody>
      </p:sp>
      <p:sp>
        <p:nvSpPr>
          <p:cNvPr id="8" name="Down Arrow 7"/>
          <p:cNvSpPr/>
          <p:nvPr/>
        </p:nvSpPr>
        <p:spPr>
          <a:xfrm>
            <a:off x="1757363" y="2816225"/>
            <a:ext cx="484187" cy="488950"/>
          </a:xfrm>
          <a:prstGeom prst="downArrow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" name="Down Arrow 8"/>
          <p:cNvSpPr/>
          <p:nvPr/>
        </p:nvSpPr>
        <p:spPr>
          <a:xfrm>
            <a:off x="4302125" y="2816225"/>
            <a:ext cx="484188" cy="488950"/>
          </a:xfrm>
          <a:prstGeom prst="downArrow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" name="Down Arrow 9"/>
          <p:cNvSpPr/>
          <p:nvPr/>
        </p:nvSpPr>
        <p:spPr>
          <a:xfrm>
            <a:off x="6861175" y="2816225"/>
            <a:ext cx="485775" cy="488950"/>
          </a:xfrm>
          <a:prstGeom prst="downArrow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Flowchart: Process 10"/>
          <p:cNvSpPr/>
          <p:nvPr/>
        </p:nvSpPr>
        <p:spPr>
          <a:xfrm>
            <a:off x="1016000" y="3544888"/>
            <a:ext cx="1968500" cy="2471737"/>
          </a:xfrm>
          <a:prstGeom prst="flowChartProcess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Awareness-raising</a:t>
            </a: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Advocacy</a:t>
            </a: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Ratification promotion</a:t>
            </a: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Education</a:t>
            </a: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Training </a:t>
            </a: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Advice to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Government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Flowchart: Process 11"/>
          <p:cNvSpPr/>
          <p:nvPr/>
        </p:nvSpPr>
        <p:spPr>
          <a:xfrm>
            <a:off x="3521075" y="3544888"/>
            <a:ext cx="2046288" cy="2484437"/>
          </a:xfrm>
          <a:prstGeom prst="flowChartProcess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Individual complaints</a:t>
            </a: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Amicus in litigation</a:t>
            </a: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Combatting discrimination</a:t>
            </a: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Use of media, parliament</a:t>
            </a:r>
          </a:p>
        </p:txBody>
      </p:sp>
      <p:sp>
        <p:nvSpPr>
          <p:cNvPr id="13" name="Flowchart: Process 12"/>
          <p:cNvSpPr/>
          <p:nvPr/>
        </p:nvSpPr>
        <p:spPr>
          <a:xfrm>
            <a:off x="6043613" y="3544888"/>
            <a:ext cx="2028825" cy="2484437"/>
          </a:xfrm>
          <a:prstGeom prst="flowChartProcess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Public </a:t>
            </a:r>
            <a:r>
              <a:rPr lang="en-GB" dirty="0">
                <a:latin typeface="Arial" pitchFamily="34" charset="0"/>
                <a:cs typeface="Arial" pitchFamily="34" charset="0"/>
              </a:rPr>
              <a:t>inquiries</a:t>
            </a: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Studies and surveys</a:t>
            </a: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Law reviews</a:t>
            </a: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Annual reports</a:t>
            </a: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Alternative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reports to Committee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xfrm>
            <a:off x="333375" y="274638"/>
            <a:ext cx="8423275" cy="1090612"/>
          </a:xfrm>
        </p:spPr>
        <p:txBody>
          <a:bodyPr/>
          <a:lstStyle/>
          <a:p>
            <a:pPr algn="ctr" eaLnBrk="1" hangingPunct="1"/>
            <a:r>
              <a:rPr lang="en-US" sz="3600" smtClean="0">
                <a:latin typeface="Arial" charset="0"/>
                <a:cs typeface="Arial" charset="0"/>
              </a:rPr>
              <a:t>Parliaments</a:t>
            </a:r>
            <a:br>
              <a:rPr lang="en-US" sz="3600" smtClean="0">
                <a:latin typeface="Arial" charset="0"/>
                <a:cs typeface="Arial" charset="0"/>
              </a:rPr>
            </a:br>
            <a:endParaRPr lang="fr-FR" sz="3600" smtClean="0">
              <a:latin typeface="Arial" charset="0"/>
              <a:cs typeface="Arial" charset="0"/>
            </a:endParaRPr>
          </a:p>
        </p:txBody>
      </p:sp>
      <p:sp>
        <p:nvSpPr>
          <p:cNvPr id="17411" name="Content Placeholder 2"/>
          <p:cNvSpPr txBox="1">
            <a:spLocks/>
          </p:cNvSpPr>
          <p:nvPr/>
        </p:nvSpPr>
        <p:spPr bwMode="auto">
          <a:xfrm>
            <a:off x="741363" y="1365250"/>
            <a:ext cx="7740650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US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Parliamentary </a:t>
            </a: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committees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Commissions of inquiry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Direct questioning of ministers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Scrutiny of executive appointments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Oversight over non-governmental public agencies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Budgetary scrutiny and financial control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endParaRPr lang="en-US" sz="2600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333375" y="274638"/>
            <a:ext cx="8423275" cy="1090612"/>
          </a:xfrm>
        </p:spPr>
        <p:txBody>
          <a:bodyPr/>
          <a:lstStyle/>
          <a:p>
            <a:pPr algn="ctr" eaLnBrk="1" hangingPunct="1"/>
            <a:r>
              <a:rPr lang="en-US" sz="3600" smtClean="0">
                <a:latin typeface="Arial" charset="0"/>
                <a:cs typeface="Arial" charset="0"/>
              </a:rPr>
              <a:t>Courts and tribunals</a:t>
            </a:r>
            <a:br>
              <a:rPr lang="en-US" sz="3600" smtClean="0">
                <a:latin typeface="Arial" charset="0"/>
                <a:cs typeface="Arial" charset="0"/>
              </a:rPr>
            </a:br>
            <a:endParaRPr lang="fr-FR" sz="3600" smtClean="0">
              <a:latin typeface="Arial" charset="0"/>
              <a:cs typeface="Arial" charset="0"/>
            </a:endParaRPr>
          </a:p>
        </p:txBody>
      </p:sp>
      <p:sp>
        <p:nvSpPr>
          <p:cNvPr id="17411" name="Content Placeholder 2"/>
          <p:cNvSpPr txBox="1">
            <a:spLocks/>
          </p:cNvSpPr>
          <p:nvPr/>
        </p:nvSpPr>
        <p:spPr bwMode="auto">
          <a:xfrm>
            <a:off x="741363" y="1365250"/>
            <a:ext cx="7740650" cy="4700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en-US" sz="2600" dirty="0" smtClean="0">
              <a:cs typeface="Arial" charset="0"/>
            </a:endParaRP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Protect 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rights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GB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Provide </a:t>
            </a:r>
            <a:r>
              <a:rPr lang="en-GB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an enforceable </a:t>
            </a:r>
            <a:r>
              <a:rPr lang="en-GB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remedy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GB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Interpret </a:t>
            </a:r>
            <a:r>
              <a:rPr lang="en-GB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and apply the Convention </a:t>
            </a:r>
            <a:r>
              <a:rPr lang="en-GB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nationally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GB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Complement </a:t>
            </a:r>
            <a:r>
              <a:rPr lang="en-GB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the work of article 33 </a:t>
            </a:r>
            <a:r>
              <a:rPr lang="en-GB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mechanisms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GB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Identify </a:t>
            </a:r>
            <a:r>
              <a:rPr lang="en-GB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problem areas related to </a:t>
            </a:r>
            <a:r>
              <a:rPr lang="en-GB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the implementation of the Convention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GB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Trigger </a:t>
            </a:r>
            <a:r>
              <a:rPr lang="en-GB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law </a:t>
            </a:r>
            <a:r>
              <a:rPr lang="en-GB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reform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US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Prevent similar </a:t>
            </a: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problems 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in </a:t>
            </a:r>
            <a:r>
              <a:rPr lang="en-US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the future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title"/>
          </p:nvPr>
        </p:nvSpPr>
        <p:spPr>
          <a:xfrm>
            <a:off x="396875" y="274638"/>
            <a:ext cx="8359775" cy="1090612"/>
          </a:xfrm>
        </p:spPr>
        <p:txBody>
          <a:bodyPr/>
          <a:lstStyle/>
          <a:p>
            <a:pPr algn="ctr" eaLnBrk="1" hangingPunct="1"/>
            <a:r>
              <a:rPr lang="en-US" sz="3600" smtClean="0">
                <a:latin typeface="Arial" charset="0"/>
                <a:cs typeface="Arial" charset="0"/>
              </a:rPr>
              <a:t>Participation of civil society</a:t>
            </a:r>
            <a:br>
              <a:rPr lang="en-US" sz="3600" smtClean="0">
                <a:latin typeface="Arial" charset="0"/>
                <a:cs typeface="Arial" charset="0"/>
              </a:rPr>
            </a:br>
            <a:endParaRPr lang="fr-FR" sz="3600" smtClean="0">
              <a:latin typeface="Arial" charset="0"/>
              <a:cs typeface="Arial" charset="0"/>
            </a:endParaRPr>
          </a:p>
        </p:txBody>
      </p:sp>
      <p:sp>
        <p:nvSpPr>
          <p:cNvPr id="17411" name="Content Placeholder 2"/>
          <p:cNvSpPr txBox="1">
            <a:spLocks/>
          </p:cNvSpPr>
          <p:nvPr/>
        </p:nvSpPr>
        <p:spPr bwMode="auto">
          <a:xfrm>
            <a:off x="598488" y="1365250"/>
            <a:ext cx="7988300" cy="463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>
              <a:cs typeface="Arial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>
              <a:cs typeface="Arial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98488" y="1808163"/>
            <a:ext cx="7988300" cy="3062287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800" i="1" dirty="0">
                <a:latin typeface="Arial" pitchFamily="34" charset="0"/>
                <a:cs typeface="Arial" pitchFamily="34" charset="0"/>
              </a:rPr>
              <a:t>Civil society, in particular persons with disabilities and their representative organizations, shall be involved and participate fully in the monitoring process</a:t>
            </a:r>
            <a:r>
              <a:rPr lang="en-US" dirty="0"/>
              <a:t>.</a:t>
            </a:r>
          </a:p>
          <a:p>
            <a:pPr algn="just">
              <a:defRPr/>
            </a:pPr>
            <a:endParaRPr lang="en-US" dirty="0"/>
          </a:p>
          <a:p>
            <a:pPr algn="r">
              <a:defRPr/>
            </a:pPr>
            <a:r>
              <a:rPr lang="en-US" sz="2800" dirty="0" smtClean="0"/>
              <a:t>Art. </a:t>
            </a:r>
            <a:r>
              <a:rPr lang="en-US" sz="2800" dirty="0"/>
              <a:t>33 (3)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87388" y="365125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  <a:cs typeface="Arial" charset="0"/>
              </a:rPr>
              <a:t>Sources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558800" y="1839913"/>
            <a:ext cx="7477125" cy="3111500"/>
          </a:xfrm>
        </p:spPr>
        <p:txBody>
          <a:bodyPr/>
          <a:lstStyle/>
          <a:p>
            <a:pPr eaLnBrk="1" hangingPunct="1"/>
            <a:r>
              <a:rPr lang="en-US" sz="2200" dirty="0" smtClean="0">
                <a:latin typeface="Arial" charset="0"/>
                <a:cs typeface="Arial" charset="0"/>
              </a:rPr>
              <a:t>Convention on the Rights of Persons with Disabilities;</a:t>
            </a:r>
          </a:p>
          <a:p>
            <a:pPr eaLnBrk="1" hangingPunct="1"/>
            <a:r>
              <a:rPr lang="en-US" sz="2200" dirty="0" smtClean="0">
                <a:latin typeface="Arial" charset="0"/>
                <a:cs typeface="Arial" charset="0"/>
              </a:rPr>
              <a:t>A/</a:t>
            </a:r>
            <a:r>
              <a:rPr lang="en-US" sz="2200" dirty="0" err="1" smtClean="0">
                <a:latin typeface="Arial" charset="0"/>
                <a:cs typeface="Arial" charset="0"/>
              </a:rPr>
              <a:t>HRC</a:t>
            </a:r>
            <a:r>
              <a:rPr lang="en-US" sz="2200" dirty="0" smtClean="0">
                <a:latin typeface="Arial" charset="0"/>
                <a:cs typeface="Arial" charset="0"/>
              </a:rPr>
              <a:t>/10/48</a:t>
            </a:r>
          </a:p>
          <a:p>
            <a:pPr eaLnBrk="1" hangingPunct="1">
              <a:defRPr/>
            </a:pPr>
            <a:r>
              <a:rPr lang="en-GB" sz="2400" i="1" dirty="0" smtClean="0"/>
              <a:t>From </a:t>
            </a:r>
            <a:r>
              <a:rPr lang="en-GB" sz="2400" i="1" dirty="0"/>
              <a:t>Exclusion to Equality: Realizing the Rights of Persons with Disabilities—Handbook for Parliamentarians on the Convention on the Rights of Persons with Disabilities and its Optional Protocol</a:t>
            </a:r>
            <a:r>
              <a:rPr lang="en-GB" sz="2400" dirty="0"/>
              <a:t> (HR/PUB/07/6</a:t>
            </a:r>
            <a:r>
              <a:rPr lang="en-GB" sz="2400" dirty="0" smtClean="0"/>
              <a:t>)</a:t>
            </a:r>
            <a:endParaRPr lang="en-US" sz="2200" dirty="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800" dirty="0" smtClean="0">
              <a:latin typeface="Arial" charset="0"/>
              <a:cs typeface="Arial" charset="0"/>
            </a:endParaRP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301625" y="6308725"/>
            <a:ext cx="2698750" cy="1588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47" name="TextBox 11"/>
          <p:cNvSpPr txBox="1">
            <a:spLocks noChangeArrowheads="1"/>
          </p:cNvSpPr>
          <p:nvPr/>
        </p:nvSpPr>
        <p:spPr bwMode="auto">
          <a:xfrm>
            <a:off x="838200" y="1101725"/>
            <a:ext cx="3276600" cy="467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400" dirty="0">
                <a:cs typeface="Arial" charset="0"/>
              </a:rPr>
              <a:t>Identify the main institutional actors with roles </a:t>
            </a:r>
            <a:r>
              <a:rPr lang="en-US" sz="2400" dirty="0" smtClean="0">
                <a:cs typeface="Arial" charset="0"/>
              </a:rPr>
              <a:t>in implementing </a:t>
            </a:r>
            <a:r>
              <a:rPr lang="en-US" sz="2400" dirty="0">
                <a:cs typeface="Arial" charset="0"/>
              </a:rPr>
              <a:t>and </a:t>
            </a:r>
            <a:r>
              <a:rPr lang="en-US" sz="2400" dirty="0" smtClean="0">
                <a:cs typeface="Arial" charset="0"/>
              </a:rPr>
              <a:t>monitoring </a:t>
            </a:r>
            <a:r>
              <a:rPr lang="en-US" sz="2400" dirty="0">
                <a:cs typeface="Arial" charset="0"/>
              </a:rPr>
              <a:t>the </a:t>
            </a:r>
            <a:r>
              <a:rPr lang="en-US" sz="2400" dirty="0" smtClean="0">
                <a:cs typeface="Arial" charset="0"/>
              </a:rPr>
              <a:t>Convention</a:t>
            </a:r>
            <a:endParaRPr lang="en-US" sz="2400" dirty="0">
              <a:cs typeface="Arial" charset="0"/>
            </a:endParaRP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endParaRPr lang="en-US" sz="2400" dirty="0">
              <a:cs typeface="Arial" charset="0"/>
            </a:endParaRP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400" dirty="0">
                <a:cs typeface="Arial" charset="0"/>
              </a:rPr>
              <a:t>Understand the main functions of </a:t>
            </a:r>
            <a:r>
              <a:rPr lang="en-US" sz="2400" dirty="0" smtClean="0">
                <a:cs typeface="Arial" charset="0"/>
              </a:rPr>
              <a:t>those involved </a:t>
            </a:r>
            <a:r>
              <a:rPr lang="en-US" sz="2400" dirty="0">
                <a:cs typeface="Arial" charset="0"/>
              </a:rPr>
              <a:t>in implementation and monitoring</a:t>
            </a:r>
          </a:p>
        </p:txBody>
      </p:sp>
      <p:sp>
        <p:nvSpPr>
          <p:cNvPr id="6148" name="Rectangle 10"/>
          <p:cNvSpPr>
            <a:spLocks noChangeArrowheads="1"/>
          </p:cNvSpPr>
          <p:nvPr/>
        </p:nvSpPr>
        <p:spPr bwMode="auto">
          <a:xfrm>
            <a:off x="4370388" y="1112838"/>
            <a:ext cx="4535487" cy="385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400">
                <a:cs typeface="Arial" charset="0"/>
              </a:rPr>
              <a:t>Main actors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400">
                <a:cs typeface="Arial" charset="0"/>
              </a:rPr>
              <a:t>Focal points and coordination mechanisms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400">
                <a:cs typeface="Arial" charset="0"/>
              </a:rPr>
              <a:t>National independent mechanisms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400">
                <a:cs typeface="Arial" charset="0"/>
              </a:rPr>
              <a:t>Parliaments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400">
                <a:cs typeface="Arial" charset="0"/>
              </a:rPr>
              <a:t>Courts and tribunals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400">
                <a:cs typeface="Arial" charset="0"/>
              </a:rPr>
              <a:t>Participation of civil society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endParaRPr lang="en-US" sz="2400">
              <a:cs typeface="Arial" charset="0"/>
            </a:endParaRPr>
          </a:p>
        </p:txBody>
      </p:sp>
      <p:sp>
        <p:nvSpPr>
          <p:cNvPr id="6149" name="TextBox 17"/>
          <p:cNvSpPr txBox="1">
            <a:spLocks noChangeArrowheads="1"/>
          </p:cNvSpPr>
          <p:nvPr/>
        </p:nvSpPr>
        <p:spPr bwMode="auto">
          <a:xfrm>
            <a:off x="1066800" y="366713"/>
            <a:ext cx="168751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r>
              <a:rPr lang="en-US" sz="2600" b="1">
                <a:solidFill>
                  <a:schemeClr val="tx2"/>
                </a:solidFill>
                <a:cs typeface="Arial" charset="0"/>
              </a:rPr>
              <a:t>Objective</a:t>
            </a:r>
          </a:p>
        </p:txBody>
      </p:sp>
      <p:sp>
        <p:nvSpPr>
          <p:cNvPr id="6150" name="TextBox 18"/>
          <p:cNvSpPr txBox="1">
            <a:spLocks noChangeArrowheads="1"/>
          </p:cNvSpPr>
          <p:nvPr/>
        </p:nvSpPr>
        <p:spPr bwMode="auto">
          <a:xfrm>
            <a:off x="4699000" y="366713"/>
            <a:ext cx="21113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r>
              <a:rPr lang="en-US" sz="2600" b="1">
                <a:solidFill>
                  <a:schemeClr val="tx2"/>
                </a:solidFill>
                <a:cs typeface="Arial" charset="0"/>
              </a:rPr>
              <a:t>Module flow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lowchart: Connector 15"/>
          <p:cNvSpPr/>
          <p:nvPr/>
        </p:nvSpPr>
        <p:spPr>
          <a:xfrm>
            <a:off x="1981200" y="1219200"/>
            <a:ext cx="5257800" cy="4953000"/>
          </a:xfrm>
          <a:prstGeom prst="flowChartConnector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2590800" y="1752600"/>
            <a:ext cx="4038600" cy="3886200"/>
          </a:xfrm>
          <a:prstGeom prst="flowChartConnector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72" name="Rectangle 1"/>
          <p:cNvSpPr>
            <a:spLocks noChangeArrowheads="1"/>
          </p:cNvSpPr>
          <p:nvPr/>
        </p:nvSpPr>
        <p:spPr bwMode="auto">
          <a:xfrm>
            <a:off x="457200" y="331788"/>
            <a:ext cx="83296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lvl="1" algn="ctr"/>
            <a:r>
              <a:rPr lang="en-US" sz="3600" b="1">
                <a:solidFill>
                  <a:schemeClr val="tx2"/>
                </a:solidFill>
                <a:cs typeface="Arial" charset="0"/>
              </a:rPr>
              <a:t>Relevant actors</a:t>
            </a: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532512930"/>
              </p:ext>
            </p:extLst>
          </p:nvPr>
        </p:nvGraphicFramePr>
        <p:xfrm>
          <a:off x="914400" y="762000"/>
          <a:ext cx="73914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1" name="Group 20"/>
          <p:cNvGrpSpPr/>
          <p:nvPr/>
        </p:nvGrpSpPr>
        <p:grpSpPr>
          <a:xfrm>
            <a:off x="6553200" y="1447800"/>
            <a:ext cx="1678453" cy="1394817"/>
            <a:chOff x="2865923" y="3596311"/>
            <a:chExt cx="1678453" cy="1394817"/>
          </a:xfrm>
          <a:solidFill>
            <a:srgbClr val="FFC000"/>
          </a:solidFill>
        </p:grpSpPr>
        <p:sp>
          <p:nvSpPr>
            <p:cNvPr id="22" name="Oval 21"/>
            <p:cNvSpPr/>
            <p:nvPr/>
          </p:nvSpPr>
          <p:spPr>
            <a:xfrm>
              <a:off x="2865923" y="3596311"/>
              <a:ext cx="1678453" cy="1394817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3" name="Oval 4"/>
            <p:cNvSpPr/>
            <p:nvPr/>
          </p:nvSpPr>
          <p:spPr>
            <a:xfrm>
              <a:off x="3111727" y="3800577"/>
              <a:ext cx="1186845" cy="986285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dirty="0" smtClean="0">
                  <a:solidFill>
                    <a:schemeClr val="bg1"/>
                  </a:solidFill>
                </a:rPr>
                <a:t>Parliament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990600" y="1447800"/>
            <a:ext cx="1678453" cy="1394817"/>
            <a:chOff x="2865923" y="3596311"/>
            <a:chExt cx="1678453" cy="1394817"/>
          </a:xfrm>
          <a:solidFill>
            <a:srgbClr val="FFC000"/>
          </a:solidFill>
        </p:grpSpPr>
        <p:sp>
          <p:nvSpPr>
            <p:cNvPr id="25" name="Oval 24"/>
            <p:cNvSpPr/>
            <p:nvPr/>
          </p:nvSpPr>
          <p:spPr>
            <a:xfrm>
              <a:off x="2865923" y="3596311"/>
              <a:ext cx="1678453" cy="1394817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6" name="Oval 4"/>
            <p:cNvSpPr/>
            <p:nvPr/>
          </p:nvSpPr>
          <p:spPr>
            <a:xfrm>
              <a:off x="3111727" y="3800577"/>
              <a:ext cx="1186845" cy="986285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lIns="17780" tIns="17780" rIns="17780" bIns="17780" spcCol="1270" anchor="ctr"/>
            <a:lstStyle/>
            <a:p>
              <a:pPr algn="ctr" defTabSz="622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dirty="0" smtClean="0">
                  <a:solidFill>
                    <a:schemeClr val="bg1"/>
                  </a:solidFill>
                </a:rPr>
                <a:t>Courts </a:t>
              </a:r>
              <a:r>
                <a:rPr lang="en-US" dirty="0">
                  <a:solidFill>
                    <a:schemeClr val="bg1"/>
                  </a:solidFill>
                </a:rPr>
                <a:t>&amp; tribunals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9450" cy="1090612"/>
          </a:xfrm>
        </p:spPr>
        <p:txBody>
          <a:bodyPr/>
          <a:lstStyle/>
          <a:p>
            <a:pPr algn="ctr" eaLnBrk="1" hangingPunct="1"/>
            <a:r>
              <a:rPr lang="fr-FR" sz="3600" dirty="0" smtClean="0">
                <a:latin typeface="Arial" charset="0"/>
                <a:cs typeface="Arial" charset="0"/>
              </a:rPr>
              <a:t>Focal points and</a:t>
            </a:r>
            <a:br>
              <a:rPr lang="fr-FR" sz="3600" dirty="0" smtClean="0">
                <a:latin typeface="Arial" charset="0"/>
                <a:cs typeface="Arial" charset="0"/>
              </a:rPr>
            </a:br>
            <a:r>
              <a:rPr lang="fr-FR" sz="3600" dirty="0" smtClean="0">
                <a:latin typeface="Arial" charset="0"/>
                <a:cs typeface="Arial" charset="0"/>
              </a:rPr>
              <a:t>coordination </a:t>
            </a:r>
            <a:r>
              <a:rPr lang="fr-FR" sz="3600" dirty="0" err="1" smtClean="0">
                <a:latin typeface="Arial" charset="0"/>
                <a:cs typeface="Arial" charset="0"/>
              </a:rPr>
              <a:t>mechanisms</a:t>
            </a:r>
            <a:endParaRPr lang="fr-FR" sz="3600" dirty="0" smtClean="0">
              <a:latin typeface="Arial" charset="0"/>
              <a:cs typeface="Arial" charset="0"/>
            </a:endParaRPr>
          </a:p>
        </p:txBody>
      </p:sp>
      <p:sp>
        <p:nvSpPr>
          <p:cNvPr id="8195" name="Content Placeholder 2"/>
          <p:cNvSpPr txBox="1">
            <a:spLocks/>
          </p:cNvSpPr>
          <p:nvPr/>
        </p:nvSpPr>
        <p:spPr bwMode="auto">
          <a:xfrm>
            <a:off x="1016000" y="1901825"/>
            <a:ext cx="7056438" cy="392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16000" y="1901825"/>
            <a:ext cx="7056438" cy="3929063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States 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Parties, in accordance with their system of organization, shall designate </a:t>
            </a:r>
            <a:r>
              <a:rPr lang="en-US" sz="2400" i="1" u="sng" dirty="0">
                <a:latin typeface="Arial" pitchFamily="34" charset="0"/>
                <a:cs typeface="Arial" pitchFamily="34" charset="0"/>
              </a:rPr>
              <a:t>one or more </a:t>
            </a:r>
            <a:r>
              <a:rPr lang="en-US" sz="2400" b="1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focal points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within government </a:t>
            </a:r>
            <a:r>
              <a:rPr lang="en-US" sz="2400" i="1" u="sng" dirty="0">
                <a:latin typeface="Arial" pitchFamily="34" charset="0"/>
                <a:cs typeface="Arial" pitchFamily="34" charset="0"/>
              </a:rPr>
              <a:t>for matters relating to the implementation 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of the present Convention, and shall give due consideration to the establishment or designation of a </a:t>
            </a:r>
            <a:r>
              <a:rPr lang="en-US" sz="2400" b="1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coordination mechanism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within government </a:t>
            </a:r>
            <a:r>
              <a:rPr lang="en-US" sz="2400" i="1" u="sng" dirty="0">
                <a:latin typeface="Arial" pitchFamily="34" charset="0"/>
                <a:cs typeface="Arial" pitchFamily="34" charset="0"/>
              </a:rPr>
              <a:t>to facilitate related action in different sectors and at different levels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endParaRPr lang="en-US" sz="2400" i="1" dirty="0"/>
          </a:p>
          <a:p>
            <a:pPr algn="r"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art. 33 (1)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377825" y="274638"/>
            <a:ext cx="8378825" cy="1090612"/>
          </a:xfrm>
        </p:spPr>
        <p:txBody>
          <a:bodyPr/>
          <a:lstStyle/>
          <a:p>
            <a:pPr algn="ctr" eaLnBrk="1" hangingPunct="1"/>
            <a:r>
              <a:rPr lang="fr-FR" sz="3600" smtClean="0">
                <a:latin typeface="Arial" charset="0"/>
                <a:cs typeface="Arial" charset="0"/>
              </a:rPr>
              <a:t>Possible functions</a:t>
            </a:r>
          </a:p>
        </p:txBody>
      </p:sp>
      <p:sp>
        <p:nvSpPr>
          <p:cNvPr id="9219" name="Content Placeholder 2"/>
          <p:cNvSpPr txBox="1">
            <a:spLocks/>
          </p:cNvSpPr>
          <p:nvPr/>
        </p:nvSpPr>
        <p:spPr bwMode="auto">
          <a:xfrm>
            <a:off x="1016000" y="1728788"/>
            <a:ext cx="7056438" cy="40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>
              <a:solidFill>
                <a:srgbClr val="FF0000"/>
              </a:solidFill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>
              <a:solidFill>
                <a:srgbClr val="FF0000"/>
              </a:solidFill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3600" i="1">
                <a:solidFill>
                  <a:srgbClr val="FF0000"/>
                </a:solidFill>
                <a:cs typeface="Arial" charset="0"/>
              </a:rPr>
              <a:t>What are the possible functions of focal points and coordination mechanisms?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>
          <a:xfrm>
            <a:off x="396875" y="274638"/>
            <a:ext cx="8359775" cy="1090612"/>
          </a:xfrm>
        </p:spPr>
        <p:txBody>
          <a:bodyPr/>
          <a:lstStyle/>
          <a:p>
            <a:pPr algn="ctr" eaLnBrk="1" hangingPunct="1"/>
            <a:r>
              <a:rPr lang="fr-FR" sz="3600" smtClean="0">
                <a:latin typeface="Arial" charset="0"/>
                <a:cs typeface="Arial" charset="0"/>
              </a:rPr>
              <a:t>Example: Germany</a:t>
            </a:r>
          </a:p>
        </p:txBody>
      </p:sp>
      <p:sp>
        <p:nvSpPr>
          <p:cNvPr id="10243" name="Content Placeholder 2"/>
          <p:cNvSpPr txBox="1">
            <a:spLocks/>
          </p:cNvSpPr>
          <p:nvPr/>
        </p:nvSpPr>
        <p:spPr bwMode="auto">
          <a:xfrm>
            <a:off x="1042988" y="1262063"/>
            <a:ext cx="7058025" cy="497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000">
              <a:cs typeface="Arial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903316"/>
              </p:ext>
            </p:extLst>
          </p:nvPr>
        </p:nvGraphicFramePr>
        <p:xfrm>
          <a:off x="590550" y="934201"/>
          <a:ext cx="8285163" cy="503415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79097"/>
                <a:gridCol w="2477279"/>
                <a:gridCol w="4328787"/>
              </a:tblGrid>
              <a:tr h="370766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Mechanism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1" marB="45711"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Authority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1" marB="45711"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Composition</a:t>
                      </a:r>
                      <a:r>
                        <a:rPr lang="en-GB" sz="1800" baseline="0" dirty="0" smtClean="0">
                          <a:latin typeface="Arial" pitchFamily="34" charset="0"/>
                          <a:cs typeface="Arial" pitchFamily="34" charset="0"/>
                        </a:rPr>
                        <a:t> and m</a:t>
                      </a:r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andate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1" marB="45711"/>
                </a:tc>
              </a:tr>
              <a:tr h="131038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Focal point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1" marB="4571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Federal Ministry for Labour and Social Affairs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Sub-focal points in the 16 </a:t>
                      </a:r>
                      <a:r>
                        <a:rPr lang="en-GB" sz="1600" i="0" dirty="0" err="1" smtClean="0">
                          <a:latin typeface="Arial" pitchFamily="34" charset="0"/>
                          <a:cs typeface="Arial" pitchFamily="34" charset="0"/>
                        </a:rPr>
                        <a:t>Länder</a:t>
                      </a:r>
                      <a:endParaRPr lang="en-GB" sz="1600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1" marB="4571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Liaises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with the 16 </a:t>
                      </a:r>
                      <a:r>
                        <a:rPr lang="en-GB" sz="1600" i="0" baseline="0" dirty="0" err="1" smtClean="0">
                          <a:latin typeface="Arial" pitchFamily="34" charset="0"/>
                          <a:cs typeface="Arial" pitchFamily="34" charset="0"/>
                        </a:rPr>
                        <a:t>Länder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on implementation</a:t>
                      </a:r>
                      <a:endParaRPr lang="en-GB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Working group regularly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consults with 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OPDs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1" marB="45711"/>
                </a:tc>
              </a:tr>
              <a:tr h="131038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Coordination mechanism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1" marB="4571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Federal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Government Commissioner for Matters relating to Persons with Disabilities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1" marB="4571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Staff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of 13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Raises awareness of the Convention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Advises the Federal Government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Facilitates cooperation between Ministries and 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OPDs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1" marB="45711"/>
                </a:tc>
              </a:tr>
              <a:tr h="1797963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Advisory body (not required by the Convention)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1" marB="4571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The Inclusion Committee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1" marB="45711"/>
                </a:tc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Comprises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one Federal Commissioner, one State Commissioner, independent experts and 10 </a:t>
                      </a: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OPD </a:t>
                      </a: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representatives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Staff of two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Promotes the Convention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Makes recommendations to the Government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Coordinates 4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thematic working groups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1" marB="4571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title"/>
          </p:nvPr>
        </p:nvSpPr>
        <p:spPr>
          <a:xfrm>
            <a:off x="396875" y="274638"/>
            <a:ext cx="8529638" cy="1090612"/>
          </a:xfrm>
        </p:spPr>
        <p:txBody>
          <a:bodyPr/>
          <a:lstStyle/>
          <a:p>
            <a:pPr algn="ctr" eaLnBrk="1" hangingPunct="1"/>
            <a:r>
              <a:rPr lang="en-US" sz="3600" smtClean="0">
                <a:latin typeface="Arial" charset="0"/>
                <a:cs typeface="Arial" charset="0"/>
              </a:rPr>
              <a:t>Example: Spain</a:t>
            </a:r>
            <a:br>
              <a:rPr lang="en-US" sz="3600" smtClean="0">
                <a:latin typeface="Arial" charset="0"/>
                <a:cs typeface="Arial" charset="0"/>
              </a:rPr>
            </a:br>
            <a:endParaRPr lang="fr-FR" sz="3600" smtClean="0">
              <a:latin typeface="Arial" charset="0"/>
              <a:cs typeface="Arial" charset="0"/>
            </a:endParaRPr>
          </a:p>
        </p:txBody>
      </p:sp>
      <p:sp>
        <p:nvSpPr>
          <p:cNvPr id="11267" name="Content Placeholder 2"/>
          <p:cNvSpPr txBox="1">
            <a:spLocks/>
          </p:cNvSpPr>
          <p:nvPr/>
        </p:nvSpPr>
        <p:spPr bwMode="auto">
          <a:xfrm>
            <a:off x="1016000" y="1511300"/>
            <a:ext cx="7056438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400">
              <a:cs typeface="Arial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678792"/>
              </p:ext>
            </p:extLst>
          </p:nvPr>
        </p:nvGraphicFramePr>
        <p:xfrm>
          <a:off x="619125" y="1397000"/>
          <a:ext cx="8080375" cy="396743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895729"/>
                <a:gridCol w="2541083"/>
                <a:gridCol w="3643563"/>
              </a:tblGrid>
              <a:tr h="370810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Mechanism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5" marR="91425" marT="45716" marB="45716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Authority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5" marR="91425" marT="45716" marB="45716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Composition and mandate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5" marR="91425" marT="45716" marB="45716">
                    <a:solidFill>
                      <a:srgbClr val="00B0F0"/>
                    </a:solidFill>
                  </a:tcPr>
                </a:tc>
              </a:tr>
              <a:tr h="1554356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Focal point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5" marR="91425" marT="45716" marB="45716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Directorate-General for the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C</a:t>
                      </a: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oordination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of Sectoral Policies on Disability/Ministry of Health, Social 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Services 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and Equality 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5" marR="91425" marT="45716" marB="45716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Comprises 46 staff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Responsible for disability policies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Coordinates between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ministries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Coordinates between central Government and autonomous communities</a:t>
                      </a:r>
                    </a:p>
                  </a:txBody>
                  <a:tcPr marL="91425" marR="91425" marT="45716" marB="45716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041997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Coordination mechanism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5" marR="91425" marT="45716" marB="45716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National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Disability Council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5" marR="91425" marT="45716" marB="45716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Comprises 40 members from the focal </a:t>
                      </a: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point: </a:t>
                      </a: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president, three vice-presidents,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16 representatives of 12</a:t>
                      </a: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 other ministries, 16 </a:t>
                      </a: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OPD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representatives, 4 experts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Coordinates policies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Facilitates cooperation between ministries and 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OPDs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25" marR="91425" marT="45716" marB="45716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>
          <a:xfrm>
            <a:off x="377825" y="274638"/>
            <a:ext cx="8378825" cy="1090612"/>
          </a:xfrm>
        </p:spPr>
        <p:txBody>
          <a:bodyPr/>
          <a:lstStyle/>
          <a:p>
            <a:pPr algn="ctr" eaLnBrk="1" hangingPunct="1"/>
            <a:r>
              <a:rPr lang="fr-FR" sz="3600" smtClean="0">
                <a:latin typeface="Arial" charset="0"/>
                <a:cs typeface="Arial" charset="0"/>
              </a:rPr>
              <a:t>National independent mechanisms</a:t>
            </a:r>
          </a:p>
        </p:txBody>
      </p:sp>
      <p:sp>
        <p:nvSpPr>
          <p:cNvPr id="12291" name="Content Placeholder 2"/>
          <p:cNvSpPr txBox="1">
            <a:spLocks/>
          </p:cNvSpPr>
          <p:nvPr/>
        </p:nvSpPr>
        <p:spPr bwMode="auto">
          <a:xfrm>
            <a:off x="1016000" y="1728788"/>
            <a:ext cx="7056438" cy="40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16000" y="1728788"/>
            <a:ext cx="7056438" cy="4016375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i="1" dirty="0">
                <a:latin typeface="Arial" pitchFamily="34" charset="0"/>
                <a:cs typeface="Arial" pitchFamily="34" charset="0"/>
              </a:rPr>
              <a:t>States Parties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shall …</a:t>
            </a:r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… maintain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, strengthen, designate or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establish …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a framework, including one or more independent 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mechanisms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…</a:t>
            </a:r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… to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promote, protect and monitor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 implementation of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the … Convention</a:t>
            </a:r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… take 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into account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the principles relating to the status and functioning of national institutions for protection and promotion of human rights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defRPr/>
            </a:pPr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pPr algn="r"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Art. 33 (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>
          <a:xfrm>
            <a:off x="417513" y="274638"/>
            <a:ext cx="8339137" cy="1090612"/>
          </a:xfrm>
        </p:spPr>
        <p:txBody>
          <a:bodyPr/>
          <a:lstStyle/>
          <a:p>
            <a:pPr algn="ctr" eaLnBrk="1" hangingPunct="1"/>
            <a:r>
              <a:rPr lang="en-US" sz="3600" smtClean="0">
                <a:latin typeface="Arial" charset="0"/>
                <a:cs typeface="Arial" charset="0"/>
              </a:rPr>
              <a:t>Establishing the framework</a:t>
            </a:r>
            <a:br>
              <a:rPr lang="en-US" sz="3600" smtClean="0">
                <a:latin typeface="Arial" charset="0"/>
                <a:cs typeface="Arial" charset="0"/>
              </a:rPr>
            </a:br>
            <a:endParaRPr lang="fr-FR" sz="3600" smtClean="0">
              <a:latin typeface="Arial" charset="0"/>
              <a:cs typeface="Arial" charset="0"/>
            </a:endParaRPr>
          </a:p>
        </p:txBody>
      </p:sp>
      <p:sp>
        <p:nvSpPr>
          <p:cNvPr id="17411" name="Content Placeholder 2"/>
          <p:cNvSpPr txBox="1">
            <a:spLocks/>
          </p:cNvSpPr>
          <p:nvPr/>
        </p:nvSpPr>
        <p:spPr bwMode="auto">
          <a:xfrm>
            <a:off x="741363" y="1365250"/>
            <a:ext cx="7740650" cy="4630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en-US" sz="2600" dirty="0">
              <a:cs typeface="Arial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3200" dirty="0" smtClean="0">
                <a:cs typeface="Arial" charset="0"/>
              </a:rPr>
              <a:t>Maintain, strengthen, designate or establish?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3200" dirty="0" smtClean="0">
                <a:cs typeface="Arial" charset="0"/>
              </a:rPr>
              <a:t>Mechanism or mechanisms</a:t>
            </a:r>
            <a:r>
              <a:rPr lang="en-US" sz="2800" dirty="0" smtClean="0">
                <a:cs typeface="Arial" charset="0"/>
              </a:rPr>
              <a:t>?</a:t>
            </a:r>
            <a:endParaRPr lang="en-US" sz="3200" dirty="0" smtClean="0">
              <a:cs typeface="Arial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3200" dirty="0" smtClean="0">
                <a:cs typeface="Arial" charset="0"/>
              </a:rPr>
              <a:t>Paris Principles-compliant?</a:t>
            </a:r>
          </a:p>
          <a:p>
            <a:pPr marL="857250" lvl="1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/>
            </a:pPr>
            <a:r>
              <a:rPr lang="en-US" sz="3200" dirty="0" smtClean="0">
                <a:cs typeface="Arial" charset="0"/>
              </a:rPr>
              <a:t>Independent</a:t>
            </a:r>
          </a:p>
          <a:p>
            <a:pPr marL="857250" lvl="1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/>
            </a:pPr>
            <a:r>
              <a:rPr lang="en-US" sz="3200" dirty="0" smtClean="0">
                <a:cs typeface="Arial" charset="0"/>
              </a:rPr>
              <a:t>Plural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3200" dirty="0" smtClean="0">
                <a:cs typeface="Arial" charset="0"/>
              </a:rPr>
              <a:t>Accessible?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E3F29D-42A2-4DB5-980C-20111CA1507D}"/>
</file>

<file path=customXml/itemProps2.xml><?xml version="1.0" encoding="utf-8"?>
<ds:datastoreItem xmlns:ds="http://schemas.openxmlformats.org/officeDocument/2006/customXml" ds:itemID="{58BBA707-B4D5-4148-8120-CA27406FBE5D}"/>
</file>

<file path=customXml/itemProps3.xml><?xml version="1.0" encoding="utf-8"?>
<ds:datastoreItem xmlns:ds="http://schemas.openxmlformats.org/officeDocument/2006/customXml" ds:itemID="{F8E1EA8F-47EC-4EB5-AF7F-28BA73081CB3}"/>
</file>

<file path=customXml/itemProps4.xml><?xml version="1.0" encoding="utf-8"?>
<ds:datastoreItem xmlns:ds="http://schemas.openxmlformats.org/officeDocument/2006/customXml" ds:itemID="{7673A7DA-341A-4CBB-A179-7E8FB28EBD5B}"/>
</file>

<file path=docProps/app.xml><?xml version="1.0" encoding="utf-8"?>
<Properties xmlns="http://schemas.openxmlformats.org/officeDocument/2006/extended-properties" xmlns:vt="http://schemas.openxmlformats.org/officeDocument/2006/docPropsVTypes">
  <TotalTime>2939</TotalTime>
  <Words>701</Words>
  <Application>Microsoft Office PowerPoint</Application>
  <PresentationFormat>On-screen Show (4:3)</PresentationFormat>
  <Paragraphs>144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Thème Office</vt:lpstr>
      <vt:lpstr>National implementation and monitoring frameworks </vt:lpstr>
      <vt:lpstr>PowerPoint Presentation</vt:lpstr>
      <vt:lpstr>PowerPoint Presentation</vt:lpstr>
      <vt:lpstr>Focal points and coordination mechanisms</vt:lpstr>
      <vt:lpstr>Possible functions</vt:lpstr>
      <vt:lpstr>Example: Germany</vt:lpstr>
      <vt:lpstr>Example: Spain </vt:lpstr>
      <vt:lpstr>National independent mechanisms</vt:lpstr>
      <vt:lpstr>Establishing the framework </vt:lpstr>
      <vt:lpstr>Functions </vt:lpstr>
      <vt:lpstr>Parliaments </vt:lpstr>
      <vt:lpstr>Courts and tribunals </vt:lpstr>
      <vt:lpstr>Participation of civil society </vt:lpstr>
      <vt:lpstr>Sources</vt:lpstr>
    </vt:vector>
  </TitlesOfParts>
  <Company>Eddy Hill Design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Eddy Hill</dc:creator>
  <cp:lastModifiedBy>Intern</cp:lastModifiedBy>
  <cp:revision>216</cp:revision>
  <cp:lastPrinted>2011-08-24T07:57:36Z</cp:lastPrinted>
  <dcterms:created xsi:type="dcterms:W3CDTF">2010-05-19T14:44:31Z</dcterms:created>
  <dcterms:modified xsi:type="dcterms:W3CDTF">2014-07-21T15:23:53Z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David McCreery</vt:lpwstr>
  </property>
  <property fmtid="{D5CDD505-2E9C-101B-9397-08002B2CF9AE}" pid="3" name="xd_Signature">
    <vt:lpwstr/>
  </property>
  <property fmtid="{D5CDD505-2E9C-101B-9397-08002B2CF9AE}" pid="4" name="display_urn:schemas-microsoft-com:office:office#Author">
    <vt:lpwstr>David McCreery</vt:lpwstr>
  </property>
  <property fmtid="{D5CDD505-2E9C-101B-9397-08002B2CF9AE}" pid="5" name="TemplateUrl">
    <vt:lpwstr/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ntentTypeId">
    <vt:lpwstr>0x0101008822B9E06671B54FA89F14538B9B0FEA</vt:lpwstr>
  </property>
  <property fmtid="{D5CDD505-2E9C-101B-9397-08002B2CF9AE}" pid="10" name="Order">
    <vt:r8>2766700</vt:r8>
  </property>
</Properties>
</file>