
<file path=[Content_Types].xml><?xml version="1.0" encoding="utf-8"?>
<Types xmlns="http://schemas.openxmlformats.org/package/2006/content-types">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customXml/itemProps1.xml" ContentType="application/vnd.openxmlformats-officedocument.customXmlProperties+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tags/tag16.xml" ContentType="application/vnd.openxmlformats-officedocument.presentationml.tags+xml"/>
  <Override PartName="/docProps/custom.xml" ContentType="application/vnd.openxmlformats-officedocument.custom-properties+xml"/>
  <Override PartName="/ppt/tags/tag12.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Default Extension="png" ContentType="image/png"/>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tags/tag17.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13.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customXml/itemProps3.xml" ContentType="application/vnd.openxmlformats-officedocument.customXmlPropertie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14.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6"/>
  </p:notesMasterIdLst>
  <p:handoutMasterIdLst>
    <p:handoutMasterId r:id="rId27"/>
  </p:handoutMasterIdLst>
  <p:sldIdLst>
    <p:sldId id="256" r:id="rId3"/>
    <p:sldId id="262" r:id="rId4"/>
    <p:sldId id="263" r:id="rId5"/>
    <p:sldId id="264" r:id="rId6"/>
    <p:sldId id="265" r:id="rId7"/>
    <p:sldId id="300" r:id="rId8"/>
    <p:sldId id="301" r:id="rId9"/>
    <p:sldId id="302" r:id="rId10"/>
    <p:sldId id="303" r:id="rId11"/>
    <p:sldId id="304" r:id="rId12"/>
    <p:sldId id="305" r:id="rId13"/>
    <p:sldId id="306" r:id="rId14"/>
    <p:sldId id="307" r:id="rId15"/>
    <p:sldId id="308" r:id="rId16"/>
    <p:sldId id="287" r:id="rId17"/>
    <p:sldId id="309" r:id="rId18"/>
    <p:sldId id="310" r:id="rId19"/>
    <p:sldId id="311" r:id="rId20"/>
    <p:sldId id="313" r:id="rId21"/>
    <p:sldId id="288" r:id="rId22"/>
    <p:sldId id="290" r:id="rId23"/>
    <p:sldId id="312" r:id="rId24"/>
    <p:sldId id="314" r:id="rId2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showPr>
  <p:clrMru>
    <a:srgbClr val="911142"/>
    <a:srgbClr val="640000"/>
    <a:srgbClr val="FE0000"/>
    <a:srgbClr val="DF3935"/>
    <a:srgbClr val="F37736"/>
    <a:srgbClr val="00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306" autoAdjust="0"/>
  </p:normalViewPr>
  <p:slideViewPr>
    <p:cSldViewPr snapToObjects="1">
      <p:cViewPr>
        <p:scale>
          <a:sx n="76" d="100"/>
          <a:sy n="76" d="100"/>
        </p:scale>
        <p:origin x="-984" y="-72"/>
      </p:cViewPr>
      <p:guideLst>
        <p:guide orient="horz" pos="2160"/>
        <p:guide pos="2880"/>
      </p:guideLst>
    </p:cSldViewPr>
  </p:slideViewPr>
  <p:outlineViewPr>
    <p:cViewPr>
      <p:scale>
        <a:sx n="33" d="100"/>
        <a:sy n="33" d="100"/>
      </p:scale>
      <p:origin x="0" y="336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ustomXml" Target="../customXml/item3.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1536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575FDB90-0502-498B-B17C-DFD72D223C4C}" type="datetimeFigureOut">
              <a:rPr lang="en-US"/>
              <a:pPr>
                <a:defRPr/>
              </a:pPr>
              <a:t>10/27/2013</a:t>
            </a:fld>
            <a:endParaRPr lang="en-US"/>
          </a:p>
        </p:txBody>
      </p:sp>
      <p:sp>
        <p:nvSpPr>
          <p:cNvPr id="1536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1536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AC74CAC1-20F0-4FDC-A311-FDE72A27D43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15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FBDB1BC6-BC30-47BF-A635-A9BFA397FD3C}" type="datetimeFigureOut">
              <a:rPr lang="en-US"/>
              <a:pPr>
                <a:defRPr/>
              </a:pPr>
              <a:t>10/27/2013</a:t>
            </a:fld>
            <a:endParaRPr lang="en-US"/>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15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15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4F3E66F-A5A0-4DBE-AC3B-986BEFCF54F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noFill/>
          <a:ln/>
        </p:spPr>
        <p:txBody>
          <a:bodyPr/>
          <a:lstStyle/>
          <a:p>
            <a:pPr eaLnBrk="1" hangingPunct="1">
              <a:spcBef>
                <a:spcPct val="0"/>
              </a:spcBef>
            </a:pPr>
            <a:r>
              <a:rPr lang="en-CA" smtClean="0"/>
              <a:t>This is from the SALCO brochure</a:t>
            </a:r>
            <a:endParaRPr lang="en-US" smtClean="0"/>
          </a:p>
        </p:txBody>
      </p:sp>
      <p:sp>
        <p:nvSpPr>
          <p:cNvPr id="19459"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defTabSz="914400">
              <a:defRPr/>
            </a:pPr>
            <a:fld id="{3C363EEE-6D3D-4DC5-A193-7F8C1575B492}" type="slidenum">
              <a:rPr lang="en-US" sz="1200">
                <a:latin typeface="+mn-lt"/>
              </a:rPr>
              <a:pPr algn="r" defTabSz="914400">
                <a:defRPr/>
              </a:pPr>
              <a:t>2</a:t>
            </a:fld>
            <a:endParaRPr lang="en-US" sz="1200">
              <a:latin typeface="+mn-l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rtlCol="0">
            <a:normAutofit fontScale="92500" lnSpcReduction="20000"/>
          </a:bodyPr>
          <a:lstStyle/>
          <a:p>
            <a:pPr eaLnBrk="1" fontAlgn="auto" hangingPunct="1">
              <a:spcBef>
                <a:spcPts val="0"/>
              </a:spcBef>
              <a:spcAft>
                <a:spcPts val="0"/>
              </a:spcAft>
              <a:defRPr/>
            </a:pPr>
            <a:r>
              <a:rPr lang="en-CA" dirty="0">
                <a:latin typeface="+mn-lt"/>
              </a:rPr>
              <a:t>The ultimate aim of the project is to encourage dialogue and build public and institutional accountability in responding to the issue of forced marriages in ways that confront and do not perpetuate racism, gender oppression, and other forms of violence. </a:t>
            </a:r>
            <a:endParaRPr lang="en-US" dirty="0">
              <a:latin typeface="+mn-lt"/>
            </a:endParaRPr>
          </a:p>
          <a:p>
            <a:pPr eaLnBrk="1" fontAlgn="auto" hangingPunct="1">
              <a:spcBef>
                <a:spcPts val="0"/>
              </a:spcBef>
              <a:spcAft>
                <a:spcPts val="0"/>
              </a:spcAft>
              <a:defRPr/>
            </a:pPr>
            <a:r>
              <a:rPr lang="en-CA" dirty="0">
                <a:latin typeface="+mn-lt"/>
              </a:rPr>
              <a:t> </a:t>
            </a:r>
            <a:endParaRPr lang="en-US" dirty="0">
              <a:latin typeface="+mn-lt"/>
            </a:endParaRPr>
          </a:p>
          <a:p>
            <a:pPr eaLnBrk="1" fontAlgn="auto" hangingPunct="1">
              <a:spcBef>
                <a:spcPts val="0"/>
              </a:spcBef>
              <a:spcAft>
                <a:spcPts val="0"/>
              </a:spcAft>
              <a:defRPr/>
            </a:pPr>
            <a:r>
              <a:rPr lang="en-CA" dirty="0">
                <a:latin typeface="+mn-lt"/>
              </a:rPr>
              <a:t>The Forced Marriage Project at SALCO denounces the threat and practice of forced, non-consensual marriage. We commit to identifying strategies that promote the safety and security of all individuals and their right to choose marriage freely. </a:t>
            </a:r>
            <a:endParaRPr lang="en-US" dirty="0">
              <a:latin typeface="+mn-lt"/>
            </a:endParaRPr>
          </a:p>
          <a:p>
            <a:pPr eaLnBrk="1" fontAlgn="auto" hangingPunct="1">
              <a:spcBef>
                <a:spcPts val="0"/>
              </a:spcBef>
              <a:spcAft>
                <a:spcPts val="0"/>
              </a:spcAft>
              <a:defRPr/>
            </a:pPr>
            <a:endParaRPr lang="en-CA" dirty="0">
              <a:latin typeface="+mn-lt"/>
            </a:endParaRPr>
          </a:p>
          <a:p>
            <a:pPr eaLnBrk="1" fontAlgn="auto" hangingPunct="1">
              <a:spcBef>
                <a:spcPts val="0"/>
              </a:spcBef>
              <a:spcAft>
                <a:spcPts val="0"/>
              </a:spcAft>
              <a:defRPr/>
            </a:pPr>
            <a:r>
              <a:rPr lang="en-CA" dirty="0">
                <a:latin typeface="+mn-lt"/>
              </a:rPr>
              <a:t>‘Forced Marriages Project Advisory Committee’ has over 25 community activists, researchers and organizations participating in it. Members of the committee help by providing input to the planning, implementation and dissemination process for </a:t>
            </a:r>
            <a:r>
              <a:rPr lang="en-CA" dirty="0" err="1">
                <a:latin typeface="+mn-lt"/>
              </a:rPr>
              <a:t>SALCO’s</a:t>
            </a:r>
            <a:r>
              <a:rPr lang="en-CA" dirty="0">
                <a:latin typeface="+mn-lt"/>
              </a:rPr>
              <a:t>  Forced Marriages project. The Advisory Committee acts as an information and community resource to the Forced Marriages project and advances the sharing of experiences and knowledge specific to working towards creating accessible resources and awareness around the issue. </a:t>
            </a:r>
          </a:p>
          <a:p>
            <a:pPr eaLnBrk="1" fontAlgn="auto" hangingPunct="1">
              <a:spcBef>
                <a:spcPts val="0"/>
              </a:spcBef>
              <a:spcAft>
                <a:spcPts val="0"/>
              </a:spcAft>
              <a:defRPr/>
            </a:pPr>
            <a:endParaRPr lang="en-CA" dirty="0">
              <a:latin typeface="+mn-lt"/>
            </a:endParaRPr>
          </a:p>
          <a:p>
            <a:pPr eaLnBrk="1" fontAlgn="auto" hangingPunct="1">
              <a:spcBef>
                <a:spcPts val="0"/>
              </a:spcBef>
              <a:spcAft>
                <a:spcPts val="0"/>
              </a:spcAft>
              <a:defRPr/>
            </a:pPr>
            <a:r>
              <a:rPr lang="en-CA" i="1" dirty="0" err="1">
                <a:latin typeface="+mn-lt"/>
              </a:rPr>
              <a:t>SALCO’s</a:t>
            </a:r>
            <a:r>
              <a:rPr lang="en-CA" i="1" dirty="0">
                <a:latin typeface="+mn-lt"/>
              </a:rPr>
              <a:t> Initiatives around Forced Marriages</a:t>
            </a:r>
            <a:endParaRPr lang="en-US" sz="1100" dirty="0">
              <a:latin typeface="+mn-lt"/>
            </a:endParaRPr>
          </a:p>
          <a:p>
            <a:pPr lvl="1" eaLnBrk="1" fontAlgn="auto" hangingPunct="1">
              <a:spcBef>
                <a:spcPts val="0"/>
              </a:spcBef>
              <a:spcAft>
                <a:spcPts val="0"/>
              </a:spcAft>
              <a:defRPr/>
            </a:pPr>
            <a:r>
              <a:rPr lang="en-CA" dirty="0">
                <a:latin typeface="+mn-lt"/>
              </a:rPr>
              <a:t>2005-2006: Forced Marriages Working Group </a:t>
            </a:r>
            <a:endParaRPr lang="en-US" dirty="0">
              <a:latin typeface="+mn-lt"/>
            </a:endParaRPr>
          </a:p>
          <a:p>
            <a:pPr lvl="1" eaLnBrk="1" fontAlgn="auto" hangingPunct="1">
              <a:spcBef>
                <a:spcPts val="0"/>
              </a:spcBef>
              <a:spcAft>
                <a:spcPts val="0"/>
              </a:spcAft>
              <a:defRPr/>
            </a:pPr>
            <a:r>
              <a:rPr lang="en-CA" dirty="0">
                <a:latin typeface="+mn-lt"/>
              </a:rPr>
              <a:t>2007-2008: The Right to Choose Symposium</a:t>
            </a:r>
            <a:endParaRPr lang="en-US" dirty="0">
              <a:latin typeface="+mn-lt"/>
            </a:endParaRPr>
          </a:p>
          <a:p>
            <a:pPr lvl="1" eaLnBrk="1" fontAlgn="auto" hangingPunct="1">
              <a:spcBef>
                <a:spcPts val="0"/>
              </a:spcBef>
              <a:spcAft>
                <a:spcPts val="0"/>
              </a:spcAft>
              <a:defRPr/>
            </a:pPr>
            <a:r>
              <a:rPr lang="en-CA" dirty="0">
                <a:latin typeface="+mn-lt"/>
              </a:rPr>
              <a:t>2009-2010: Resources Development to address the issue of Forced Marriages</a:t>
            </a:r>
            <a:endParaRPr lang="en-US" dirty="0">
              <a:latin typeface="+mn-lt"/>
            </a:endParaRPr>
          </a:p>
          <a:p>
            <a:pPr eaLnBrk="1" fontAlgn="auto" hangingPunct="1">
              <a:spcBef>
                <a:spcPts val="0"/>
              </a:spcBef>
              <a:spcAft>
                <a:spcPts val="0"/>
              </a:spcAft>
              <a:defRPr/>
            </a:pPr>
            <a:endParaRPr lang="en-CA" i="1" dirty="0">
              <a:latin typeface="+mn-lt"/>
            </a:endParaRPr>
          </a:p>
          <a:p>
            <a:pPr eaLnBrk="1" fontAlgn="auto" hangingPunct="1">
              <a:spcBef>
                <a:spcPts val="0"/>
              </a:spcBef>
              <a:spcAft>
                <a:spcPts val="0"/>
              </a:spcAft>
              <a:defRPr/>
            </a:pPr>
            <a:r>
              <a:rPr lang="en-CA" i="1" dirty="0">
                <a:latin typeface="+mn-lt"/>
              </a:rPr>
              <a:t>Goals:</a:t>
            </a:r>
          </a:p>
          <a:p>
            <a:pPr eaLnBrk="1" fontAlgn="auto" hangingPunct="1">
              <a:spcBef>
                <a:spcPts val="0"/>
              </a:spcBef>
              <a:spcAft>
                <a:spcPts val="0"/>
              </a:spcAft>
              <a:defRPr/>
            </a:pPr>
            <a:r>
              <a:rPr lang="en-CA" i="1" dirty="0">
                <a:latin typeface="+mn-lt"/>
              </a:rPr>
              <a:t>Development of an educational tool-kit on forced marriages </a:t>
            </a:r>
            <a:endParaRPr lang="en-US" dirty="0">
              <a:latin typeface="+mn-lt"/>
            </a:endParaRPr>
          </a:p>
          <a:p>
            <a:pPr eaLnBrk="1" fontAlgn="auto" hangingPunct="1">
              <a:spcBef>
                <a:spcPts val="0"/>
              </a:spcBef>
              <a:spcAft>
                <a:spcPts val="0"/>
              </a:spcAft>
              <a:defRPr/>
            </a:pPr>
            <a:r>
              <a:rPr lang="en-CA" dirty="0">
                <a:latin typeface="+mn-lt"/>
              </a:rPr>
              <a:t>(including prevention, recognition, intervention and safety planning)</a:t>
            </a:r>
            <a:endParaRPr lang="en-US" dirty="0">
              <a:latin typeface="+mn-lt"/>
            </a:endParaRPr>
          </a:p>
          <a:p>
            <a:pPr eaLnBrk="1" fontAlgn="auto" hangingPunct="1">
              <a:spcBef>
                <a:spcPts val="0"/>
              </a:spcBef>
              <a:spcAft>
                <a:spcPts val="0"/>
              </a:spcAft>
              <a:defRPr/>
            </a:pPr>
            <a:r>
              <a:rPr lang="en-CA" dirty="0">
                <a:latin typeface="+mn-lt"/>
              </a:rPr>
              <a:t> </a:t>
            </a:r>
            <a:endParaRPr lang="en-US" dirty="0">
              <a:latin typeface="+mn-lt"/>
            </a:endParaRPr>
          </a:p>
          <a:p>
            <a:pPr eaLnBrk="1" fontAlgn="auto" hangingPunct="1">
              <a:spcBef>
                <a:spcPts val="0"/>
              </a:spcBef>
              <a:spcAft>
                <a:spcPts val="0"/>
              </a:spcAft>
              <a:defRPr/>
            </a:pPr>
            <a:r>
              <a:rPr lang="en-CA" i="1" dirty="0">
                <a:latin typeface="+mn-lt"/>
              </a:rPr>
              <a:t>Creation of a centralized website where information on forced marriages can be accessed</a:t>
            </a:r>
            <a:endParaRPr lang="en-US" dirty="0">
              <a:latin typeface="+mn-lt"/>
            </a:endParaRPr>
          </a:p>
          <a:p>
            <a:pPr eaLnBrk="1" fontAlgn="auto" hangingPunct="1">
              <a:spcBef>
                <a:spcPts val="0"/>
              </a:spcBef>
              <a:spcAft>
                <a:spcPts val="0"/>
              </a:spcAft>
              <a:defRPr/>
            </a:pPr>
            <a:r>
              <a:rPr lang="en-CA" dirty="0">
                <a:latin typeface="+mn-lt"/>
              </a:rPr>
              <a:t> </a:t>
            </a:r>
            <a:endParaRPr lang="en-US" dirty="0">
              <a:latin typeface="+mn-lt"/>
            </a:endParaRPr>
          </a:p>
          <a:p>
            <a:pPr eaLnBrk="1" fontAlgn="auto" hangingPunct="1">
              <a:spcBef>
                <a:spcPts val="0"/>
              </a:spcBef>
              <a:spcAft>
                <a:spcPts val="0"/>
              </a:spcAft>
              <a:defRPr/>
            </a:pPr>
            <a:r>
              <a:rPr lang="en-CA" i="1" dirty="0">
                <a:latin typeface="+mn-lt"/>
              </a:rPr>
              <a:t>Conduct community workshops to launch educational materials and further dialogue on forced marriages</a:t>
            </a:r>
            <a:endParaRPr lang="en-US" dirty="0">
              <a:latin typeface="+mn-lt"/>
            </a:endParaRPr>
          </a:p>
          <a:p>
            <a:pPr eaLnBrk="1" fontAlgn="auto" hangingPunct="1">
              <a:spcBef>
                <a:spcPts val="0"/>
              </a:spcBef>
              <a:spcAft>
                <a:spcPts val="0"/>
              </a:spcAft>
              <a:defRPr/>
            </a:pPr>
            <a:endParaRPr lang="en-US" dirty="0">
              <a:latin typeface="+mn-lt"/>
            </a:endParaRPr>
          </a:p>
        </p:txBody>
      </p:sp>
      <p:sp>
        <p:nvSpPr>
          <p:cNvPr id="21507"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defTabSz="914400">
              <a:defRPr/>
            </a:pPr>
            <a:fld id="{2CE02A00-67C0-44DA-A47E-619489D6E4B7}" type="slidenum">
              <a:rPr lang="en-US" sz="1200">
                <a:latin typeface="+mn-lt"/>
              </a:rPr>
              <a:pPr algn="r" defTabSz="914400">
                <a:defRPr/>
              </a:pPr>
              <a:t>3</a:t>
            </a:fld>
            <a:endParaRPr lang="en-US" sz="1200">
              <a:latin typeface="+mn-l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a:ln/>
        </p:spPr>
      </p:sp>
      <p:sp>
        <p:nvSpPr>
          <p:cNvPr id="40962" name="Notes Placeholder 2"/>
          <p:cNvSpPr>
            <a:spLocks noGrp="1"/>
          </p:cNvSpPr>
          <p:nvPr>
            <p:ph type="body" idx="1"/>
          </p:nvPr>
        </p:nvSpPr>
        <p:spPr>
          <a:noFill/>
          <a:ln/>
        </p:spPr>
        <p:txBody>
          <a:bodyPr/>
          <a:lstStyle/>
          <a:p>
            <a:pPr eaLnBrk="1" hangingPunct="1"/>
            <a:r>
              <a:rPr lang="en-CA" smtClean="0"/>
              <a:t>Canada is also a signatory to several international consensus documents including the </a:t>
            </a:r>
            <a:r>
              <a:rPr lang="en-CA" i="1" smtClean="0"/>
              <a:t>Universal Declaration of Human Rights, </a:t>
            </a:r>
            <a:r>
              <a:rPr lang="en-CA" smtClean="0"/>
              <a:t>the </a:t>
            </a:r>
            <a:r>
              <a:rPr lang="en-CA" i="1" smtClean="0"/>
              <a:t>Convention on the Elimination of All Forms of Discrimination against Women</a:t>
            </a:r>
            <a:r>
              <a:rPr lang="en-CA" smtClean="0"/>
              <a:t> and </a:t>
            </a:r>
            <a:r>
              <a:rPr lang="en-CA" i="1" smtClean="0"/>
              <a:t>Convention on the Rights of the Child. </a:t>
            </a:r>
            <a:r>
              <a:rPr lang="en-CA" smtClean="0"/>
              <a:t>However, Canada has not signed or ratified the </a:t>
            </a:r>
            <a:r>
              <a:rPr lang="en-CA" i="1" smtClean="0"/>
              <a:t>Convention on Consent to Marriage, Minimum Age for Marriage and Registration of Marriages</a:t>
            </a:r>
            <a:r>
              <a:rPr lang="en-CA" smtClean="0"/>
              <a:t> and has no domestic legislation specific to FM. As the national courts of any country are not legally bound by international documents, recognition of international conventions and treaties does not provide adequate protection against FM.</a:t>
            </a:r>
            <a:endParaRPr lang="en-US" smtClean="0"/>
          </a:p>
          <a:p>
            <a:pPr eaLnBrk="1" hangingPunct="1"/>
            <a:r>
              <a:rPr lang="en-CA" smtClean="0"/>
              <a:t>For a complete list of international treaties and international consensus documents, please see </a:t>
            </a:r>
            <a:r>
              <a:rPr lang="en-CA" i="1" smtClean="0"/>
              <a:t>Annotated bibliography on comparative and international law relating to forced marriage </a:t>
            </a:r>
            <a:r>
              <a:rPr lang="en-CA" smtClean="0"/>
              <a:t>(2007, p. 10-17).</a:t>
            </a:r>
            <a:endParaRPr lang="en-US" smtClean="0"/>
          </a:p>
          <a:p>
            <a:pPr eaLnBrk="1" hangingPunct="1"/>
            <a:r>
              <a:rPr lang="en-CA" i="1" smtClean="0"/>
              <a:t>Annotated bibliography on comparative and international law relating to forced marriage </a:t>
            </a:r>
            <a:r>
              <a:rPr lang="en-CA" smtClean="0"/>
              <a:t>(2007, p. 11).</a:t>
            </a:r>
            <a:endParaRPr lang="en-US" smtClean="0"/>
          </a:p>
          <a:p>
            <a:pPr eaLnBrk="1" hangingPunct="1"/>
            <a:r>
              <a:rPr lang="en-CA" i="1" smtClean="0"/>
              <a:t>Annotated bibliography on comparative and international law relating to forced marriage </a:t>
            </a:r>
            <a:r>
              <a:rPr lang="en-CA" smtClean="0"/>
              <a:t>(2007, p. 10).</a:t>
            </a:r>
            <a:endParaRPr lang="en-US" smtClean="0"/>
          </a:p>
        </p:txBody>
      </p:sp>
      <p:sp>
        <p:nvSpPr>
          <p:cNvPr id="40963" name="Slide Number Placeholder 3"/>
          <p:cNvSpPr>
            <a:spLocks noGrp="1"/>
          </p:cNvSpPr>
          <p:nvPr>
            <p:ph type="sldNum" sz="quarter" idx="5"/>
          </p:nvPr>
        </p:nvSpPr>
        <p:spPr>
          <a:noFill/>
        </p:spPr>
        <p:txBody>
          <a:bodyPr/>
          <a:lstStyle/>
          <a:p>
            <a:fld id="{D99EDA10-071E-4A51-B2D8-51496CF4452F}" type="slidenum">
              <a:rPr lang="en-US" smtClean="0"/>
              <a:pPr/>
              <a:t>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a:ln/>
        </p:spPr>
      </p:sp>
      <p:sp>
        <p:nvSpPr>
          <p:cNvPr id="53250" name="Notes Placeholder 2"/>
          <p:cNvSpPr>
            <a:spLocks noGrp="1"/>
          </p:cNvSpPr>
          <p:nvPr>
            <p:ph type="body" idx="1"/>
          </p:nvPr>
        </p:nvSpPr>
        <p:spPr>
          <a:noFill/>
          <a:ln/>
        </p:spPr>
        <p:txBody>
          <a:bodyPr/>
          <a:lstStyle/>
          <a:p>
            <a:pPr eaLnBrk="1" hangingPunct="1">
              <a:spcBef>
                <a:spcPct val="0"/>
              </a:spcBef>
            </a:pPr>
            <a:r>
              <a:rPr lang="en-CA" smtClean="0"/>
              <a:t>There are no excuses or valid justifications for the practice of forced marriage. It must, however, be noted that individuals arranging forced marriages are often themselves victimized by complex interacting factors. These factors may include: </a:t>
            </a:r>
            <a:endParaRPr lang="en-US" smtClean="0"/>
          </a:p>
          <a:p>
            <a:pPr eaLnBrk="1" hangingPunct="1">
              <a:spcBef>
                <a:spcPct val="0"/>
              </a:spcBef>
            </a:pPr>
            <a:endParaRPr lang="en-US" smtClean="0"/>
          </a:p>
        </p:txBody>
      </p:sp>
      <p:sp>
        <p:nvSpPr>
          <p:cNvPr id="48131"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defTabSz="914400">
              <a:defRPr/>
            </a:pPr>
            <a:fld id="{DC88297A-E671-4B75-A7A0-ED432FDBBD5E}" type="slidenum">
              <a:rPr lang="en-US" sz="1200">
                <a:latin typeface="+mn-lt"/>
              </a:rPr>
              <a:pPr algn="r" defTabSz="914400">
                <a:defRPr/>
              </a:pPr>
              <a:t>20</a:t>
            </a:fld>
            <a:endParaRPr lang="en-US" sz="1200">
              <a:latin typeface="+mn-l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0F9A90C-F5FE-435E-B35F-D6EC129AEB2F}" type="datetime1">
              <a:rPr lang="en-US"/>
              <a:pPr>
                <a:defRPr/>
              </a:pPr>
              <a:t>10/27/2013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FB60B3-D6A9-438B-8213-6E4F3972E83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C01E08C-4B93-48BC-B82F-8A9E3D917577}" type="datetime1">
              <a:rPr lang="en-US"/>
              <a:pPr>
                <a:defRPr/>
              </a:pPr>
              <a:t>10/27/2013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68536DB-B6EC-4E1E-9329-3999743AAF3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D4065C4-4E64-43A0-8F2D-04E710956876}" type="datetime1">
              <a:rPr lang="en-US"/>
              <a:pPr>
                <a:defRPr/>
              </a:pPr>
              <a:t>10/27/2013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F9CF23F-FF72-4CF7-955D-B9371800FDB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66E59BF-AB4B-4469-B59B-465D086F7CBB}" type="datetime1">
              <a:rPr lang="en-US"/>
              <a:pPr>
                <a:defRPr/>
              </a:pPr>
              <a:t>10/27/2013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6140663-A345-4874-B596-D2EF27B98D7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F16E882-8C27-4D2D-B602-81305C82B6E0}" type="datetime1">
              <a:rPr lang="en-US"/>
              <a:pPr>
                <a:defRPr/>
              </a:pPr>
              <a:t>10/27/2013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2C3720F-223A-430B-937D-8012ADB9B91D}"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9926EFD-2EA7-4385-90D1-AC1A4166DDDC}" type="datetime1">
              <a:rPr lang="en-US"/>
              <a:pPr>
                <a:defRPr/>
              </a:pPr>
              <a:t>10/27/2013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40C665-6709-4E58-ABA2-5E5DE7D5A908}"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E93BA79-6F57-4F47-B63F-9912E75F35F2}" type="datetime1">
              <a:rPr lang="en-US"/>
              <a:pPr>
                <a:defRPr/>
              </a:pPr>
              <a:t>10/27/2013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0AE3F8-5BC5-4E36-BDFB-CDFDEDC7B0BD}"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5E0F016-50FD-43D8-A2BB-70903B15CDC9}" type="datetime1">
              <a:rPr lang="en-US"/>
              <a:pPr>
                <a:defRPr/>
              </a:pPr>
              <a:t>10/27/2013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C9CCA6-C28E-4522-BA87-6BCFF0393C9B}"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FFAC452-2558-4C83-8F86-5C12E4D75FC4}" type="datetime1">
              <a:rPr lang="en-US"/>
              <a:pPr>
                <a:defRPr/>
              </a:pPr>
              <a:t>10/27/2013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C0D9087-70E9-4184-A0DC-56355D13C01A}"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1AF1A3E-48BB-48E1-AFBB-BDB4F2508EE9}" type="datetime1">
              <a:rPr lang="en-US"/>
              <a:pPr>
                <a:defRPr/>
              </a:pPr>
              <a:t>10/27/2013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D51F002-F9B6-4F63-B2E4-808B3B2D7D2F}"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EE3D2B2-C16D-4977-938A-265A14F0E637}" type="datetime1">
              <a:rPr lang="en-US"/>
              <a:pPr>
                <a:defRPr/>
              </a:pPr>
              <a:t>10/27/2013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AC35100-F132-4D36-A489-04E76517F2B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48CF398-9C10-43A3-8F31-05BC61D5B40D}" type="datetime1">
              <a:rPr lang="en-US"/>
              <a:pPr>
                <a:defRPr/>
              </a:pPr>
              <a:t>10/27/2013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3C29FF-58A3-4B5B-80F8-353337A7F022}"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B55DAF2-C546-483E-BFBB-C2035D117378}" type="datetime1">
              <a:rPr lang="en-US"/>
              <a:pPr>
                <a:defRPr/>
              </a:pPr>
              <a:t>10/27/2013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A9AF41B-4B6B-45C4-980E-EF9096075B6C}"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E52CA73-3AE4-43EB-9158-F3ABD17E364D}" type="datetime1">
              <a:rPr lang="en-US"/>
              <a:pPr>
                <a:defRPr/>
              </a:pPr>
              <a:t>10/27/2013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D6B5032-769E-41C2-8BF2-CE3469D9A515}"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43C3CC4-BFE7-4EE1-A0BC-55B887C7B070}" type="datetime1">
              <a:rPr lang="en-US"/>
              <a:pPr>
                <a:defRPr/>
              </a:pPr>
              <a:t>10/27/2013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F231117-B5C5-4E0A-B19A-2946D666EFA9}"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CF78E1F-E238-4A0C-A434-1B786E890161}" type="datetime1">
              <a:rPr lang="en-US"/>
              <a:pPr>
                <a:defRPr/>
              </a:pPr>
              <a:t>10/27/2013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442FC13-C85B-4DD7-BFAF-910A91131771}"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C6CD327-0F5C-4786-A9BC-4B9141CBE775}" type="datetime1">
              <a:rPr lang="en-US"/>
              <a:pPr>
                <a:defRPr/>
              </a:pPr>
              <a:t>10/27/2013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09200AB-4F53-4F79-ADED-D7C993130EE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A22FBA7-5890-4A73-BD83-F81337D6AD26}" type="datetime1">
              <a:rPr lang="en-US"/>
              <a:pPr>
                <a:defRPr/>
              </a:pPr>
              <a:t>10/27/2013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7A6F2E9-3370-4DBE-B9C1-B7715EF5366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38735B8-B4C8-4678-A5D1-A3A84C28810E}" type="datetime1">
              <a:rPr lang="en-US"/>
              <a:pPr>
                <a:defRPr/>
              </a:pPr>
              <a:t>10/27/2013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5B5C906-4947-486C-9248-18579E0BCBE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84598DB-13FA-46B9-AE5F-6984E9B4ACD5}" type="datetime1">
              <a:rPr lang="en-US"/>
              <a:pPr>
                <a:defRPr/>
              </a:pPr>
              <a:t>10/27/2013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46DFBFD-6496-416D-93BF-671ABBC0EB5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569FDC9-A82B-445F-83DD-B69890845F04}" type="datetime1">
              <a:rPr lang="en-US"/>
              <a:pPr>
                <a:defRPr/>
              </a:pPr>
              <a:t>10/27/2013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A6FC852-31F6-45ED-88BB-934BEA00397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descr="Cover.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Date Placeholder 3"/>
          <p:cNvSpPr>
            <a:spLocks noGrp="1"/>
          </p:cNvSpPr>
          <p:nvPr>
            <p:ph type="dt" sz="half" idx="10"/>
          </p:nvPr>
        </p:nvSpPr>
        <p:spPr/>
        <p:txBody>
          <a:bodyPr/>
          <a:lstStyle>
            <a:lvl1pPr>
              <a:defRPr smtClean="0"/>
            </a:lvl1pPr>
          </a:lstStyle>
          <a:p>
            <a:pPr>
              <a:defRPr/>
            </a:pPr>
            <a:fld id="{5EF664B2-3CC7-47F0-9EAE-DE7EE3286706}" type="datetime1">
              <a:rPr lang="en-US"/>
              <a:pPr>
                <a:defRPr/>
              </a:pPr>
              <a:t>10/27/2013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6234792-B08C-432F-90BD-0F7741FAE2A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41096E9-9AFB-40AD-80DC-E83808E45435}" type="datetime1">
              <a:rPr lang="en-US"/>
              <a:pPr>
                <a:defRPr/>
              </a:pPr>
              <a:t>10/27/2013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4AA1472-4BA7-41F9-A22A-C149CC087A9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4" descr="Cover.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fld id="{8E45AE81-B9FA-4DC9-A90C-4C462AE2D679}" type="datetime1">
              <a:rPr lang="en-US"/>
              <a:pPr>
                <a:defRPr/>
              </a:pPr>
              <a:t>10/27/2013</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smtClean="0"/>
            </a:lvl1pPr>
          </a:lstStyle>
          <a:p>
            <a:pPr>
              <a:defRPr/>
            </a:pPr>
            <a:fld id="{F2FF3E32-5B37-4E9D-98C2-19ABF0F760B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B1B7F1AD-5DE7-443E-9471-65E9C1296007}" type="datetime1">
              <a:rPr lang="en-US"/>
              <a:pPr>
                <a:defRPr/>
              </a:pPr>
              <a:t>10/27/2013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6B621950-C2B7-4427-905A-3C90A3A155B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2" r:id="rId2"/>
    <p:sldLayoutId id="2147483671" r:id="rId3"/>
    <p:sldLayoutId id="2147483670" r:id="rId4"/>
    <p:sldLayoutId id="2147483669" r:id="rId5"/>
    <p:sldLayoutId id="2147483668" r:id="rId6"/>
    <p:sldLayoutId id="2147483685" r:id="rId7"/>
    <p:sldLayoutId id="2147483667" r:id="rId8"/>
    <p:sldLayoutId id="2147483686" r:id="rId9"/>
    <p:sldLayoutId id="2147483666" r:id="rId10"/>
    <p:sldLayoutId id="2147483665" r:id="rId11"/>
    <p:sldLayoutId id="2147483664" r:id="rId12"/>
    <p:sldLayoutId id="2147483663" r:id="rId13"/>
  </p:sldLayoutIdLst>
  <p:hf hdr="0" ftr="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4A4F2972-BCA0-468E-A5EC-D4148E033CFB}" type="datetime1">
              <a:rPr lang="en-US"/>
              <a:pPr>
                <a:defRPr/>
              </a:pPr>
              <a:t>10/27/2013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809E3656-BBAF-4813-9868-150D023DA75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4" r:id="rId1"/>
    <p:sldLayoutId id="2147483683" r:id="rId2"/>
    <p:sldLayoutId id="2147483682" r:id="rId3"/>
    <p:sldLayoutId id="2147483681" r:id="rId4"/>
    <p:sldLayoutId id="2147483680" r:id="rId5"/>
    <p:sldLayoutId id="2147483679" r:id="rId6"/>
    <p:sldLayoutId id="2147483678" r:id="rId7"/>
    <p:sldLayoutId id="2147483677" r:id="rId8"/>
    <p:sldLayoutId id="2147483676" r:id="rId9"/>
    <p:sldLayoutId id="2147483675" r:id="rId10"/>
    <p:sldLayoutId id="2147483674" r:id="rId11"/>
  </p:sldLayoutIdLst>
  <p:timing>
    <p:tnLst>
      <p:par>
        <p:cTn id="1" dur="indefinite" restart="never" nodeType="tmRoot"/>
      </p:par>
    </p:tnLst>
  </p:timing>
  <p:hf hdr="0" ftr="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7.png"/><Relationship Id="rId4"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wmf"/><Relationship Id="rId5" Type="http://schemas.openxmlformats.org/officeDocument/2006/relationships/notesSlide" Target="../notesSlides/notesSlide1.xml"/><Relationship Id="rId4"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10.png"/><Relationship Id="rId5" Type="http://schemas.openxmlformats.org/officeDocument/2006/relationships/notesSlide" Target="../notesSlides/notesSlide4.xml"/><Relationship Id="rId4"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jpeg"/><Relationship Id="rId5" Type="http://schemas.openxmlformats.org/officeDocument/2006/relationships/notesSlide" Target="../notesSlides/notesSlide2.xml"/><Relationship Id="rId4"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xml"/><Relationship Id="rId1" Type="http://schemas.openxmlformats.org/officeDocument/2006/relationships/tags" Target="../tags/tag9.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4" descr="Cover.jpg"/>
          <p:cNvPicPr>
            <a:picLocks noChangeAspect="1"/>
          </p:cNvPicPr>
          <p:nvPr/>
        </p:nvPicPr>
        <p:blipFill>
          <a:blip r:embed="rId2"/>
          <a:srcRect/>
          <a:stretch>
            <a:fillRect/>
          </a:stretch>
        </p:blipFill>
        <p:spPr bwMode="auto">
          <a:xfrm>
            <a:off x="-50800" y="0"/>
            <a:ext cx="9194800" cy="6880225"/>
          </a:xfrm>
          <a:prstGeom prst="rect">
            <a:avLst/>
          </a:prstGeom>
          <a:noFill/>
          <a:ln w="9525">
            <a:noFill/>
            <a:miter lim="800000"/>
            <a:headEnd/>
            <a:tailEnd/>
          </a:ln>
        </p:spPr>
      </p:pic>
      <p:sp>
        <p:nvSpPr>
          <p:cNvPr id="14338" name="Title 1"/>
          <p:cNvSpPr>
            <a:spLocks noGrp="1"/>
          </p:cNvSpPr>
          <p:nvPr>
            <p:ph type="ctrTitle"/>
          </p:nvPr>
        </p:nvSpPr>
        <p:spPr>
          <a:xfrm>
            <a:off x="685800" y="3249613"/>
            <a:ext cx="7772400" cy="1470025"/>
          </a:xfrm>
        </p:spPr>
        <p:txBody>
          <a:bodyPr/>
          <a:lstStyle/>
          <a:p>
            <a:pPr algn="r" eaLnBrk="1" hangingPunct="1">
              <a:defRPr/>
            </a:pPr>
            <a:r>
              <a:rPr lang="en-C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FORCED/ NON-CONSENSUAL MARRIAGE IN CANADA</a:t>
            </a:r>
            <a:br>
              <a:rPr lang="en-C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CA"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Deepa</a:t>
            </a:r>
            <a:r>
              <a:rPr lang="en-C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CA"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Mattoo</a:t>
            </a:r>
            <a:r>
              <a:rPr lang="en-C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C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CA"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Staff Lawyer </a:t>
            </a:r>
            <a:endPar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9699" name="Subtitle 2"/>
          <p:cNvSpPr txBox="1">
            <a:spLocks/>
          </p:cNvSpPr>
          <p:nvPr/>
        </p:nvSpPr>
        <p:spPr bwMode="auto">
          <a:xfrm>
            <a:off x="1981200" y="5943600"/>
            <a:ext cx="6400800" cy="381000"/>
          </a:xfrm>
          <a:prstGeom prst="rect">
            <a:avLst/>
          </a:prstGeom>
          <a:noFill/>
          <a:ln w="9525">
            <a:noFill/>
            <a:miter lim="800000"/>
            <a:headEnd/>
            <a:tailEnd/>
          </a:ln>
        </p:spPr>
        <p:txBody>
          <a:bodyPr/>
          <a:lstStyle/>
          <a:p>
            <a:pPr algn="r">
              <a:spcBef>
                <a:spcPct val="20000"/>
              </a:spcBef>
              <a:buFont typeface="Arial" charset="0"/>
              <a:buNone/>
            </a:pPr>
            <a:fld id="{C89D9D5E-E11F-43A1-86BC-2474809F286A}" type="datetime1">
              <a:rPr lang="en-US" sz="1100">
                <a:solidFill>
                  <a:schemeClr val="bg1"/>
                </a:solidFill>
                <a:cs typeface="Arial" charset="0"/>
              </a:rPr>
              <a:pPr algn="r">
                <a:spcBef>
                  <a:spcPct val="20000"/>
                </a:spcBef>
                <a:buFont typeface="Arial" charset="0"/>
                <a:buNone/>
              </a:pPr>
              <a:t>10/27/2013</a:t>
            </a:fld>
            <a:endParaRPr lang="en-US" sz="1100">
              <a:solidFill>
                <a:schemeClr val="bg1"/>
              </a:solidFill>
              <a:cs typeface="Arial" charset="0"/>
            </a:endParaRPr>
          </a:p>
        </p:txBody>
      </p:sp>
      <p:sp>
        <p:nvSpPr>
          <p:cNvPr id="2" name="Date Placeholder 1"/>
          <p:cNvSpPr>
            <a:spLocks noGrp="1"/>
          </p:cNvSpPr>
          <p:nvPr>
            <p:ph type="dt" sz="quarter" idx="10"/>
          </p:nvPr>
        </p:nvSpPr>
        <p:spPr/>
        <p:txBody>
          <a:bodyPr/>
          <a:lstStyle/>
          <a:p>
            <a:pPr>
              <a:defRPr/>
            </a:pPr>
            <a:fld id="{A01338DF-CE2A-4971-9F40-CB82F1F673B4}" type="datetime1">
              <a:rPr lang="en-US"/>
              <a:pPr>
                <a:defRPr/>
              </a:pPr>
              <a:t>10/27/2013</a:t>
            </a:fld>
            <a:endParaRPr lang="en-US"/>
          </a:p>
        </p:txBody>
      </p:sp>
      <p:sp>
        <p:nvSpPr>
          <p:cNvPr id="3" name="Slide Number Placeholder 2"/>
          <p:cNvSpPr>
            <a:spLocks noGrp="1"/>
          </p:cNvSpPr>
          <p:nvPr>
            <p:ph type="sldNum" sz="quarter" idx="12"/>
          </p:nvPr>
        </p:nvSpPr>
        <p:spPr/>
        <p:txBody>
          <a:bodyPr/>
          <a:lstStyle/>
          <a:p>
            <a:pPr>
              <a:defRPr/>
            </a:pPr>
            <a:fld id="{E5D6F8C9-1278-4359-B12A-2272F3A59DE4}"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188" y="1397000"/>
            <a:ext cx="8353425" cy="4618038"/>
          </a:xfrm>
          <a:prstGeom prst="rect">
            <a:avLst/>
          </a:prstGeom>
        </p:spPr>
        <p:txBody>
          <a:bodyPr>
            <a:spAutoFit/>
          </a:bodyPr>
          <a:lstStyle/>
          <a:p>
            <a:pPr marL="457200" indent="-457200" algn="just">
              <a:lnSpc>
                <a:spcPct val="150000"/>
              </a:lnSpc>
              <a:buFont typeface="Arial" pitchFamily="34" charset="0"/>
              <a:buChar char="•"/>
              <a:defRPr/>
            </a:pPr>
            <a:r>
              <a:rPr lang="en-CA" sz="2800" dirty="0">
                <a:latin typeface="+mn-lt"/>
              </a:rPr>
              <a:t>The </a:t>
            </a:r>
            <a:r>
              <a:rPr lang="en-CA" sz="2800" dirty="0">
                <a:latin typeface="+mn-lt"/>
              </a:rPr>
              <a:t>Forced/Non-Consensual Marriage Survey was developed by the Forced Marriage Project at SALCO with the aim to gain a better </a:t>
            </a:r>
            <a:r>
              <a:rPr lang="en-CA" sz="2800" dirty="0">
                <a:latin typeface="+mn-lt"/>
              </a:rPr>
              <a:t>understanding </a:t>
            </a:r>
            <a:r>
              <a:rPr lang="en-CA" sz="2800" dirty="0">
                <a:latin typeface="+mn-lt"/>
              </a:rPr>
              <a:t>of the incidence of FM in </a:t>
            </a:r>
            <a:r>
              <a:rPr lang="en-CA" sz="2800" dirty="0">
                <a:latin typeface="+mn-lt"/>
              </a:rPr>
              <a:t>Ontario. </a:t>
            </a:r>
          </a:p>
          <a:p>
            <a:pPr marL="457200" indent="-457200" algn="just">
              <a:lnSpc>
                <a:spcPct val="150000"/>
              </a:lnSpc>
              <a:buFont typeface="Arial" pitchFamily="34" charset="0"/>
              <a:buChar char="•"/>
              <a:defRPr/>
            </a:pPr>
            <a:r>
              <a:rPr lang="en-CA" sz="2800" dirty="0">
                <a:latin typeface="+mn-lt"/>
              </a:rPr>
              <a:t>T</a:t>
            </a:r>
            <a:r>
              <a:rPr lang="en-CA" sz="2800" dirty="0">
                <a:latin typeface="+mn-lt"/>
              </a:rPr>
              <a:t>he </a:t>
            </a:r>
            <a:r>
              <a:rPr lang="en-CA" sz="2800" dirty="0">
                <a:latin typeface="+mn-lt"/>
              </a:rPr>
              <a:t>needs of individuals dealing with FM situations and the existing gaps in resources that hinder the service providers’ abilities to assist the client. </a:t>
            </a:r>
            <a:endParaRPr lang="en-US" sz="2800" dirty="0">
              <a:latin typeface="+mn-lt"/>
            </a:endParaRPr>
          </a:p>
        </p:txBody>
      </p:sp>
      <p:sp>
        <p:nvSpPr>
          <p:cNvPr id="6" name="TextBox 5"/>
          <p:cNvSpPr txBox="1"/>
          <p:nvPr/>
        </p:nvSpPr>
        <p:spPr>
          <a:xfrm>
            <a:off x="755650" y="196850"/>
            <a:ext cx="5903913" cy="1200150"/>
          </a:xfrm>
          <a:prstGeom prst="rect">
            <a:avLst/>
          </a:prstGeom>
          <a:noFill/>
        </p:spPr>
        <p:txBody>
          <a:bodyPr>
            <a:spAutoFit/>
          </a:bodyPr>
          <a:lstStyle/>
          <a:p>
            <a:pPr>
              <a:defRPr/>
            </a:pPr>
            <a:r>
              <a:rPr lang="en-CA" sz="3600" b="1" u="sng" dirty="0">
                <a:latin typeface="+mj-lt"/>
              </a:rPr>
              <a:t>The </a:t>
            </a:r>
            <a:r>
              <a:rPr lang="en-CA" sz="3600" b="1" u="sng" dirty="0">
                <a:latin typeface="+mj-lt"/>
              </a:rPr>
              <a:t>Forced/Non-Consensual</a:t>
            </a:r>
          </a:p>
          <a:p>
            <a:pPr>
              <a:defRPr/>
            </a:pPr>
            <a:r>
              <a:rPr lang="en-CA" sz="3600" b="1" u="sng" dirty="0">
                <a:latin typeface="+mj-lt"/>
              </a:rPr>
              <a:t> </a:t>
            </a:r>
            <a:r>
              <a:rPr lang="en-CA" sz="3600" b="1" u="sng" dirty="0">
                <a:latin typeface="+mj-lt"/>
              </a:rPr>
              <a:t>Marriage </a:t>
            </a:r>
            <a:r>
              <a:rPr lang="en-CA" sz="3600" b="1" u="sng" dirty="0">
                <a:latin typeface="+mj-lt"/>
              </a:rPr>
              <a:t>Survey</a:t>
            </a:r>
            <a:endParaRPr lang="en-US" sz="3600" b="1" u="sng" dirty="0">
              <a:latin typeface="+mj-lt"/>
            </a:endParaRPr>
          </a:p>
        </p:txBody>
      </p:sp>
      <p:sp>
        <p:nvSpPr>
          <p:cNvPr id="7" name="Date Placeholder 6"/>
          <p:cNvSpPr>
            <a:spLocks noGrp="1"/>
          </p:cNvSpPr>
          <p:nvPr>
            <p:ph type="dt" sz="quarter" idx="10"/>
          </p:nvPr>
        </p:nvSpPr>
        <p:spPr/>
        <p:txBody>
          <a:bodyPr/>
          <a:lstStyle/>
          <a:p>
            <a:pPr>
              <a:defRPr/>
            </a:pPr>
            <a:fld id="{76022305-7304-41D5-8A48-0181A5327E07}" type="datetime1">
              <a:rPr lang="en-US"/>
              <a:pPr>
                <a:defRPr/>
              </a:pPr>
              <a:t>10/27/2013</a:t>
            </a:fld>
            <a:endParaRPr lang="en-US"/>
          </a:p>
        </p:txBody>
      </p:sp>
      <p:sp>
        <p:nvSpPr>
          <p:cNvPr id="8" name="Slide Number Placeholder 7"/>
          <p:cNvSpPr>
            <a:spLocks noGrp="1"/>
          </p:cNvSpPr>
          <p:nvPr>
            <p:ph type="sldNum" sz="quarter" idx="12"/>
          </p:nvPr>
        </p:nvSpPr>
        <p:spPr/>
        <p:txBody>
          <a:bodyPr/>
          <a:lstStyle/>
          <a:p>
            <a:pPr>
              <a:defRPr/>
            </a:pPr>
            <a:fld id="{649B4314-F5B1-4665-B17C-AFF01E6C7F7E}"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899592" y="1504023"/>
          <a:ext cx="7128792" cy="3672408"/>
        </p:xfrm>
        <a:graphic>
          <a:graphicData uri="http://schemas.openxmlformats.org/drawingml/2006/table">
            <a:tbl>
              <a:tblPr firstRow="1" firstCol="1" lastRow="1" lastCol="1" bandRow="1" bandCol="1">
                <a:tableStyleId>{08FB837D-C827-4EFA-A057-4D05807E0F7C}</a:tableStyleId>
              </a:tblPr>
              <a:tblGrid>
                <a:gridCol w="3563108"/>
                <a:gridCol w="3565684"/>
              </a:tblGrid>
              <a:tr h="612068">
                <a:tc>
                  <a:txBody>
                    <a:bodyPr/>
                    <a:lstStyle/>
                    <a:p>
                      <a:pPr marL="0" marR="0" algn="just">
                        <a:lnSpc>
                          <a:spcPct val="150000"/>
                        </a:lnSpc>
                        <a:spcBef>
                          <a:spcPts val="0"/>
                        </a:spcBef>
                        <a:spcAft>
                          <a:spcPts val="0"/>
                        </a:spcAft>
                      </a:pPr>
                      <a:r>
                        <a:rPr lang="en-CA" sz="2000" b="1" dirty="0">
                          <a:effectLst/>
                          <a:latin typeface="+mj-lt"/>
                        </a:rPr>
                        <a:t>Gender</a:t>
                      </a:r>
                      <a:endParaRPr lang="en-US" sz="2000" b="1" dirty="0">
                        <a:effectLst/>
                        <a:latin typeface="+mj-lt"/>
                        <a:ea typeface="Times New Roman"/>
                        <a:cs typeface="Times New Roman"/>
                      </a:endParaRPr>
                    </a:p>
                  </a:txBody>
                  <a:tcPr marL="68580" marR="68580"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F37736"/>
                    </a:solidFill>
                  </a:tcPr>
                </a:tc>
                <a:tc>
                  <a:txBody>
                    <a:bodyPr/>
                    <a:lstStyle/>
                    <a:p>
                      <a:pPr marL="0" marR="0" algn="just">
                        <a:lnSpc>
                          <a:spcPct val="150000"/>
                        </a:lnSpc>
                        <a:spcBef>
                          <a:spcPts val="0"/>
                        </a:spcBef>
                        <a:spcAft>
                          <a:spcPts val="0"/>
                        </a:spcAft>
                      </a:pPr>
                      <a:r>
                        <a:rPr lang="en-CA" sz="2000" b="1">
                          <a:effectLst/>
                          <a:latin typeface="+mj-lt"/>
                        </a:rPr>
                        <a:t>Number of Cases</a:t>
                      </a:r>
                      <a:endParaRPr lang="en-US" sz="2000" b="1">
                        <a:effectLst/>
                        <a:latin typeface="+mj-lt"/>
                        <a:ea typeface="Times New Roman"/>
                        <a:cs typeface="Times New Roman"/>
                      </a:endParaRPr>
                    </a:p>
                  </a:txBody>
                  <a:tcPr marL="68580" marR="68580"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F37736"/>
                    </a:solidFill>
                  </a:tcPr>
                </a:tc>
              </a:tr>
              <a:tr h="612068">
                <a:tc>
                  <a:txBody>
                    <a:bodyPr/>
                    <a:lstStyle/>
                    <a:p>
                      <a:pPr marL="0" marR="0" algn="just">
                        <a:lnSpc>
                          <a:spcPct val="150000"/>
                        </a:lnSpc>
                        <a:spcBef>
                          <a:spcPts val="0"/>
                        </a:spcBef>
                        <a:spcAft>
                          <a:spcPts val="0"/>
                        </a:spcAft>
                      </a:pPr>
                      <a:r>
                        <a:rPr lang="en-CA" sz="2000" b="1" dirty="0">
                          <a:effectLst/>
                          <a:latin typeface="+mj-lt"/>
                        </a:rPr>
                        <a:t>Female</a:t>
                      </a:r>
                      <a:endParaRPr lang="en-US" sz="2000" b="1" dirty="0">
                        <a:effectLst/>
                        <a:latin typeface="+mj-lt"/>
                        <a:ea typeface="Times New Roman"/>
                        <a:cs typeface="Times New Roman"/>
                      </a:endParaRPr>
                    </a:p>
                  </a:txBody>
                  <a:tcPr marL="68580" marR="68580"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F37736"/>
                    </a:solidFill>
                  </a:tcPr>
                </a:tc>
                <a:tc>
                  <a:txBody>
                    <a:bodyPr/>
                    <a:lstStyle/>
                    <a:p>
                      <a:pPr marL="0" marR="0" algn="just">
                        <a:lnSpc>
                          <a:spcPct val="150000"/>
                        </a:lnSpc>
                        <a:spcBef>
                          <a:spcPts val="0"/>
                        </a:spcBef>
                        <a:spcAft>
                          <a:spcPts val="0"/>
                        </a:spcAft>
                      </a:pPr>
                      <a:r>
                        <a:rPr lang="en-CA" sz="2000" b="1">
                          <a:effectLst/>
                          <a:latin typeface="+mj-lt"/>
                        </a:rPr>
                        <a:t>202</a:t>
                      </a:r>
                      <a:endParaRPr lang="en-US" sz="2000" b="1">
                        <a:effectLst/>
                        <a:latin typeface="+mj-lt"/>
                        <a:ea typeface="Times New Roman"/>
                        <a:cs typeface="Times New Roman"/>
                      </a:endParaRPr>
                    </a:p>
                  </a:txBody>
                  <a:tcPr marL="68580" marR="68580"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F37736"/>
                    </a:solidFill>
                  </a:tcPr>
                </a:tc>
              </a:tr>
              <a:tr h="612068">
                <a:tc>
                  <a:txBody>
                    <a:bodyPr/>
                    <a:lstStyle/>
                    <a:p>
                      <a:pPr marL="0" marR="0" algn="just">
                        <a:lnSpc>
                          <a:spcPct val="150000"/>
                        </a:lnSpc>
                        <a:spcBef>
                          <a:spcPts val="0"/>
                        </a:spcBef>
                        <a:spcAft>
                          <a:spcPts val="0"/>
                        </a:spcAft>
                      </a:pPr>
                      <a:r>
                        <a:rPr lang="en-CA" sz="2000" b="1" dirty="0">
                          <a:effectLst/>
                          <a:latin typeface="+mj-lt"/>
                        </a:rPr>
                        <a:t>Male</a:t>
                      </a:r>
                      <a:endParaRPr lang="en-US" sz="2000" b="1" dirty="0">
                        <a:effectLst/>
                        <a:latin typeface="+mj-lt"/>
                        <a:ea typeface="Times New Roman"/>
                        <a:cs typeface="Times New Roman"/>
                      </a:endParaRPr>
                    </a:p>
                  </a:txBody>
                  <a:tcPr marL="68580" marR="68580"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F37736"/>
                    </a:solidFill>
                  </a:tcPr>
                </a:tc>
                <a:tc>
                  <a:txBody>
                    <a:bodyPr/>
                    <a:lstStyle/>
                    <a:p>
                      <a:pPr marL="0" marR="0" algn="just">
                        <a:lnSpc>
                          <a:spcPct val="150000"/>
                        </a:lnSpc>
                        <a:spcBef>
                          <a:spcPts val="0"/>
                        </a:spcBef>
                        <a:spcAft>
                          <a:spcPts val="0"/>
                        </a:spcAft>
                      </a:pPr>
                      <a:r>
                        <a:rPr lang="en-CA" sz="2000" b="1">
                          <a:effectLst/>
                          <a:latin typeface="+mj-lt"/>
                        </a:rPr>
                        <a:t>13</a:t>
                      </a:r>
                      <a:endParaRPr lang="en-US" sz="2000" b="1">
                        <a:effectLst/>
                        <a:latin typeface="+mj-lt"/>
                        <a:ea typeface="Times New Roman"/>
                        <a:cs typeface="Times New Roman"/>
                      </a:endParaRPr>
                    </a:p>
                  </a:txBody>
                  <a:tcPr marL="68580" marR="68580"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F37736"/>
                    </a:solidFill>
                  </a:tcPr>
                </a:tc>
              </a:tr>
              <a:tr h="612068">
                <a:tc>
                  <a:txBody>
                    <a:bodyPr/>
                    <a:lstStyle/>
                    <a:p>
                      <a:pPr marL="0" marR="0" algn="just">
                        <a:lnSpc>
                          <a:spcPct val="150000"/>
                        </a:lnSpc>
                        <a:spcBef>
                          <a:spcPts val="0"/>
                        </a:spcBef>
                        <a:spcAft>
                          <a:spcPts val="0"/>
                        </a:spcAft>
                      </a:pPr>
                      <a:r>
                        <a:rPr lang="en-CA" sz="2000" b="1" dirty="0">
                          <a:effectLst/>
                          <a:latin typeface="+mj-lt"/>
                        </a:rPr>
                        <a:t>Other (transgender)</a:t>
                      </a:r>
                      <a:endParaRPr lang="en-US" sz="2000" b="1" dirty="0">
                        <a:effectLst/>
                        <a:latin typeface="+mj-lt"/>
                        <a:ea typeface="Times New Roman"/>
                        <a:cs typeface="Times New Roman"/>
                      </a:endParaRPr>
                    </a:p>
                  </a:txBody>
                  <a:tcPr marL="68580" marR="68580"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F37736"/>
                    </a:solidFill>
                  </a:tcPr>
                </a:tc>
                <a:tc>
                  <a:txBody>
                    <a:bodyPr/>
                    <a:lstStyle/>
                    <a:p>
                      <a:pPr marL="0" marR="0" algn="just">
                        <a:lnSpc>
                          <a:spcPct val="150000"/>
                        </a:lnSpc>
                        <a:spcBef>
                          <a:spcPts val="0"/>
                        </a:spcBef>
                        <a:spcAft>
                          <a:spcPts val="0"/>
                        </a:spcAft>
                      </a:pPr>
                      <a:r>
                        <a:rPr lang="en-CA" sz="2000" b="1" dirty="0">
                          <a:effectLst/>
                          <a:latin typeface="+mj-lt"/>
                        </a:rPr>
                        <a:t>3</a:t>
                      </a:r>
                      <a:endParaRPr lang="en-US" sz="2000" b="1" dirty="0">
                        <a:effectLst/>
                        <a:latin typeface="+mj-lt"/>
                        <a:ea typeface="Times New Roman"/>
                        <a:cs typeface="Times New Roman"/>
                      </a:endParaRPr>
                    </a:p>
                  </a:txBody>
                  <a:tcPr marL="68580" marR="68580"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F37736"/>
                    </a:solidFill>
                  </a:tcPr>
                </a:tc>
              </a:tr>
              <a:tr h="612068">
                <a:tc>
                  <a:txBody>
                    <a:bodyPr/>
                    <a:lstStyle/>
                    <a:p>
                      <a:pPr marL="0" marR="0" algn="just">
                        <a:lnSpc>
                          <a:spcPct val="150000"/>
                        </a:lnSpc>
                        <a:spcBef>
                          <a:spcPts val="0"/>
                        </a:spcBef>
                        <a:spcAft>
                          <a:spcPts val="0"/>
                        </a:spcAft>
                      </a:pPr>
                      <a:r>
                        <a:rPr lang="en-CA" sz="2000" b="1" dirty="0">
                          <a:effectLst/>
                          <a:latin typeface="+mj-lt"/>
                        </a:rPr>
                        <a:t>Unknown</a:t>
                      </a:r>
                      <a:endParaRPr lang="en-US" sz="2000" b="1" dirty="0">
                        <a:effectLst/>
                        <a:latin typeface="+mj-lt"/>
                        <a:ea typeface="Times New Roman"/>
                        <a:cs typeface="Times New Roman"/>
                      </a:endParaRPr>
                    </a:p>
                  </a:txBody>
                  <a:tcPr marL="68580" marR="68580"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F37736"/>
                    </a:solidFill>
                  </a:tcPr>
                </a:tc>
                <a:tc>
                  <a:txBody>
                    <a:bodyPr/>
                    <a:lstStyle/>
                    <a:p>
                      <a:pPr marL="0" marR="0" algn="just">
                        <a:lnSpc>
                          <a:spcPct val="150000"/>
                        </a:lnSpc>
                        <a:spcBef>
                          <a:spcPts val="0"/>
                        </a:spcBef>
                        <a:spcAft>
                          <a:spcPts val="0"/>
                        </a:spcAft>
                      </a:pPr>
                      <a:r>
                        <a:rPr lang="en-CA" sz="2000" b="1">
                          <a:effectLst/>
                          <a:latin typeface="+mj-lt"/>
                        </a:rPr>
                        <a:t>1</a:t>
                      </a:r>
                      <a:endParaRPr lang="en-US" sz="2000" b="1">
                        <a:effectLst/>
                        <a:latin typeface="+mj-lt"/>
                        <a:ea typeface="Times New Roman"/>
                        <a:cs typeface="Times New Roman"/>
                      </a:endParaRPr>
                    </a:p>
                  </a:txBody>
                  <a:tcPr marL="68580" marR="68580"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F37736"/>
                    </a:solidFill>
                  </a:tcPr>
                </a:tc>
              </a:tr>
              <a:tr h="612068">
                <a:tc>
                  <a:txBody>
                    <a:bodyPr/>
                    <a:lstStyle/>
                    <a:p>
                      <a:pPr marL="0" marR="0" algn="just">
                        <a:lnSpc>
                          <a:spcPct val="150000"/>
                        </a:lnSpc>
                        <a:spcBef>
                          <a:spcPts val="0"/>
                        </a:spcBef>
                        <a:spcAft>
                          <a:spcPts val="0"/>
                        </a:spcAft>
                      </a:pPr>
                      <a:r>
                        <a:rPr lang="en-CA" sz="2000" b="1" dirty="0">
                          <a:effectLst/>
                          <a:latin typeface="+mj-lt"/>
                        </a:rPr>
                        <a:t>TOTAL</a:t>
                      </a:r>
                      <a:endParaRPr lang="en-US" sz="2000" b="1" dirty="0">
                        <a:effectLst/>
                        <a:latin typeface="+mj-lt"/>
                        <a:ea typeface="Times New Roman"/>
                        <a:cs typeface="Times New Roman"/>
                      </a:endParaRPr>
                    </a:p>
                  </a:txBody>
                  <a:tcPr marL="68580" marR="68580"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F37736"/>
                    </a:solidFill>
                  </a:tcPr>
                </a:tc>
                <a:tc>
                  <a:txBody>
                    <a:bodyPr/>
                    <a:lstStyle/>
                    <a:p>
                      <a:pPr marL="0" marR="0" algn="just">
                        <a:lnSpc>
                          <a:spcPct val="150000"/>
                        </a:lnSpc>
                        <a:spcBef>
                          <a:spcPts val="0"/>
                        </a:spcBef>
                        <a:spcAft>
                          <a:spcPts val="0"/>
                        </a:spcAft>
                      </a:pPr>
                      <a:r>
                        <a:rPr lang="en-CA" sz="2000" b="1" dirty="0">
                          <a:effectLst/>
                          <a:latin typeface="+mj-lt"/>
                        </a:rPr>
                        <a:t>219</a:t>
                      </a:r>
                      <a:endParaRPr lang="en-US" sz="2000" b="1" dirty="0">
                        <a:effectLst/>
                        <a:latin typeface="+mj-lt"/>
                        <a:ea typeface="Times New Roman"/>
                        <a:cs typeface="Times New Roman"/>
                      </a:endParaRPr>
                    </a:p>
                  </a:txBody>
                  <a:tcPr marL="68580" marR="68580"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F37736"/>
                    </a:solidFill>
                  </a:tcPr>
                </a:tc>
              </a:tr>
            </a:tbl>
          </a:graphicData>
        </a:graphic>
      </p:graphicFrame>
      <p:sp>
        <p:nvSpPr>
          <p:cNvPr id="3" name="Rectangle 1"/>
          <p:cNvSpPr>
            <a:spLocks noChangeArrowheads="1"/>
          </p:cNvSpPr>
          <p:nvPr/>
        </p:nvSpPr>
        <p:spPr bwMode="auto">
          <a:xfrm>
            <a:off x="179388" y="-80963"/>
            <a:ext cx="4106862" cy="1384301"/>
          </a:xfrm>
          <a:prstGeom prst="rect">
            <a:avLst/>
          </a:prstGeom>
          <a:noFill/>
          <a:ln>
            <a:noFill/>
          </a:ln>
          <a:effectLst/>
          <a:extLst>
            <a:ext uri="{909E8E84-426E-40dd-AFC4-6F175D3DCCD1}"/>
            <a:ext uri="{91240B29-F687-4f45-9708-019B960494DF}"/>
            <a:ext uri="{AF507438-7753-43e0-B8FC-AC1667EBCBE1}"/>
          </a:extLst>
        </p:spPr>
        <p:txBody>
          <a:bodyPr wrap="none" anchor="ctr">
            <a:spAutoFit/>
          </a:bodyPr>
          <a:lstStyle/>
          <a:p>
            <a:pPr indent="457200" defTabSz="914400">
              <a:defRPr/>
            </a:pPr>
            <a:r>
              <a:rPr lang="en-CA" sz="2800" b="1" u="sng" dirty="0">
                <a:latin typeface="+mj-lt"/>
                <a:ea typeface="Times New Roman" pitchFamily="18" charset="0"/>
                <a:cs typeface="Times New Roman" pitchFamily="18" charset="0"/>
              </a:rPr>
              <a:t>Gender of Individuals </a:t>
            </a:r>
          </a:p>
          <a:p>
            <a:pPr indent="457200" defTabSz="914400">
              <a:defRPr/>
            </a:pPr>
            <a:r>
              <a:rPr lang="en-CA" sz="2800" b="1" u="sng" dirty="0">
                <a:latin typeface="+mj-lt"/>
                <a:ea typeface="Times New Roman" pitchFamily="18" charset="0"/>
                <a:cs typeface="Times New Roman" pitchFamily="18" charset="0"/>
              </a:rPr>
              <a:t>Facing Forced Marriage</a:t>
            </a:r>
            <a:endParaRPr lang="en-US" sz="2800" b="1" u="sng" dirty="0">
              <a:latin typeface="+mj-lt"/>
              <a:cs typeface="Arial" pitchFamily="34" charset="0"/>
            </a:endParaRPr>
          </a:p>
          <a:p>
            <a:pPr indent="457200" defTabSz="914400" eaLnBrk="0" hangingPunct="0">
              <a:defRPr/>
            </a:pPr>
            <a:endParaRPr lang="en-US" sz="2800" b="1" dirty="0">
              <a:latin typeface="Arial" pitchFamily="34" charset="0"/>
              <a:cs typeface="Arial" pitchFamily="34" charset="0"/>
            </a:endParaRPr>
          </a:p>
        </p:txBody>
      </p:sp>
      <p:sp>
        <p:nvSpPr>
          <p:cNvPr id="5" name="Date Placeholder 4"/>
          <p:cNvSpPr>
            <a:spLocks noGrp="1"/>
          </p:cNvSpPr>
          <p:nvPr>
            <p:ph type="dt" sz="quarter" idx="10"/>
          </p:nvPr>
        </p:nvSpPr>
        <p:spPr/>
        <p:txBody>
          <a:bodyPr/>
          <a:lstStyle/>
          <a:p>
            <a:pPr>
              <a:defRPr/>
            </a:pPr>
            <a:fld id="{684C36C8-9320-42EA-80FB-65841340D274}" type="datetime1">
              <a:rPr lang="en-US"/>
              <a:pPr>
                <a:defRPr/>
              </a:pPr>
              <a:t>10/27/2013</a:t>
            </a:fld>
            <a:endParaRPr lang="en-US"/>
          </a:p>
        </p:txBody>
      </p:sp>
      <p:sp>
        <p:nvSpPr>
          <p:cNvPr id="6" name="Slide Number Placeholder 5"/>
          <p:cNvSpPr>
            <a:spLocks noGrp="1"/>
          </p:cNvSpPr>
          <p:nvPr>
            <p:ph type="sldNum" sz="quarter" idx="12"/>
          </p:nvPr>
        </p:nvSpPr>
        <p:spPr/>
        <p:txBody>
          <a:bodyPr/>
          <a:lstStyle/>
          <a:p>
            <a:pPr>
              <a:defRPr/>
            </a:pPr>
            <a:fld id="{59A950D1-E4F6-400A-B60A-C71E65395542}"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Chart 1"/>
          <p:cNvPicPr>
            <a:picLocks noChangeArrowheads="1"/>
          </p:cNvPicPr>
          <p:nvPr/>
        </p:nvPicPr>
        <p:blipFill>
          <a:blip r:embed="rId2"/>
          <a:srcRect/>
          <a:stretch>
            <a:fillRect/>
          </a:stretch>
        </p:blipFill>
        <p:spPr bwMode="auto">
          <a:xfrm>
            <a:off x="684213" y="1354138"/>
            <a:ext cx="8351837" cy="5027612"/>
          </a:xfrm>
          <a:prstGeom prst="rect">
            <a:avLst/>
          </a:prstGeom>
          <a:noFill/>
          <a:ln w="76200">
            <a:solidFill>
              <a:schemeClr val="accent2">
                <a:lumMod val="75000"/>
              </a:schemeClr>
            </a:solidFill>
            <a:miter lim="800000"/>
            <a:headEnd/>
            <a:tailEnd/>
          </a:ln>
          <a:extLst>
            <a:ext uri="{909E8E84-426E-40dd-AFC4-6F175D3DCCD1}"/>
          </a:extLst>
        </p:spPr>
      </p:pic>
      <p:sp>
        <p:nvSpPr>
          <p:cNvPr id="2" name="Date Placeholder 1"/>
          <p:cNvSpPr>
            <a:spLocks noGrp="1"/>
          </p:cNvSpPr>
          <p:nvPr>
            <p:ph type="dt" sz="quarter" idx="10"/>
          </p:nvPr>
        </p:nvSpPr>
        <p:spPr/>
        <p:txBody>
          <a:bodyPr/>
          <a:lstStyle/>
          <a:p>
            <a:pPr>
              <a:defRPr/>
            </a:pPr>
            <a:fld id="{D196C599-9237-418E-9DA9-8F771E290046}" type="datetime1">
              <a:rPr lang="en-US"/>
              <a:pPr>
                <a:defRPr/>
              </a:pPr>
              <a:t>10/27/2013</a:t>
            </a:fld>
            <a:endParaRPr lang="en-US"/>
          </a:p>
        </p:txBody>
      </p:sp>
      <p:sp>
        <p:nvSpPr>
          <p:cNvPr id="3" name="Slide Number Placeholder 2"/>
          <p:cNvSpPr>
            <a:spLocks noGrp="1"/>
          </p:cNvSpPr>
          <p:nvPr>
            <p:ph type="sldNum" sz="quarter" idx="12"/>
          </p:nvPr>
        </p:nvSpPr>
        <p:spPr/>
        <p:txBody>
          <a:bodyPr/>
          <a:lstStyle/>
          <a:p>
            <a:pPr>
              <a:defRPr/>
            </a:pPr>
            <a:fld id="{A5B1D67B-9052-4AE1-983A-EA7A180B540E}"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Chart 25"/>
          <p:cNvPicPr>
            <a:picLocks noChangeArrowheads="1"/>
          </p:cNvPicPr>
          <p:nvPr/>
        </p:nvPicPr>
        <p:blipFill>
          <a:blip r:embed="rId2"/>
          <a:srcRect/>
          <a:stretch>
            <a:fillRect/>
          </a:stretch>
        </p:blipFill>
        <p:spPr bwMode="auto">
          <a:xfrm>
            <a:off x="684213" y="1412875"/>
            <a:ext cx="8280400" cy="4895850"/>
          </a:xfrm>
          <a:prstGeom prst="rect">
            <a:avLst/>
          </a:prstGeom>
          <a:noFill/>
          <a:ln w="76200">
            <a:solidFill>
              <a:schemeClr val="accent2">
                <a:lumMod val="75000"/>
              </a:schemeClr>
            </a:solidFill>
            <a:miter lim="800000"/>
            <a:headEnd/>
            <a:tailEnd/>
          </a:ln>
          <a:extLst>
            <a:ext uri="{909E8E84-426E-40dd-AFC4-6F175D3DCCD1}"/>
          </a:extLst>
        </p:spPr>
      </p:pic>
      <p:sp>
        <p:nvSpPr>
          <p:cNvPr id="4" name="Date Placeholder 3"/>
          <p:cNvSpPr>
            <a:spLocks noGrp="1"/>
          </p:cNvSpPr>
          <p:nvPr>
            <p:ph type="dt" sz="quarter" idx="10"/>
          </p:nvPr>
        </p:nvSpPr>
        <p:spPr/>
        <p:txBody>
          <a:bodyPr/>
          <a:lstStyle/>
          <a:p>
            <a:pPr>
              <a:defRPr/>
            </a:pPr>
            <a:fld id="{46A94D00-230E-4D89-9B4A-3A9649BB2915}" type="datetime1">
              <a:rPr lang="en-US"/>
              <a:pPr>
                <a:defRPr/>
              </a:pPr>
              <a:t>10/27/2013</a:t>
            </a:fld>
            <a:endParaRPr lang="en-US"/>
          </a:p>
        </p:txBody>
      </p:sp>
      <p:sp>
        <p:nvSpPr>
          <p:cNvPr id="5" name="Slide Number Placeholder 4"/>
          <p:cNvSpPr>
            <a:spLocks noGrp="1"/>
          </p:cNvSpPr>
          <p:nvPr>
            <p:ph type="sldNum" sz="quarter" idx="12"/>
          </p:nvPr>
        </p:nvSpPr>
        <p:spPr/>
        <p:txBody>
          <a:bodyPr/>
          <a:lstStyle/>
          <a:p>
            <a:pPr>
              <a:defRPr/>
            </a:pPr>
            <a:fld id="{E672691C-0EE1-4291-B3FB-597D658E9CFD}"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Chart 26"/>
          <p:cNvPicPr>
            <a:picLocks noChangeArrowheads="1"/>
          </p:cNvPicPr>
          <p:nvPr/>
        </p:nvPicPr>
        <p:blipFill>
          <a:blip r:embed="rId2"/>
          <a:srcRect/>
          <a:stretch>
            <a:fillRect/>
          </a:stretch>
        </p:blipFill>
        <p:spPr bwMode="auto">
          <a:xfrm>
            <a:off x="611188" y="1466850"/>
            <a:ext cx="8424862" cy="4841875"/>
          </a:xfrm>
          <a:prstGeom prst="rect">
            <a:avLst/>
          </a:prstGeom>
          <a:noFill/>
          <a:ln w="76200">
            <a:solidFill>
              <a:schemeClr val="accent2">
                <a:lumMod val="75000"/>
              </a:schemeClr>
            </a:solidFill>
            <a:miter lim="800000"/>
            <a:headEnd/>
            <a:tailEnd/>
          </a:ln>
          <a:extLst>
            <a:ext uri="{909E8E84-426E-40dd-AFC4-6F175D3DCCD1}"/>
          </a:extLst>
        </p:spPr>
      </p:pic>
      <p:sp>
        <p:nvSpPr>
          <p:cNvPr id="2" name="Date Placeholder 1"/>
          <p:cNvSpPr>
            <a:spLocks noGrp="1"/>
          </p:cNvSpPr>
          <p:nvPr>
            <p:ph type="dt" sz="quarter" idx="10"/>
          </p:nvPr>
        </p:nvSpPr>
        <p:spPr/>
        <p:txBody>
          <a:bodyPr/>
          <a:lstStyle/>
          <a:p>
            <a:pPr>
              <a:defRPr/>
            </a:pPr>
            <a:fld id="{BAE2A569-DCAC-4E1F-B7D6-C2A6602E6055}" type="datetime1">
              <a:rPr lang="en-US"/>
              <a:pPr>
                <a:defRPr/>
              </a:pPr>
              <a:t>10/27/2013</a:t>
            </a:fld>
            <a:endParaRPr lang="en-US"/>
          </a:p>
        </p:txBody>
      </p:sp>
      <p:sp>
        <p:nvSpPr>
          <p:cNvPr id="3" name="Slide Number Placeholder 2"/>
          <p:cNvSpPr>
            <a:spLocks noGrp="1"/>
          </p:cNvSpPr>
          <p:nvPr>
            <p:ph type="sldNum" sz="quarter" idx="12"/>
          </p:nvPr>
        </p:nvSpPr>
        <p:spPr/>
        <p:txBody>
          <a:bodyPr/>
          <a:lstStyle/>
          <a:p>
            <a:pPr>
              <a:defRPr/>
            </a:pPr>
            <a:fld id="{1F22C317-EDD0-471A-90AA-32ACD123E3B3}"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idx="4294967295"/>
            <p:custDataLst>
              <p:tags r:id="rId2"/>
            </p:custDataLst>
          </p:nvPr>
        </p:nvSpPr>
        <p:spPr>
          <a:xfrm>
            <a:off x="460375" y="274638"/>
            <a:ext cx="6272213" cy="1143000"/>
          </a:xfrm>
        </p:spPr>
        <p:txBody>
          <a:bodyPr/>
          <a:lstStyle/>
          <a:p>
            <a:pPr eaLnBrk="1" hangingPunct="1">
              <a:defRPr/>
            </a:pPr>
            <a:r>
              <a:rPr lang="en-CA" u="sng" dirty="0" smtClean="0">
                <a:effectLst>
                  <a:outerShdw blurRad="38100" dist="38100" dir="2700000" algn="tl">
                    <a:srgbClr val="C0C0C0"/>
                  </a:outerShdw>
                </a:effectLst>
              </a:rPr>
              <a:t>Limitations in access to help</a:t>
            </a:r>
            <a:endParaRPr lang="en-US" u="sng" dirty="0" smtClean="0">
              <a:effectLst>
                <a:outerShdw blurRad="38100" dist="38100" dir="2700000" algn="tl">
                  <a:srgbClr val="C0C0C0"/>
                </a:outerShdw>
              </a:effectLst>
            </a:endParaRPr>
          </a:p>
        </p:txBody>
      </p:sp>
      <p:pic>
        <p:nvPicPr>
          <p:cNvPr id="4" name="Content Placeholder 3"/>
          <p:cNvPicPr>
            <a:picLocks noGrp="1" noChangeArrowheads="1"/>
          </p:cNvPicPr>
          <p:nvPr>
            <p:ph sz="quarter" idx="4294967295"/>
            <p:custDataLst>
              <p:tags r:id="rId3"/>
            </p:custDataLst>
          </p:nvPr>
        </p:nvPicPr>
        <p:blipFill>
          <a:blip r:embed="rId5">
            <a:duotone>
              <a:prstClr val="black"/>
              <a:schemeClr val="accent6">
                <a:tint val="45000"/>
                <a:satMod val="400000"/>
              </a:schemeClr>
            </a:duotone>
            <a:extLst>
              <a:ext uri="{BEBA8EAE-BF5A-486C-A8C5-ECC9F3942E4B}"/>
            </a:extLst>
          </a:blip>
          <a:srcRect/>
          <a:stretch>
            <a:fillRect/>
          </a:stretch>
        </p:blipFill>
        <p:spPr>
          <a:xfrm>
            <a:off x="721146" y="1844824"/>
            <a:ext cx="8280920" cy="4492625"/>
          </a:xfrm>
          <a:ln w="57150" cap="sq" cmpd="thickThin">
            <a:solidFill>
              <a:schemeClr val="accent2">
                <a:lumMod val="75000"/>
              </a:schemeClr>
            </a:solidFill>
          </a:ln>
          <a:effectLst>
            <a:innerShdw blurRad="76200">
              <a:srgbClr val="000000"/>
            </a:innerShdw>
          </a:effectLst>
        </p:spPr>
      </p:pic>
      <p:sp>
        <p:nvSpPr>
          <p:cNvPr id="2" name="Date Placeholder 1"/>
          <p:cNvSpPr>
            <a:spLocks noGrp="1"/>
          </p:cNvSpPr>
          <p:nvPr>
            <p:ph type="dt" sz="quarter" idx="10"/>
          </p:nvPr>
        </p:nvSpPr>
        <p:spPr/>
        <p:txBody>
          <a:bodyPr/>
          <a:lstStyle/>
          <a:p>
            <a:pPr>
              <a:defRPr/>
            </a:pPr>
            <a:fld id="{2E254557-AA1F-43FC-9370-15405C906F32}" type="datetime1">
              <a:rPr lang="en-US"/>
              <a:pPr>
                <a:defRPr/>
              </a:pPr>
              <a:t>10/27/2013</a:t>
            </a:fld>
            <a:endParaRPr lang="en-US"/>
          </a:p>
        </p:txBody>
      </p:sp>
      <p:sp>
        <p:nvSpPr>
          <p:cNvPr id="3" name="Slide Number Placeholder 2"/>
          <p:cNvSpPr>
            <a:spLocks noGrp="1"/>
          </p:cNvSpPr>
          <p:nvPr>
            <p:ph type="sldNum" sz="quarter" idx="12"/>
          </p:nvPr>
        </p:nvSpPr>
        <p:spPr/>
        <p:txBody>
          <a:bodyPr/>
          <a:lstStyle/>
          <a:p>
            <a:pPr>
              <a:defRPr/>
            </a:pPr>
            <a:fld id="{618E276C-AF12-4A25-8D37-A8E139A68DF5}" type="slidenum">
              <a:rPr lang="en-US" smtClean="0"/>
              <a:pPr>
                <a:defRPr/>
              </a:pPr>
              <a:t>15</a:t>
            </a:fld>
            <a:endParaRPr lang="en-US"/>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Chart 27"/>
          <p:cNvPicPr>
            <a:picLocks noChangeArrowheads="1"/>
          </p:cNvPicPr>
          <p:nvPr/>
        </p:nvPicPr>
        <p:blipFill>
          <a:blip r:embed="rId2"/>
          <a:srcRect/>
          <a:stretch>
            <a:fillRect/>
          </a:stretch>
        </p:blipFill>
        <p:spPr bwMode="auto">
          <a:xfrm>
            <a:off x="611188" y="1773238"/>
            <a:ext cx="8424862" cy="4608512"/>
          </a:xfrm>
          <a:prstGeom prst="rect">
            <a:avLst/>
          </a:prstGeom>
          <a:noFill/>
          <a:ln w="76200">
            <a:solidFill>
              <a:schemeClr val="accent2">
                <a:lumMod val="75000"/>
              </a:schemeClr>
            </a:solidFill>
            <a:miter lim="800000"/>
            <a:headEnd/>
            <a:tailEnd/>
          </a:ln>
          <a:extLst>
            <a:ext uri="{909E8E84-426E-40dd-AFC4-6F175D3DCCD1}"/>
          </a:extLst>
        </p:spPr>
      </p:pic>
      <p:sp>
        <p:nvSpPr>
          <p:cNvPr id="2" name="Date Placeholder 1"/>
          <p:cNvSpPr>
            <a:spLocks noGrp="1"/>
          </p:cNvSpPr>
          <p:nvPr>
            <p:ph type="dt" sz="quarter" idx="10"/>
          </p:nvPr>
        </p:nvSpPr>
        <p:spPr/>
        <p:txBody>
          <a:bodyPr/>
          <a:lstStyle/>
          <a:p>
            <a:pPr>
              <a:defRPr/>
            </a:pPr>
            <a:fld id="{FA5CC52D-16C2-4EC3-850A-D9BE4D8CE32C}" type="datetime1">
              <a:rPr lang="en-US"/>
              <a:pPr>
                <a:defRPr/>
              </a:pPr>
              <a:t>10/27/2013</a:t>
            </a:fld>
            <a:endParaRPr lang="en-US"/>
          </a:p>
        </p:txBody>
      </p:sp>
      <p:sp>
        <p:nvSpPr>
          <p:cNvPr id="3" name="Slide Number Placeholder 2"/>
          <p:cNvSpPr>
            <a:spLocks noGrp="1"/>
          </p:cNvSpPr>
          <p:nvPr>
            <p:ph type="sldNum" sz="quarter" idx="12"/>
          </p:nvPr>
        </p:nvSpPr>
        <p:spPr/>
        <p:txBody>
          <a:bodyPr/>
          <a:lstStyle/>
          <a:p>
            <a:pPr>
              <a:defRPr/>
            </a:pPr>
            <a:fld id="{12042107-780D-49A3-98A6-70587572124D}"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Chart 30"/>
          <p:cNvPicPr>
            <a:picLocks noChangeArrowheads="1"/>
          </p:cNvPicPr>
          <p:nvPr/>
        </p:nvPicPr>
        <p:blipFill>
          <a:blip r:embed="rId2">
            <a:duotone>
              <a:prstClr val="black"/>
              <a:schemeClr val="accent6">
                <a:tint val="45000"/>
                <a:satMod val="400000"/>
              </a:schemeClr>
            </a:duotone>
            <a:extLst>
              <a:ext uri="{28A0092B-C50C-407E-A947-70E740481C1C}"/>
            </a:extLst>
          </a:blip>
          <a:srcRect b="-35"/>
          <a:stretch>
            <a:fillRect/>
          </a:stretch>
        </p:blipFill>
        <p:spPr bwMode="auto">
          <a:xfrm>
            <a:off x="1043608" y="1484784"/>
            <a:ext cx="7632848" cy="4320480"/>
          </a:xfrm>
          <a:prstGeom prst="rect">
            <a:avLst/>
          </a:prstGeom>
          <a:noFill/>
          <a:ln>
            <a:noFill/>
          </a:ln>
          <a:extLst>
            <a:ext uri="{909E8E84-426E-40dd-AFC4-6F175D3DCCD1}"/>
            <a:ext uri="{91240B29-F687-4f45-9708-019B960494DF}"/>
          </a:extLst>
        </p:spPr>
      </p:pic>
      <p:sp>
        <p:nvSpPr>
          <p:cNvPr id="2" name="Date Placeholder 1"/>
          <p:cNvSpPr>
            <a:spLocks noGrp="1"/>
          </p:cNvSpPr>
          <p:nvPr>
            <p:ph type="dt" sz="quarter" idx="10"/>
          </p:nvPr>
        </p:nvSpPr>
        <p:spPr/>
        <p:txBody>
          <a:bodyPr/>
          <a:lstStyle/>
          <a:p>
            <a:pPr>
              <a:defRPr/>
            </a:pPr>
            <a:fld id="{70905238-6120-454F-B51E-77DDB416E715}" type="datetime1">
              <a:rPr lang="en-US"/>
              <a:pPr>
                <a:defRPr/>
              </a:pPr>
              <a:t>10/27/2013</a:t>
            </a:fld>
            <a:endParaRPr lang="en-US"/>
          </a:p>
        </p:txBody>
      </p:sp>
      <p:sp>
        <p:nvSpPr>
          <p:cNvPr id="3" name="Slide Number Placeholder 2"/>
          <p:cNvSpPr>
            <a:spLocks noGrp="1"/>
          </p:cNvSpPr>
          <p:nvPr>
            <p:ph type="sldNum" sz="quarter" idx="12"/>
          </p:nvPr>
        </p:nvSpPr>
        <p:spPr/>
        <p:txBody>
          <a:bodyPr/>
          <a:lstStyle/>
          <a:p>
            <a:pPr>
              <a:defRPr/>
            </a:pPr>
            <a:fld id="{E1271D4F-1166-4E0E-BF32-D4F5D646DAFA}"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6900" y="1268413"/>
            <a:ext cx="8424863" cy="5140325"/>
          </a:xfrm>
          <a:prstGeom prst="rect">
            <a:avLst/>
          </a:prstGeom>
          <a:noFill/>
        </p:spPr>
        <p:txBody>
          <a:bodyPr>
            <a:spAutoFit/>
          </a:bodyPr>
          <a:lstStyle/>
          <a:p>
            <a:pPr marL="342900" indent="-342900">
              <a:buFont typeface="Arial" pitchFamily="34" charset="0"/>
              <a:buChar char="•"/>
              <a:defRPr/>
            </a:pPr>
            <a:r>
              <a:rPr lang="en-CA" sz="2400" dirty="0">
                <a:latin typeface="+mn-lt"/>
              </a:rPr>
              <a:t>From the data collected on perpetrators, </a:t>
            </a:r>
            <a:r>
              <a:rPr lang="en-CA" sz="2400" dirty="0">
                <a:latin typeface="+mn-lt"/>
              </a:rPr>
              <a:t>it </a:t>
            </a:r>
            <a:r>
              <a:rPr lang="en-CA" sz="2400" dirty="0">
                <a:latin typeface="+mn-lt"/>
              </a:rPr>
              <a:t>was found that most of the individuals facing FM </a:t>
            </a:r>
            <a:r>
              <a:rPr lang="en-CA" sz="2400" dirty="0">
                <a:latin typeface="+mn-lt"/>
              </a:rPr>
              <a:t>had </a:t>
            </a:r>
            <a:r>
              <a:rPr lang="en-CA" sz="2400" dirty="0">
                <a:latin typeface="+mn-lt"/>
              </a:rPr>
              <a:t>more than one perpetrator pressuring them</a:t>
            </a:r>
            <a:r>
              <a:rPr lang="en-CA" sz="2400" dirty="0">
                <a:latin typeface="+mn-lt"/>
              </a:rPr>
              <a:t>.</a:t>
            </a:r>
          </a:p>
          <a:p>
            <a:pPr>
              <a:defRPr/>
            </a:pPr>
            <a:r>
              <a:rPr lang="en-US" sz="3200" b="1" u="sng" dirty="0">
                <a:latin typeface="+mj-lt"/>
              </a:rPr>
              <a:t>Reasons</a:t>
            </a:r>
            <a:endParaRPr lang="en-US" sz="3200" b="1" u="sng" dirty="0">
              <a:latin typeface="+mj-lt"/>
            </a:endParaRPr>
          </a:p>
          <a:p>
            <a:pPr marL="342900" indent="-342900">
              <a:buFont typeface="Arial" pitchFamily="34" charset="0"/>
              <a:buChar char="•"/>
              <a:defRPr/>
            </a:pPr>
            <a:r>
              <a:rPr lang="en-CA" sz="2400" dirty="0">
                <a:latin typeface="+mn-lt"/>
              </a:rPr>
              <a:t>A </a:t>
            </a:r>
            <a:r>
              <a:rPr lang="en-CA" sz="2400" dirty="0">
                <a:latin typeface="+mn-lt"/>
              </a:rPr>
              <a:t>number of reasons for forcing marriage were reported including religious and cultural beliefs, economic status, immigration status, community pressure, marriage as a cure for mental health issues, and emotional manipulation related to the death of a </a:t>
            </a:r>
            <a:r>
              <a:rPr lang="en-CA" sz="2400" dirty="0">
                <a:latin typeface="+mn-lt"/>
              </a:rPr>
              <a:t>parent.</a:t>
            </a:r>
          </a:p>
          <a:p>
            <a:pPr>
              <a:defRPr/>
            </a:pPr>
            <a:r>
              <a:rPr lang="en-US" sz="3200" b="1" u="sng" dirty="0">
                <a:latin typeface="+mj-lt"/>
              </a:rPr>
              <a:t>Violence</a:t>
            </a:r>
            <a:endParaRPr lang="en-CA" sz="2400" dirty="0">
              <a:latin typeface="+mn-lt"/>
            </a:endParaRPr>
          </a:p>
          <a:p>
            <a:pPr marL="342900" indent="-342900">
              <a:buFont typeface="Arial" pitchFamily="34" charset="0"/>
              <a:buChar char="•"/>
              <a:defRPr/>
            </a:pPr>
            <a:r>
              <a:rPr lang="en-CA" sz="2400" dirty="0">
                <a:latin typeface="+mn-lt"/>
              </a:rPr>
              <a:t>All </a:t>
            </a:r>
            <a:r>
              <a:rPr lang="en-CA" sz="2400" dirty="0">
                <a:latin typeface="+mn-lt"/>
              </a:rPr>
              <a:t>the individuals forced into the marriage experience violence. 75% of survey respondents reported “Mental or social pressure” as a form of violence experience by the FM client.</a:t>
            </a:r>
            <a:endParaRPr lang="en-US" sz="2400" dirty="0">
              <a:latin typeface="+mn-lt"/>
            </a:endParaRPr>
          </a:p>
        </p:txBody>
      </p:sp>
      <p:sp>
        <p:nvSpPr>
          <p:cNvPr id="4" name="TextBox 3"/>
          <p:cNvSpPr txBox="1"/>
          <p:nvPr/>
        </p:nvSpPr>
        <p:spPr>
          <a:xfrm>
            <a:off x="595313" y="560388"/>
            <a:ext cx="6640512" cy="585787"/>
          </a:xfrm>
          <a:prstGeom prst="rect">
            <a:avLst/>
          </a:prstGeom>
          <a:noFill/>
        </p:spPr>
        <p:txBody>
          <a:bodyPr>
            <a:spAutoFit/>
          </a:bodyPr>
          <a:lstStyle/>
          <a:p>
            <a:pPr>
              <a:defRPr/>
            </a:pPr>
            <a:r>
              <a:rPr lang="en-US" sz="3200" b="1" u="sng" dirty="0">
                <a:latin typeface="+mj-lt"/>
              </a:rPr>
              <a:t>Perpetrators</a:t>
            </a:r>
            <a:endParaRPr lang="en-US" sz="3200" b="1" u="sng" dirty="0">
              <a:latin typeface="+mj-lt"/>
            </a:endParaRPr>
          </a:p>
        </p:txBody>
      </p:sp>
      <p:sp>
        <p:nvSpPr>
          <p:cNvPr id="5" name="Date Placeholder 4"/>
          <p:cNvSpPr>
            <a:spLocks noGrp="1"/>
          </p:cNvSpPr>
          <p:nvPr>
            <p:ph type="dt" sz="quarter" idx="10"/>
          </p:nvPr>
        </p:nvSpPr>
        <p:spPr/>
        <p:txBody>
          <a:bodyPr/>
          <a:lstStyle/>
          <a:p>
            <a:pPr>
              <a:defRPr/>
            </a:pPr>
            <a:fld id="{5378BE68-3A1E-4A51-A1B3-E1A6A8AC192B}" type="datetime1">
              <a:rPr lang="en-US"/>
              <a:pPr>
                <a:defRPr/>
              </a:pPr>
              <a:t>10/27/2013</a:t>
            </a:fld>
            <a:endParaRPr lang="en-US"/>
          </a:p>
        </p:txBody>
      </p:sp>
      <p:sp>
        <p:nvSpPr>
          <p:cNvPr id="6" name="Slide Number Placeholder 5"/>
          <p:cNvSpPr>
            <a:spLocks noGrp="1"/>
          </p:cNvSpPr>
          <p:nvPr>
            <p:ph type="sldNum" sz="quarter" idx="12"/>
          </p:nvPr>
        </p:nvSpPr>
        <p:spPr/>
        <p:txBody>
          <a:bodyPr/>
          <a:lstStyle/>
          <a:p>
            <a:pPr>
              <a:defRPr/>
            </a:pPr>
            <a:fld id="{14C0280D-9E83-498D-8007-85B0ED0A372F}"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550" y="1582738"/>
            <a:ext cx="7993063" cy="4938712"/>
          </a:xfrm>
          <a:prstGeom prst="rect">
            <a:avLst/>
          </a:prstGeom>
        </p:spPr>
        <p:txBody>
          <a:bodyPr>
            <a:spAutoFit/>
          </a:bodyPr>
          <a:lstStyle/>
          <a:p>
            <a:pPr>
              <a:lnSpc>
                <a:spcPct val="150000"/>
              </a:lnSpc>
              <a:defRPr/>
            </a:pPr>
            <a:r>
              <a:rPr lang="en-CA" sz="2400" dirty="0">
                <a:latin typeface="+mn-lt"/>
              </a:rPr>
              <a:t>Internationally</a:t>
            </a:r>
            <a:r>
              <a:rPr lang="en-CA" sz="2400" dirty="0">
                <a:latin typeface="+mn-lt"/>
              </a:rPr>
              <a:t>, several jurisdictions have centralized services and resources for FM victims. Canada can learn from that international example. </a:t>
            </a:r>
            <a:endParaRPr lang="en-CA" sz="2400" dirty="0">
              <a:latin typeface="+mn-lt"/>
            </a:endParaRPr>
          </a:p>
          <a:p>
            <a:pPr marL="342900" indent="-342900">
              <a:lnSpc>
                <a:spcPct val="150000"/>
              </a:lnSpc>
              <a:buFont typeface="Arial" pitchFamily="34" charset="0"/>
              <a:buChar char="•"/>
              <a:defRPr/>
            </a:pPr>
            <a:r>
              <a:rPr lang="en-CA" sz="2400" dirty="0">
                <a:latin typeface="+mn-lt"/>
              </a:rPr>
              <a:t>Centralizing </a:t>
            </a:r>
            <a:r>
              <a:rPr lang="en-CA" sz="2400" dirty="0">
                <a:latin typeface="+mn-lt"/>
              </a:rPr>
              <a:t>FM including a centralized and national education and awareness </a:t>
            </a:r>
            <a:r>
              <a:rPr lang="en-CA" sz="2400" dirty="0">
                <a:latin typeface="+mn-lt"/>
              </a:rPr>
              <a:t>campaign,</a:t>
            </a:r>
          </a:p>
          <a:p>
            <a:pPr marL="342900" indent="-342900">
              <a:lnSpc>
                <a:spcPct val="150000"/>
              </a:lnSpc>
              <a:buFont typeface="Arial" pitchFamily="34" charset="0"/>
              <a:buChar char="•"/>
              <a:defRPr/>
            </a:pPr>
            <a:r>
              <a:rPr lang="en-CA" sz="2400" dirty="0">
                <a:latin typeface="+mn-lt"/>
              </a:rPr>
              <a:t>A </a:t>
            </a:r>
            <a:r>
              <a:rPr lang="en-CA" sz="2400" dirty="0" err="1">
                <a:latin typeface="+mn-lt"/>
              </a:rPr>
              <a:t>multisectoral</a:t>
            </a:r>
            <a:r>
              <a:rPr lang="en-CA" sz="2400" dirty="0">
                <a:latin typeface="+mn-lt"/>
              </a:rPr>
              <a:t> uniform </a:t>
            </a:r>
            <a:r>
              <a:rPr lang="en-CA" sz="2400" dirty="0">
                <a:latin typeface="+mn-lt"/>
              </a:rPr>
              <a:t>national </a:t>
            </a:r>
            <a:r>
              <a:rPr lang="en-CA" sz="2400" dirty="0">
                <a:latin typeface="+mn-lt"/>
              </a:rPr>
              <a:t>training,</a:t>
            </a:r>
          </a:p>
          <a:p>
            <a:pPr marL="342900" indent="-342900">
              <a:lnSpc>
                <a:spcPct val="150000"/>
              </a:lnSpc>
              <a:buFont typeface="Arial" pitchFamily="34" charset="0"/>
              <a:buChar char="•"/>
              <a:defRPr/>
            </a:pPr>
            <a:r>
              <a:rPr lang="en-CA" sz="2400" dirty="0">
                <a:latin typeface="+mn-lt"/>
              </a:rPr>
              <a:t>Uniform </a:t>
            </a:r>
            <a:r>
              <a:rPr lang="en-CA" sz="2400" dirty="0">
                <a:latin typeface="+mn-lt"/>
              </a:rPr>
              <a:t>consular services for FM victims</a:t>
            </a:r>
            <a:r>
              <a:rPr lang="en-CA" sz="2400" dirty="0">
                <a:latin typeface="+mn-lt"/>
              </a:rPr>
              <a:t>,</a:t>
            </a:r>
          </a:p>
          <a:p>
            <a:pPr marL="342900" indent="-342900">
              <a:lnSpc>
                <a:spcPct val="150000"/>
              </a:lnSpc>
              <a:buFont typeface="Arial" pitchFamily="34" charset="0"/>
              <a:buChar char="•"/>
              <a:defRPr/>
            </a:pPr>
            <a:r>
              <a:rPr lang="en-CA" sz="2400" dirty="0">
                <a:latin typeface="+mn-lt"/>
              </a:rPr>
              <a:t>A centralized </a:t>
            </a:r>
            <a:r>
              <a:rPr lang="en-CA" sz="2400" dirty="0">
                <a:latin typeface="+mn-lt"/>
              </a:rPr>
              <a:t>database of FM resources.</a:t>
            </a:r>
            <a:endParaRPr lang="en-US" sz="2400" dirty="0">
              <a:latin typeface="+mn-lt"/>
            </a:endParaRPr>
          </a:p>
          <a:p>
            <a:pPr>
              <a:lnSpc>
                <a:spcPct val="150000"/>
              </a:lnSpc>
              <a:defRPr/>
            </a:pPr>
            <a:r>
              <a:rPr lang="en-CA" dirty="0"/>
              <a:t> </a:t>
            </a:r>
            <a:endParaRPr lang="en-US" dirty="0"/>
          </a:p>
        </p:txBody>
      </p:sp>
      <p:sp>
        <p:nvSpPr>
          <p:cNvPr id="3" name="TextBox 2"/>
          <p:cNvSpPr txBox="1"/>
          <p:nvPr/>
        </p:nvSpPr>
        <p:spPr>
          <a:xfrm>
            <a:off x="1187450" y="620713"/>
            <a:ext cx="4841875" cy="769937"/>
          </a:xfrm>
          <a:prstGeom prst="rect">
            <a:avLst/>
          </a:prstGeom>
          <a:noFill/>
        </p:spPr>
        <p:txBody>
          <a:bodyPr wrap="none">
            <a:spAutoFit/>
          </a:bodyPr>
          <a:lstStyle/>
          <a:p>
            <a:pPr>
              <a:defRPr/>
            </a:pPr>
            <a:r>
              <a:rPr lang="en-US" sz="4400" b="1" u="sng" dirty="0">
                <a:latin typeface="+mj-lt"/>
              </a:rPr>
              <a:t>Recommendations </a:t>
            </a:r>
            <a:endParaRPr lang="en-US" sz="4400" b="1" u="sng" dirty="0">
              <a:latin typeface="+mj-lt"/>
            </a:endParaRPr>
          </a:p>
        </p:txBody>
      </p:sp>
      <p:sp>
        <p:nvSpPr>
          <p:cNvPr id="4" name="Date Placeholder 3"/>
          <p:cNvSpPr>
            <a:spLocks noGrp="1"/>
          </p:cNvSpPr>
          <p:nvPr>
            <p:ph type="dt" sz="quarter" idx="10"/>
          </p:nvPr>
        </p:nvSpPr>
        <p:spPr/>
        <p:txBody>
          <a:bodyPr/>
          <a:lstStyle/>
          <a:p>
            <a:pPr>
              <a:defRPr/>
            </a:pPr>
            <a:fld id="{6EBB2DBB-5B5B-4F4E-99D1-4C6F53C1C1EE}" type="datetime1">
              <a:rPr lang="en-US"/>
              <a:pPr>
                <a:defRPr/>
              </a:pPr>
              <a:t>10/27/2013</a:t>
            </a:fld>
            <a:endParaRPr lang="en-US"/>
          </a:p>
        </p:txBody>
      </p:sp>
      <p:sp>
        <p:nvSpPr>
          <p:cNvPr id="5" name="Slide Number Placeholder 4"/>
          <p:cNvSpPr>
            <a:spLocks noGrp="1"/>
          </p:cNvSpPr>
          <p:nvPr>
            <p:ph type="sldNum" sz="quarter" idx="12"/>
          </p:nvPr>
        </p:nvSpPr>
        <p:spPr/>
        <p:txBody>
          <a:bodyPr/>
          <a:lstStyle/>
          <a:p>
            <a:pPr>
              <a:defRPr/>
            </a:pPr>
            <a:fld id="{BEE505B2-8CFC-4014-9ABC-7AFBAD1774D3}"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Placeholder 7"/>
          <p:cNvSpPr>
            <a:spLocks noGrp="1"/>
          </p:cNvSpPr>
          <p:nvPr>
            <p:ph type="body" idx="4294967295"/>
            <p:custDataLst>
              <p:tags r:id="rId2"/>
            </p:custDataLst>
          </p:nvPr>
        </p:nvSpPr>
        <p:spPr>
          <a:xfrm>
            <a:off x="704850" y="2427288"/>
            <a:ext cx="2428875" cy="3400425"/>
          </a:xfrm>
          <a:solidFill>
            <a:schemeClr val="accent2"/>
          </a:solidFill>
          <a:ln w="50800" cap="sq" cmpd="dbl" algn="ctr">
            <a:solidFill>
              <a:schemeClr val="accent2"/>
            </a:solidFill>
          </a:ln>
        </p:spPr>
        <p:txBody>
          <a:bodyPr lIns="137160" tIns="182880" rIns="137160" bIns="91440" anchor="b"/>
          <a:lstStyle/>
          <a:p>
            <a:pPr marL="0" indent="0" defTabSz="914400" eaLnBrk="1" hangingPunct="1">
              <a:lnSpc>
                <a:spcPct val="80000"/>
              </a:lnSpc>
              <a:spcAft>
                <a:spcPts val="1000"/>
              </a:spcAft>
              <a:buFont typeface="Arial" charset="0"/>
              <a:buNone/>
              <a:defRPr/>
            </a:pPr>
            <a:r>
              <a:rPr lang="en-CA" sz="2500" b="1" dirty="0" smtClean="0">
                <a:solidFill>
                  <a:srgbClr val="FFFFFF"/>
                </a:solidFill>
                <a:effectLst>
                  <a:outerShdw blurRad="38100" dist="38100" dir="2700000" algn="tl">
                    <a:srgbClr val="000000"/>
                  </a:outerShdw>
                </a:effectLst>
              </a:rPr>
              <a:t>45 Sheppard Avenue East, Suite 106 A, Toronto </a:t>
            </a:r>
            <a:endParaRPr lang="en-US" sz="2500" b="1" dirty="0" smtClean="0">
              <a:solidFill>
                <a:srgbClr val="FFFFFF"/>
              </a:solidFill>
              <a:effectLst>
                <a:outerShdw blurRad="38100" dist="38100" dir="2700000" algn="tl">
                  <a:srgbClr val="000000"/>
                </a:outerShdw>
              </a:effectLst>
            </a:endParaRPr>
          </a:p>
          <a:p>
            <a:pPr marL="0" indent="0" defTabSz="914400" eaLnBrk="1" hangingPunct="1">
              <a:lnSpc>
                <a:spcPct val="80000"/>
              </a:lnSpc>
              <a:spcAft>
                <a:spcPts val="1000"/>
              </a:spcAft>
              <a:buFont typeface="Arial" charset="0"/>
              <a:buNone/>
              <a:defRPr/>
            </a:pPr>
            <a:r>
              <a:rPr lang="en-GB" sz="2500" b="1" dirty="0" smtClean="0">
                <a:solidFill>
                  <a:srgbClr val="FFFFFF"/>
                </a:solidFill>
                <a:effectLst>
                  <a:outerShdw blurRad="38100" dist="38100" dir="2700000" algn="tl">
                    <a:srgbClr val="000000"/>
                  </a:outerShdw>
                </a:effectLst>
              </a:rPr>
              <a:t>Tel: (416) 487 6371 </a:t>
            </a:r>
          </a:p>
          <a:p>
            <a:pPr marL="0" indent="0" defTabSz="914400" eaLnBrk="1" hangingPunct="1">
              <a:lnSpc>
                <a:spcPct val="80000"/>
              </a:lnSpc>
              <a:spcAft>
                <a:spcPts val="1000"/>
              </a:spcAft>
              <a:buFont typeface="Arial" charset="0"/>
              <a:buNone/>
              <a:defRPr/>
            </a:pPr>
            <a:r>
              <a:rPr lang="en-CA" sz="2500" b="1" dirty="0" smtClean="0">
                <a:solidFill>
                  <a:srgbClr val="FFFFFF"/>
                </a:solidFill>
                <a:effectLst>
                  <a:outerShdw blurRad="38100" dist="38100" dir="2700000" algn="tl">
                    <a:srgbClr val="000000"/>
                  </a:outerShdw>
                </a:effectLst>
              </a:rPr>
              <a:t>www.salc.on.ca </a:t>
            </a:r>
            <a:endParaRPr lang="en-US" sz="2500" b="1" dirty="0" smtClean="0">
              <a:solidFill>
                <a:srgbClr val="FFFFFF"/>
              </a:solidFill>
              <a:effectLst>
                <a:outerShdw blurRad="38100" dist="38100" dir="2700000" algn="tl">
                  <a:srgbClr val="000000"/>
                </a:outerShdw>
              </a:effectLst>
            </a:endParaRPr>
          </a:p>
        </p:txBody>
      </p:sp>
      <p:sp>
        <p:nvSpPr>
          <p:cNvPr id="7" name="Content Placeholder 6"/>
          <p:cNvSpPr>
            <a:spLocks noGrp="1"/>
          </p:cNvSpPr>
          <p:nvPr>
            <p:ph sz="quarter" idx="4294967295"/>
            <p:custDataLst>
              <p:tags r:id="rId3"/>
            </p:custDataLst>
          </p:nvPr>
        </p:nvSpPr>
        <p:spPr>
          <a:xfrm>
            <a:off x="3241675" y="1484313"/>
            <a:ext cx="5867400" cy="4343400"/>
          </a:xfrm>
        </p:spPr>
        <p:txBody>
          <a:bodyPr>
            <a:normAutofit/>
          </a:bodyPr>
          <a:lstStyle/>
          <a:p>
            <a:pPr eaLnBrk="1" hangingPunct="1">
              <a:lnSpc>
                <a:spcPct val="80000"/>
              </a:lnSpc>
              <a:defRPr/>
            </a:pPr>
            <a:r>
              <a:rPr lang="en-CA" sz="2800" dirty="0" smtClean="0">
                <a:effectLst>
                  <a:outerShdw blurRad="38100" dist="38100" dir="2700000" algn="tl">
                    <a:srgbClr val="C0C0C0"/>
                  </a:outerShdw>
                </a:effectLst>
              </a:rPr>
              <a:t>	 The South Asian Legal Clinic of 	Ontario is a community legal clinic 	funded by Legal Aid Ontario (LAO).</a:t>
            </a:r>
          </a:p>
          <a:p>
            <a:pPr marL="0" indent="0" eaLnBrk="1" hangingPunct="1">
              <a:lnSpc>
                <a:spcPct val="80000"/>
              </a:lnSpc>
              <a:buFont typeface="Arial" charset="0"/>
              <a:buNone/>
              <a:defRPr/>
            </a:pPr>
            <a:endParaRPr lang="en-CA" sz="2800" dirty="0" smtClean="0">
              <a:effectLst>
                <a:outerShdw blurRad="38100" dist="38100" dir="2700000" algn="tl">
                  <a:srgbClr val="C0C0C0"/>
                </a:outerShdw>
              </a:effectLst>
            </a:endParaRPr>
          </a:p>
          <a:p>
            <a:pPr eaLnBrk="1" hangingPunct="1">
              <a:lnSpc>
                <a:spcPct val="80000"/>
              </a:lnSpc>
              <a:defRPr/>
            </a:pPr>
            <a:r>
              <a:rPr lang="en-CA" sz="2800" dirty="0" smtClean="0">
                <a:effectLst>
                  <a:outerShdw blurRad="38100" dist="38100" dir="2700000" algn="tl">
                    <a:srgbClr val="C0C0C0"/>
                  </a:outerShdw>
                </a:effectLst>
              </a:rPr>
              <a:t>	We provide poverty law legal 	advice, representation, public legal 	education, community 	development and law reform work 	for the low-income South Asian 	community in the Greater Toronto 	Area. </a:t>
            </a:r>
            <a:r>
              <a:rPr lang="en-US" sz="2600" b="1" dirty="0" smtClean="0">
                <a:effectLst>
                  <a:outerShdw blurRad="38100" dist="38100" dir="2700000" algn="tl">
                    <a:srgbClr val="C0C0C0"/>
                  </a:outerShdw>
                </a:effectLst>
              </a:rPr>
              <a:t/>
            </a:r>
            <a:br>
              <a:rPr lang="en-US" sz="2600" b="1" dirty="0" smtClean="0">
                <a:effectLst>
                  <a:outerShdw blurRad="38100" dist="38100" dir="2700000" algn="tl">
                    <a:srgbClr val="C0C0C0"/>
                  </a:outerShdw>
                </a:effectLst>
              </a:rPr>
            </a:br>
            <a:endParaRPr lang="en-US" sz="2600" dirty="0" smtClean="0">
              <a:effectLst>
                <a:outerShdw blurRad="38100" dist="38100" dir="2700000" algn="tl">
                  <a:srgbClr val="C0C0C0"/>
                </a:outerShdw>
              </a:effectLst>
            </a:endParaRPr>
          </a:p>
        </p:txBody>
      </p:sp>
      <p:pic>
        <p:nvPicPr>
          <p:cNvPr id="20487" name="Picture 7"/>
          <p:cNvPicPr>
            <a:picLocks noChangeAspect="1" noChangeArrowheads="1"/>
          </p:cNvPicPr>
          <p:nvPr/>
        </p:nvPicPr>
        <p:blipFill>
          <a:blip r:embed="rId6"/>
          <a:srcRect/>
          <a:stretch>
            <a:fillRect/>
          </a:stretch>
        </p:blipFill>
        <p:spPr bwMode="auto">
          <a:xfrm>
            <a:off x="676275" y="1503363"/>
            <a:ext cx="2457450" cy="1173162"/>
          </a:xfrm>
          <a:prstGeom prst="rect">
            <a:avLst/>
          </a:prstGeom>
          <a:noFill/>
          <a:ln w="9525">
            <a:solidFill>
              <a:schemeClr val="accent2">
                <a:lumMod val="75000"/>
              </a:schemeClr>
            </a:solidFill>
            <a:miter lim="800000"/>
            <a:headEnd/>
            <a:tailEnd/>
          </a:ln>
          <a:effectLst/>
        </p:spPr>
      </p:pic>
      <p:sp>
        <p:nvSpPr>
          <p:cNvPr id="2" name="Date Placeholder 1"/>
          <p:cNvSpPr>
            <a:spLocks noGrp="1"/>
          </p:cNvSpPr>
          <p:nvPr>
            <p:ph type="dt" sz="quarter" idx="10"/>
          </p:nvPr>
        </p:nvSpPr>
        <p:spPr/>
        <p:txBody>
          <a:bodyPr/>
          <a:lstStyle/>
          <a:p>
            <a:pPr>
              <a:defRPr/>
            </a:pPr>
            <a:fld id="{5C62F905-6766-4825-92D4-318F6E04C62D}" type="datetime1">
              <a:rPr lang="en-US"/>
              <a:pPr>
                <a:defRPr/>
              </a:pPr>
              <a:t>10/27/2013</a:t>
            </a:fld>
            <a:endParaRPr lang="en-US"/>
          </a:p>
        </p:txBody>
      </p:sp>
      <p:sp>
        <p:nvSpPr>
          <p:cNvPr id="3" name="Slide Number Placeholder 2"/>
          <p:cNvSpPr>
            <a:spLocks noGrp="1"/>
          </p:cNvSpPr>
          <p:nvPr>
            <p:ph type="sldNum" sz="quarter" idx="12"/>
          </p:nvPr>
        </p:nvSpPr>
        <p:spPr/>
        <p:txBody>
          <a:bodyPr/>
          <a:lstStyle/>
          <a:p>
            <a:pPr>
              <a:defRPr/>
            </a:pPr>
            <a:fld id="{78FF690E-FFDF-40D7-83AE-AFE04E18518B}" type="slidenum">
              <a:rPr lang="en-US" smtClean="0"/>
              <a:pPr>
                <a:defRPr/>
              </a:pPr>
              <a:t>2</a:t>
            </a:fld>
            <a:endParaRPr lang="en-US"/>
          </a:p>
        </p:txBody>
      </p:sp>
    </p:spTree>
    <p:custDataLst>
      <p:tags r:id="rId1"/>
    </p:custDataLst>
  </p:cSld>
  <p:clrMapOvr>
    <a:masterClrMapping/>
  </p:clrMapOvr>
  <p:transition spd="med">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Diagram 3"/>
          <p:cNvPicPr>
            <a:picLocks noChangeArrowheads="1"/>
          </p:cNvPicPr>
          <p:nvPr>
            <p:custDataLst>
              <p:tags r:id="rId2"/>
            </p:custDataLst>
          </p:nvPr>
        </p:nvPicPr>
        <p:blipFill>
          <a:blip r:embed="rId6">
            <a:duotone>
              <a:prstClr val="black"/>
              <a:srgbClr val="FE0000">
                <a:tint val="45000"/>
                <a:satMod val="400000"/>
              </a:srgbClr>
            </a:duotone>
            <a:extLst>
              <a:ext uri="{BEBA8EAE-BF5A-486C-A8C5-ECC9F3942E4B}"/>
            </a:extLst>
          </a:blip>
          <a:srcRect/>
          <a:stretch>
            <a:fillRect/>
          </a:stretch>
        </p:blipFill>
        <p:spPr bwMode="auto">
          <a:xfrm>
            <a:off x="971600" y="1822450"/>
            <a:ext cx="7660834" cy="4432300"/>
          </a:xfrm>
          <a:prstGeom prst="rect">
            <a:avLst/>
          </a:prstGeom>
          <a:ln w="57150" cap="sq" cmpd="thickThin">
            <a:solidFill>
              <a:schemeClr val="accent6">
                <a:lumMod val="75000"/>
              </a:schemeClr>
            </a:solidFill>
            <a:prstDash val="solid"/>
            <a:miter lim="800000"/>
          </a:ln>
          <a:effectLst>
            <a:innerShdw blurRad="76200">
              <a:srgbClr val="000000"/>
            </a:innerShdw>
          </a:effectLst>
        </p:spPr>
      </p:pic>
      <p:sp>
        <p:nvSpPr>
          <p:cNvPr id="2" name="Title 1"/>
          <p:cNvSpPr>
            <a:spLocks noGrp="1"/>
          </p:cNvSpPr>
          <p:nvPr>
            <p:ph type="title" idx="4294967295"/>
            <p:custDataLst>
              <p:tags r:id="rId3"/>
            </p:custDataLst>
          </p:nvPr>
        </p:nvSpPr>
        <p:spPr/>
        <p:txBody>
          <a:bodyPr>
            <a:noAutofit/>
          </a:bodyPr>
          <a:lstStyle/>
          <a:p>
            <a:pPr algn="l" eaLnBrk="1" hangingPunct="1">
              <a:defRPr/>
            </a:pPr>
            <a:r>
              <a:rPr lang="en-CA" sz="3200" dirty="0" smtClean="0">
                <a:effectLst>
                  <a:outerShdw blurRad="38100" dist="38100" dir="2700000" algn="tl">
                    <a:srgbClr val="C0C0C0"/>
                  </a:outerShdw>
                </a:effectLst>
              </a:rPr>
              <a:t>  </a:t>
            </a:r>
            <a:r>
              <a:rPr lang="en-CA" sz="3200" b="1" u="sng" dirty="0" smtClean="0"/>
              <a:t>Contextualising the practice </a:t>
            </a:r>
            <a:br>
              <a:rPr lang="en-CA" sz="3200" b="1" u="sng" dirty="0" smtClean="0"/>
            </a:br>
            <a:r>
              <a:rPr lang="en-CA" sz="3200" b="1" u="sng" dirty="0" smtClean="0"/>
              <a:t>  of forced marriage in Canada</a:t>
            </a:r>
            <a:r>
              <a:rPr lang="en-CA" sz="2800" b="1" u="sng" dirty="0" smtClean="0"/>
              <a:t> </a:t>
            </a:r>
            <a:endParaRPr lang="en-US" sz="2800" b="1" u="sng" dirty="0" smtClean="0"/>
          </a:p>
        </p:txBody>
      </p:sp>
      <p:sp>
        <p:nvSpPr>
          <p:cNvPr id="3" name="Date Placeholder 2"/>
          <p:cNvSpPr>
            <a:spLocks noGrp="1"/>
          </p:cNvSpPr>
          <p:nvPr>
            <p:ph type="dt" sz="quarter" idx="10"/>
          </p:nvPr>
        </p:nvSpPr>
        <p:spPr/>
        <p:txBody>
          <a:bodyPr/>
          <a:lstStyle/>
          <a:p>
            <a:pPr>
              <a:defRPr/>
            </a:pPr>
            <a:fld id="{A6AFDC5B-34C5-4A15-9558-F5F85970F72F}" type="datetime1">
              <a:rPr lang="en-US"/>
              <a:pPr>
                <a:defRPr/>
              </a:pPr>
              <a:t>10/27/2013</a:t>
            </a:fld>
            <a:endParaRPr lang="en-US"/>
          </a:p>
        </p:txBody>
      </p:sp>
      <p:sp>
        <p:nvSpPr>
          <p:cNvPr id="4" name="Slide Number Placeholder 3"/>
          <p:cNvSpPr>
            <a:spLocks noGrp="1"/>
          </p:cNvSpPr>
          <p:nvPr>
            <p:ph type="sldNum" sz="quarter" idx="12"/>
          </p:nvPr>
        </p:nvSpPr>
        <p:spPr/>
        <p:txBody>
          <a:bodyPr/>
          <a:lstStyle/>
          <a:p>
            <a:pPr>
              <a:defRPr/>
            </a:pPr>
            <a:fld id="{50FFF2FE-9D0B-4380-B94F-3F97C9A3F248}" type="slidenum">
              <a:rPr lang="en-US" smtClean="0"/>
              <a:pPr>
                <a:defRPr/>
              </a:pPr>
              <a:t>20</a:t>
            </a:fld>
            <a:endParaRPr lang="en-US"/>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custDataLst>
              <p:tags r:id="rId2"/>
            </p:custDataLst>
          </p:nvPr>
        </p:nvSpPr>
        <p:spPr>
          <a:xfrm>
            <a:off x="-396875" y="115888"/>
            <a:ext cx="8080375" cy="989012"/>
          </a:xfrm>
        </p:spPr>
        <p:txBody>
          <a:bodyPr>
            <a:normAutofit fontScale="90000"/>
          </a:bodyPr>
          <a:lstStyle/>
          <a:p>
            <a:pPr algn="l" eaLnBrk="1" hangingPunct="1">
              <a:defRPr/>
            </a:pPr>
            <a:r>
              <a:rPr lang="en-CA" sz="3600" b="1" dirty="0" smtClean="0">
                <a:effectLst>
                  <a:outerShdw blurRad="38100" dist="38100" dir="2700000" algn="tl">
                    <a:srgbClr val="C0C0C0"/>
                  </a:outerShdw>
                </a:effectLst>
              </a:rPr>
              <a:t/>
            </a:r>
            <a:br>
              <a:rPr lang="en-CA" sz="3600" b="1" dirty="0" smtClean="0">
                <a:effectLst>
                  <a:outerShdw blurRad="38100" dist="38100" dir="2700000" algn="tl">
                    <a:srgbClr val="C0C0C0"/>
                  </a:outerShdw>
                </a:effectLst>
              </a:rPr>
            </a:br>
            <a:r>
              <a:rPr lang="en-CA" sz="3600" b="1" dirty="0" smtClean="0">
                <a:effectLst>
                  <a:outerShdw blurRad="38100" dist="38100" dir="2700000" algn="tl">
                    <a:srgbClr val="C0C0C0"/>
                  </a:outerShdw>
                </a:effectLst>
              </a:rPr>
              <a:t>           </a:t>
            </a:r>
            <a:r>
              <a:rPr lang="en-CA" b="1" u="sng" dirty="0" smtClean="0"/>
              <a:t>Addressing Forced Marriage</a:t>
            </a:r>
            <a:endParaRPr lang="en-US" b="1" u="sng" dirty="0" smtClean="0"/>
          </a:p>
        </p:txBody>
      </p:sp>
      <p:sp>
        <p:nvSpPr>
          <p:cNvPr id="3" name="Content Placeholder 2"/>
          <p:cNvSpPr>
            <a:spLocks noGrp="1"/>
          </p:cNvSpPr>
          <p:nvPr>
            <p:ph sz="quarter" idx="4294967295"/>
            <p:custDataLst>
              <p:tags r:id="rId3"/>
            </p:custDataLst>
          </p:nvPr>
        </p:nvSpPr>
        <p:spPr>
          <a:xfrm>
            <a:off x="827088" y="1484313"/>
            <a:ext cx="7921625" cy="5040312"/>
          </a:xfrm>
        </p:spPr>
        <p:txBody>
          <a:bodyPr>
            <a:noAutofit/>
          </a:bodyPr>
          <a:lstStyle/>
          <a:p>
            <a:pPr eaLnBrk="1" hangingPunct="1">
              <a:defRPr/>
            </a:pPr>
            <a:r>
              <a:rPr lang="en-CA" sz="2400" b="1" dirty="0" smtClean="0"/>
              <a:t>Taking an anti-racist/ anti-oppressive approach</a:t>
            </a:r>
            <a:endParaRPr lang="en-US" sz="2400" b="1" dirty="0" smtClean="0"/>
          </a:p>
          <a:p>
            <a:pPr eaLnBrk="1" hangingPunct="1">
              <a:defRPr/>
            </a:pPr>
            <a:r>
              <a:rPr lang="en-CA" sz="2400" b="1" dirty="0" smtClean="0"/>
              <a:t>Institutional commitment to fighting violence/ abuse of human rights </a:t>
            </a:r>
            <a:endParaRPr lang="en-US" sz="2400" b="1" dirty="0" smtClean="0"/>
          </a:p>
          <a:p>
            <a:pPr eaLnBrk="1" hangingPunct="1">
              <a:defRPr/>
            </a:pPr>
            <a:r>
              <a:rPr lang="en-CA" sz="2400" b="1" dirty="0" smtClean="0"/>
              <a:t>Building public and community accountability </a:t>
            </a:r>
            <a:endParaRPr lang="en-US" sz="2400" b="1" dirty="0" smtClean="0"/>
          </a:p>
          <a:p>
            <a:pPr eaLnBrk="1" hangingPunct="1">
              <a:defRPr/>
            </a:pPr>
            <a:r>
              <a:rPr lang="en-CA" sz="2400" b="1" dirty="0" smtClean="0"/>
              <a:t>Creating safe spaces that encourage open and inclusive dialogue </a:t>
            </a:r>
            <a:endParaRPr lang="en-US" sz="2400" b="1" dirty="0" smtClean="0"/>
          </a:p>
          <a:p>
            <a:pPr eaLnBrk="1" hangingPunct="1">
              <a:defRPr/>
            </a:pPr>
            <a:r>
              <a:rPr lang="en-CA" sz="2400" b="1" dirty="0" smtClean="0"/>
              <a:t>Prevention-focused initiatives across communities</a:t>
            </a:r>
            <a:endParaRPr lang="en-US" sz="2400" b="1" dirty="0" smtClean="0"/>
          </a:p>
          <a:p>
            <a:pPr eaLnBrk="1" hangingPunct="1">
              <a:defRPr/>
            </a:pPr>
            <a:r>
              <a:rPr lang="en-CA" sz="2400" b="1" dirty="0" smtClean="0"/>
              <a:t>Engaging with both youth and parents/ caregivers/family members</a:t>
            </a:r>
            <a:endParaRPr lang="en-US" sz="2400" b="1" dirty="0" smtClean="0"/>
          </a:p>
          <a:p>
            <a:pPr eaLnBrk="1" hangingPunct="1">
              <a:defRPr/>
            </a:pPr>
            <a:r>
              <a:rPr lang="en-CA" sz="2400" b="1" dirty="0" smtClean="0"/>
              <a:t>Ensuring service to both men and women; of all sexual orientations</a:t>
            </a:r>
            <a:endParaRPr lang="en-US" sz="2400" b="1" dirty="0" smtClean="0"/>
          </a:p>
          <a:p>
            <a:pPr eaLnBrk="1" hangingPunct="1">
              <a:lnSpc>
                <a:spcPct val="70000"/>
              </a:lnSpc>
              <a:defRPr/>
            </a:pPr>
            <a:endParaRPr lang="en-US" sz="2400" dirty="0" smtClean="0">
              <a:effectLst>
                <a:outerShdw blurRad="38100" dist="38100" dir="2700000" algn="tl">
                  <a:srgbClr val="C0C0C0"/>
                </a:outerShdw>
              </a:effectLst>
            </a:endParaRPr>
          </a:p>
        </p:txBody>
      </p:sp>
      <p:sp>
        <p:nvSpPr>
          <p:cNvPr id="4" name="Date Placeholder 3"/>
          <p:cNvSpPr>
            <a:spLocks noGrp="1"/>
          </p:cNvSpPr>
          <p:nvPr>
            <p:ph type="dt" sz="quarter" idx="10"/>
          </p:nvPr>
        </p:nvSpPr>
        <p:spPr/>
        <p:txBody>
          <a:bodyPr/>
          <a:lstStyle/>
          <a:p>
            <a:pPr>
              <a:defRPr/>
            </a:pPr>
            <a:fld id="{1289F049-D673-46F0-A84B-A8D63931323B}" type="datetime1">
              <a:rPr lang="en-US"/>
              <a:pPr>
                <a:defRPr/>
              </a:pPr>
              <a:t>10/27/2013</a:t>
            </a:fld>
            <a:endParaRPr lang="en-US"/>
          </a:p>
        </p:txBody>
      </p:sp>
      <p:sp>
        <p:nvSpPr>
          <p:cNvPr id="5" name="Slide Number Placeholder 4"/>
          <p:cNvSpPr>
            <a:spLocks noGrp="1"/>
          </p:cNvSpPr>
          <p:nvPr>
            <p:ph type="sldNum" sz="quarter" idx="12"/>
          </p:nvPr>
        </p:nvSpPr>
        <p:spPr/>
        <p:txBody>
          <a:bodyPr/>
          <a:lstStyle/>
          <a:p>
            <a:pPr>
              <a:defRPr/>
            </a:pPr>
            <a:fld id="{EE3739B5-2017-427B-B1CB-6C23D080A59F}" type="slidenum">
              <a:rPr lang="en-US" smtClean="0"/>
              <a:pPr>
                <a:defRPr/>
              </a:pPr>
              <a:t>21</a:t>
            </a:fld>
            <a:endParaRPr lang="en-US"/>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1550" y="1873250"/>
            <a:ext cx="7777163" cy="5508625"/>
          </a:xfrm>
          <a:prstGeom prst="rect">
            <a:avLst/>
          </a:prstGeom>
        </p:spPr>
        <p:txBody>
          <a:bodyPr>
            <a:spAutoFit/>
          </a:bodyPr>
          <a:lstStyle/>
          <a:p>
            <a:pPr>
              <a:defRPr/>
            </a:pPr>
            <a:r>
              <a:rPr lang="en-CA" sz="3200" b="1" i="1" dirty="0">
                <a:solidFill>
                  <a:schemeClr val="accent2">
                    <a:lumMod val="75000"/>
                  </a:schemeClr>
                </a:solidFill>
                <a:latin typeface="+mn-lt"/>
              </a:rPr>
              <a:t>FM remains a complex issue in Canada. SALCO’s survey on the incidence of FM have made clear that FM is an issue that exists in Canada, that its impact can be devastating on the life of the FM victim, and that Canada has not done enough to protect victims of FM to date.</a:t>
            </a:r>
            <a:endParaRPr lang="en-US" sz="3200" b="1" i="1" dirty="0">
              <a:solidFill>
                <a:schemeClr val="accent2">
                  <a:lumMod val="75000"/>
                </a:schemeClr>
              </a:solidFill>
              <a:latin typeface="+mn-lt"/>
            </a:endParaRPr>
          </a:p>
          <a:p>
            <a:pPr algn="ctr">
              <a:defRPr/>
            </a:pPr>
            <a:endParaRPr lang="en-CA" sz="3200" i="1" dirty="0">
              <a:solidFill>
                <a:schemeClr val="accent2">
                  <a:lumMod val="75000"/>
                </a:schemeClr>
              </a:solidFill>
              <a:latin typeface="+mn-lt"/>
            </a:endParaRPr>
          </a:p>
          <a:p>
            <a:pPr algn="ctr">
              <a:defRPr/>
            </a:pPr>
            <a:endParaRPr lang="en-CA" sz="3200" i="1" dirty="0">
              <a:latin typeface="+mn-lt"/>
            </a:endParaRPr>
          </a:p>
          <a:p>
            <a:pPr algn="ctr">
              <a:defRPr/>
            </a:pPr>
            <a:r>
              <a:rPr lang="en-CA" sz="3200" i="1" dirty="0">
                <a:latin typeface="+mn-lt"/>
              </a:rPr>
              <a:t> </a:t>
            </a:r>
            <a:endParaRPr lang="en-US" sz="5400" i="1" dirty="0">
              <a:latin typeface="+mn-lt"/>
            </a:endParaRPr>
          </a:p>
          <a:p>
            <a:pPr>
              <a:defRPr/>
            </a:pPr>
            <a:r>
              <a:rPr lang="en-CA" sz="3200" i="1" dirty="0">
                <a:latin typeface="+mn-lt"/>
              </a:rPr>
              <a:t> </a:t>
            </a:r>
            <a:endParaRPr lang="en-US" sz="3200" i="1" dirty="0">
              <a:latin typeface="+mn-lt"/>
            </a:endParaRPr>
          </a:p>
        </p:txBody>
      </p:sp>
      <p:sp>
        <p:nvSpPr>
          <p:cNvPr id="4" name="Date Placeholder 3"/>
          <p:cNvSpPr>
            <a:spLocks noGrp="1"/>
          </p:cNvSpPr>
          <p:nvPr>
            <p:ph type="dt" sz="quarter" idx="10"/>
          </p:nvPr>
        </p:nvSpPr>
        <p:spPr/>
        <p:txBody>
          <a:bodyPr/>
          <a:lstStyle/>
          <a:p>
            <a:pPr>
              <a:defRPr/>
            </a:pPr>
            <a:fld id="{91088FB8-26C5-4611-A81E-A66122523229}" type="datetime1">
              <a:rPr lang="en-US"/>
              <a:pPr>
                <a:defRPr/>
              </a:pPr>
              <a:t>10/27/2013</a:t>
            </a:fld>
            <a:endParaRPr lang="en-US"/>
          </a:p>
        </p:txBody>
      </p:sp>
      <p:sp>
        <p:nvSpPr>
          <p:cNvPr id="5" name="Slide Number Placeholder 4"/>
          <p:cNvSpPr>
            <a:spLocks noGrp="1"/>
          </p:cNvSpPr>
          <p:nvPr>
            <p:ph type="sldNum" sz="quarter" idx="12"/>
          </p:nvPr>
        </p:nvSpPr>
        <p:spPr/>
        <p:txBody>
          <a:bodyPr/>
          <a:lstStyle/>
          <a:p>
            <a:pPr>
              <a:defRPr/>
            </a:pPr>
            <a:fld id="{60A0987A-91DF-4B1A-AF17-759FA2B86A4F}"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70138" y="2565400"/>
            <a:ext cx="4403725" cy="1200150"/>
          </a:xfrm>
          <a:prstGeom prst="rect">
            <a:avLst/>
          </a:prstGeom>
        </p:spPr>
        <p:txBody>
          <a:bodyPr wrap="none">
            <a:spAutoFit/>
          </a:bodyPr>
          <a:lstStyle/>
          <a:p>
            <a:pPr algn="ctr">
              <a:defRPr/>
            </a:pPr>
            <a:r>
              <a:rPr lang="en-US" sz="7200" b="1" dirty="0">
                <a:solidFill>
                  <a:schemeClr val="accent2">
                    <a:lumMod val="75000"/>
                  </a:schemeClr>
                </a:solidFill>
                <a:latin typeface="+mj-lt"/>
              </a:rPr>
              <a:t>Thank you.</a:t>
            </a:r>
          </a:p>
        </p:txBody>
      </p:sp>
      <p:sp>
        <p:nvSpPr>
          <p:cNvPr id="3" name="Date Placeholder 2"/>
          <p:cNvSpPr>
            <a:spLocks noGrp="1"/>
          </p:cNvSpPr>
          <p:nvPr>
            <p:ph type="dt" sz="quarter" idx="10"/>
          </p:nvPr>
        </p:nvSpPr>
        <p:spPr/>
        <p:txBody>
          <a:bodyPr/>
          <a:lstStyle/>
          <a:p>
            <a:pPr>
              <a:defRPr/>
            </a:pPr>
            <a:fld id="{0E3ADB8B-4B0A-428C-9066-A6B69A36108B}" type="datetime1">
              <a:rPr lang="en-US"/>
              <a:pPr>
                <a:defRPr/>
              </a:pPr>
              <a:t>10/27/2013</a:t>
            </a:fld>
            <a:endParaRPr lang="en-US"/>
          </a:p>
        </p:txBody>
      </p:sp>
      <p:sp>
        <p:nvSpPr>
          <p:cNvPr id="4" name="Slide Number Placeholder 3"/>
          <p:cNvSpPr>
            <a:spLocks noGrp="1"/>
          </p:cNvSpPr>
          <p:nvPr>
            <p:ph type="sldNum" sz="quarter" idx="12"/>
          </p:nvPr>
        </p:nvSpPr>
        <p:spPr/>
        <p:txBody>
          <a:bodyPr/>
          <a:lstStyle/>
          <a:p>
            <a:pPr>
              <a:defRPr/>
            </a:pPr>
            <a:fld id="{B241DB7F-5872-4D8B-B2C5-1774855D10CC}"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5"/>
          <p:cNvSpPr>
            <a:spLocks noGrp="1"/>
          </p:cNvSpPr>
          <p:nvPr>
            <p:ph type="title" idx="4294967295"/>
            <p:custDataLst>
              <p:tags r:id="rId2"/>
            </p:custDataLst>
          </p:nvPr>
        </p:nvSpPr>
        <p:spPr>
          <a:xfrm>
            <a:off x="460375" y="274638"/>
            <a:ext cx="8229600" cy="1143000"/>
          </a:xfrm>
        </p:spPr>
        <p:txBody>
          <a:bodyPr/>
          <a:lstStyle/>
          <a:p>
            <a:pPr eaLnBrk="1" hangingPunct="1">
              <a:defRPr/>
            </a:pPr>
            <a:r>
              <a:rPr lang="en-CA" smtClean="0">
                <a:effectLst>
                  <a:outerShdw blurRad="38100" dist="38100" dir="2700000" algn="tl">
                    <a:srgbClr val="C0C0C0"/>
                  </a:outerShdw>
                </a:effectLst>
              </a:rPr>
              <a:t>The Forced Marriage (FM) Project</a:t>
            </a:r>
            <a:endParaRPr lang="en-US" smtClean="0">
              <a:effectLst>
                <a:outerShdw blurRad="38100" dist="38100" dir="2700000" algn="tl">
                  <a:srgbClr val="C0C0C0"/>
                </a:outerShdw>
              </a:effectLst>
            </a:endParaRPr>
          </a:p>
        </p:txBody>
      </p:sp>
      <p:pic>
        <p:nvPicPr>
          <p:cNvPr id="32770" name="Picture 4" descr="Cover.jpg"/>
          <p:cNvPicPr>
            <a:picLocks noChangeAspect="1"/>
          </p:cNvPicPr>
          <p:nvPr/>
        </p:nvPicPr>
        <p:blipFill>
          <a:blip r:embed="rId6"/>
          <a:srcRect/>
          <a:stretch>
            <a:fillRect/>
          </a:stretch>
        </p:blipFill>
        <p:spPr bwMode="auto">
          <a:xfrm>
            <a:off x="-19050" y="0"/>
            <a:ext cx="9144000" cy="6858000"/>
          </a:xfrm>
          <a:prstGeom prst="rect">
            <a:avLst/>
          </a:prstGeom>
          <a:noFill/>
          <a:ln w="38100">
            <a:solidFill>
              <a:schemeClr val="tx1"/>
            </a:solidFill>
            <a:miter lim="800000"/>
            <a:headEnd/>
            <a:tailEnd/>
          </a:ln>
        </p:spPr>
      </p:pic>
      <p:sp>
        <p:nvSpPr>
          <p:cNvPr id="7" name="Content Placeholder 6"/>
          <p:cNvSpPr>
            <a:spLocks noGrp="1"/>
          </p:cNvSpPr>
          <p:nvPr>
            <p:ph sz="quarter" idx="4294967295"/>
            <p:custDataLst>
              <p:tags r:id="rId3"/>
            </p:custDataLst>
          </p:nvPr>
        </p:nvSpPr>
        <p:spPr>
          <a:xfrm>
            <a:off x="711200" y="2492375"/>
            <a:ext cx="7427913" cy="5191125"/>
          </a:xfrm>
        </p:spPr>
        <p:txBody>
          <a:bodyPr>
            <a:normAutofit/>
          </a:bodyPr>
          <a:lstStyle/>
          <a:p>
            <a:pPr eaLnBrk="1" hangingPunct="1">
              <a:lnSpc>
                <a:spcPct val="90000"/>
              </a:lnSpc>
              <a:defRPr/>
            </a:pPr>
            <a:r>
              <a:rPr lang="en-CA" sz="3000" b="1" dirty="0" smtClean="0">
                <a:effectLst>
                  <a:outerShdw blurRad="38100" dist="38100" dir="2700000" algn="tl">
                    <a:srgbClr val="C0C0C0"/>
                  </a:outerShdw>
                </a:effectLst>
              </a:rPr>
              <a:t>Since 2005</a:t>
            </a:r>
          </a:p>
          <a:p>
            <a:pPr eaLnBrk="1" hangingPunct="1">
              <a:lnSpc>
                <a:spcPct val="90000"/>
              </a:lnSpc>
              <a:defRPr/>
            </a:pPr>
            <a:r>
              <a:rPr lang="en-GB" sz="3000" b="1" dirty="0" smtClean="0">
                <a:effectLst>
                  <a:outerShdw blurRad="38100" dist="38100" dir="2700000" algn="tl">
                    <a:srgbClr val="C0C0C0"/>
                  </a:outerShdw>
                </a:effectLst>
              </a:rPr>
              <a:t>FM Project Advisory Committee – 2007</a:t>
            </a:r>
          </a:p>
          <a:p>
            <a:pPr eaLnBrk="1" hangingPunct="1">
              <a:lnSpc>
                <a:spcPct val="90000"/>
              </a:lnSpc>
              <a:defRPr/>
            </a:pPr>
            <a:r>
              <a:rPr lang="en-GB" sz="3000" b="1" dirty="0" smtClean="0">
                <a:effectLst>
                  <a:outerShdw blurRad="38100" dist="38100" dir="2700000" algn="tl">
                    <a:srgbClr val="C0C0C0"/>
                  </a:outerShdw>
                </a:effectLst>
              </a:rPr>
              <a:t>International Symposium - 2008</a:t>
            </a:r>
          </a:p>
          <a:p>
            <a:pPr eaLnBrk="1" hangingPunct="1">
              <a:lnSpc>
                <a:spcPct val="90000"/>
              </a:lnSpc>
              <a:defRPr/>
            </a:pPr>
            <a:r>
              <a:rPr lang="en-GB" sz="3000" b="1" dirty="0" smtClean="0">
                <a:effectLst>
                  <a:outerShdw blurRad="38100" dist="38100" dir="2700000" algn="tl">
                    <a:srgbClr val="C0C0C0"/>
                  </a:outerShdw>
                </a:effectLst>
              </a:rPr>
              <a:t>Network of Agencies Against Forced Marriages (NAAFM) and Service Providers training tool kit - 2010</a:t>
            </a:r>
          </a:p>
          <a:p>
            <a:pPr eaLnBrk="1" hangingPunct="1">
              <a:lnSpc>
                <a:spcPct val="90000"/>
              </a:lnSpc>
              <a:defRPr/>
            </a:pPr>
            <a:r>
              <a:rPr lang="en-GB" sz="3000" b="1" dirty="0" smtClean="0">
                <a:effectLst>
                  <a:outerShdw blurRad="38100" dist="38100" dir="2700000" algn="tl">
                    <a:srgbClr val="C0C0C0"/>
                  </a:outerShdw>
                </a:effectLst>
              </a:rPr>
              <a:t>National Conference and  Survey leading to a policy recommendations – 2012/ 2013.</a:t>
            </a:r>
            <a:endParaRPr lang="en-US" sz="3000" dirty="0" smtClean="0">
              <a:effectLst>
                <a:outerShdw blurRad="38100" dist="38100" dir="2700000" algn="tl">
                  <a:srgbClr val="C0C0C0"/>
                </a:outerShdw>
              </a:effectLst>
            </a:endParaRPr>
          </a:p>
        </p:txBody>
      </p:sp>
      <p:sp>
        <p:nvSpPr>
          <p:cNvPr id="2" name="TextBox 1"/>
          <p:cNvSpPr txBox="1"/>
          <p:nvPr/>
        </p:nvSpPr>
        <p:spPr>
          <a:xfrm>
            <a:off x="684213" y="0"/>
            <a:ext cx="5483225" cy="708025"/>
          </a:xfrm>
          <a:prstGeom prst="rect">
            <a:avLst/>
          </a:prstGeom>
          <a:noFill/>
        </p:spPr>
        <p:txBody>
          <a:bodyPr wrap="none">
            <a:spAutoFit/>
          </a:bodyPr>
          <a:lstStyle/>
          <a:p>
            <a:pPr>
              <a:defRPr/>
            </a:pPr>
            <a:r>
              <a:rPr lang="en-US" sz="4000" b="1" u="sng" dirty="0">
                <a:latin typeface="+mj-lt"/>
              </a:rPr>
              <a:t>FORCED MARRIAGE (FM)</a:t>
            </a:r>
            <a:endParaRPr lang="en-US" sz="4000" b="1" u="sng" dirty="0">
              <a:latin typeface="+mj-lt"/>
            </a:endParaRPr>
          </a:p>
        </p:txBody>
      </p:sp>
      <p:sp>
        <p:nvSpPr>
          <p:cNvPr id="8" name="Rectangle 7"/>
          <p:cNvSpPr/>
          <p:nvPr/>
        </p:nvSpPr>
        <p:spPr>
          <a:xfrm>
            <a:off x="971550" y="681038"/>
            <a:ext cx="7921625" cy="1754187"/>
          </a:xfrm>
          <a:prstGeom prst="rect">
            <a:avLst/>
          </a:prstGeom>
          <a:solidFill>
            <a:schemeClr val="accent2">
              <a:lumMod val="75000"/>
            </a:schemeClr>
          </a:solidFill>
          <a:ln w="57150">
            <a:solidFill>
              <a:schemeClr val="accent6"/>
            </a:solidFill>
          </a:ln>
        </p:spPr>
        <p:style>
          <a:lnRef idx="2">
            <a:schemeClr val="accent6"/>
          </a:lnRef>
          <a:fillRef idx="1">
            <a:schemeClr val="lt1"/>
          </a:fillRef>
          <a:effectRef idx="0">
            <a:schemeClr val="accent6"/>
          </a:effectRef>
          <a:fontRef idx="minor">
            <a:schemeClr val="dk1"/>
          </a:fontRef>
        </p:style>
        <p:txBody>
          <a:bodyPr>
            <a:spAutoFit/>
          </a:bodyPr>
          <a:lstStyle/>
          <a:p>
            <a:pPr lvl="1">
              <a:lnSpc>
                <a:spcPct val="90000"/>
              </a:lnSpc>
              <a:buFont typeface="Arial" charset="0"/>
              <a:buNone/>
              <a:defRPr/>
            </a:pPr>
            <a:r>
              <a:rPr lang="en-CA" sz="2400" b="1" i="1" dirty="0">
                <a:solidFill>
                  <a:schemeClr val="bg1"/>
                </a:solidFill>
              </a:rPr>
              <a:t>Beginning a dialogue around the issue of forced/ </a:t>
            </a:r>
          </a:p>
          <a:p>
            <a:pPr lvl="1">
              <a:lnSpc>
                <a:spcPct val="90000"/>
              </a:lnSpc>
              <a:buFont typeface="Arial" charset="0"/>
              <a:buNone/>
              <a:defRPr/>
            </a:pPr>
            <a:r>
              <a:rPr lang="en-CA" sz="2400" b="1" i="1" dirty="0">
                <a:solidFill>
                  <a:schemeClr val="bg1"/>
                </a:solidFill>
              </a:rPr>
              <a:t>non-consensual marriages in order to: </a:t>
            </a:r>
            <a:endParaRPr lang="en-US" sz="2400" b="1" dirty="0">
              <a:solidFill>
                <a:schemeClr val="bg1"/>
              </a:solidFill>
            </a:endParaRPr>
          </a:p>
          <a:p>
            <a:pPr lvl="2">
              <a:lnSpc>
                <a:spcPct val="90000"/>
              </a:lnSpc>
              <a:defRPr/>
            </a:pPr>
            <a:r>
              <a:rPr lang="en-CA" sz="2400" b="1" i="1" dirty="0">
                <a:solidFill>
                  <a:schemeClr val="bg1"/>
                </a:solidFill>
              </a:rPr>
              <a:t>Prevent Coercion</a:t>
            </a:r>
            <a:endParaRPr lang="en-US" sz="2400" b="1" dirty="0">
              <a:solidFill>
                <a:schemeClr val="bg1"/>
              </a:solidFill>
            </a:endParaRPr>
          </a:p>
          <a:p>
            <a:pPr lvl="2">
              <a:lnSpc>
                <a:spcPct val="90000"/>
              </a:lnSpc>
              <a:defRPr/>
            </a:pPr>
            <a:r>
              <a:rPr lang="en-CA" sz="2400" b="1" i="1" dirty="0">
                <a:solidFill>
                  <a:schemeClr val="bg1"/>
                </a:solidFill>
              </a:rPr>
              <a:t>Promote Safety, and</a:t>
            </a:r>
            <a:endParaRPr lang="en-US" sz="2400" b="1" dirty="0">
              <a:solidFill>
                <a:schemeClr val="bg1"/>
              </a:solidFill>
            </a:endParaRPr>
          </a:p>
          <a:p>
            <a:pPr lvl="2">
              <a:lnSpc>
                <a:spcPct val="90000"/>
              </a:lnSpc>
              <a:defRPr/>
            </a:pPr>
            <a:r>
              <a:rPr lang="en-CA" sz="2400" b="1" i="1" dirty="0">
                <a:solidFill>
                  <a:schemeClr val="bg1"/>
                </a:solidFill>
              </a:rPr>
              <a:t>Build Community Accountability</a:t>
            </a:r>
            <a:endParaRPr lang="en-US" sz="2400" b="1" dirty="0">
              <a:solidFill>
                <a:schemeClr val="bg1"/>
              </a:solidFill>
            </a:endParaRPr>
          </a:p>
        </p:txBody>
      </p:sp>
      <p:sp>
        <p:nvSpPr>
          <p:cNvPr id="5" name="Date Placeholder 4"/>
          <p:cNvSpPr>
            <a:spLocks noGrp="1"/>
          </p:cNvSpPr>
          <p:nvPr>
            <p:ph type="dt" sz="quarter" idx="10"/>
          </p:nvPr>
        </p:nvSpPr>
        <p:spPr/>
        <p:txBody>
          <a:bodyPr/>
          <a:lstStyle/>
          <a:p>
            <a:pPr>
              <a:defRPr/>
            </a:pPr>
            <a:fld id="{301435A9-95A3-4D35-A832-9C672D8FF13D}" type="datetime1">
              <a:rPr lang="en-US"/>
              <a:pPr>
                <a:defRPr/>
              </a:pPr>
              <a:t>10/27/2013</a:t>
            </a:fld>
            <a:endParaRPr lang="en-US"/>
          </a:p>
        </p:txBody>
      </p:sp>
      <p:sp>
        <p:nvSpPr>
          <p:cNvPr id="6" name="Slide Number Placeholder 5"/>
          <p:cNvSpPr>
            <a:spLocks noGrp="1"/>
          </p:cNvSpPr>
          <p:nvPr>
            <p:ph type="sldNum" sz="quarter" idx="12"/>
          </p:nvPr>
        </p:nvSpPr>
        <p:spPr/>
        <p:txBody>
          <a:bodyPr/>
          <a:lstStyle/>
          <a:p>
            <a:pPr>
              <a:defRPr/>
            </a:pPr>
            <a:fld id="{A56E644B-A645-499B-809F-9E6B4A982CF0}" type="slidenum">
              <a:rPr lang="en-US" smtClean="0"/>
              <a:pPr>
                <a:defRPr/>
              </a:pPr>
              <a:t>3</a:t>
            </a:fld>
            <a:endParaRPr lang="en-US"/>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4" descr="Cover.jpg"/>
          <p:cNvPicPr>
            <a:picLocks noChangeAspect="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134146" name="Title 1"/>
          <p:cNvSpPr>
            <a:spLocks noGrp="1"/>
          </p:cNvSpPr>
          <p:nvPr>
            <p:ph type="ctrTitle" idx="4294967295"/>
            <p:custDataLst>
              <p:tags r:id="rId2"/>
            </p:custDataLst>
          </p:nvPr>
        </p:nvSpPr>
        <p:spPr>
          <a:xfrm>
            <a:off x="685800" y="1768475"/>
            <a:ext cx="7772400" cy="1736725"/>
          </a:xfrm>
        </p:spPr>
        <p:txBody>
          <a:bodyPr/>
          <a:lstStyle/>
          <a:p>
            <a:pPr eaLnBrk="1" hangingPunct="1">
              <a:defRPr/>
            </a:pPr>
            <a:r>
              <a:rPr lang="en-CA" sz="5400" b="1" dirty="0" smtClean="0">
                <a:solidFill>
                  <a:schemeClr val="accent2"/>
                </a:solidFill>
                <a:effectLst>
                  <a:outerShdw blurRad="38100" dist="38100" dir="2700000" algn="tl">
                    <a:srgbClr val="C0C0C0"/>
                  </a:outerShdw>
                </a:effectLst>
              </a:rPr>
              <a:t>What is a forced marriage?</a:t>
            </a:r>
            <a:endParaRPr lang="en-US" sz="5400" dirty="0" smtClean="0">
              <a:solidFill>
                <a:schemeClr val="accent2"/>
              </a:solidFill>
              <a:effectLst>
                <a:outerShdw blurRad="38100" dist="38100" dir="2700000" algn="tl">
                  <a:srgbClr val="C0C0C0"/>
                </a:outerShdw>
              </a:effectLst>
            </a:endParaRPr>
          </a:p>
        </p:txBody>
      </p:sp>
      <p:sp>
        <p:nvSpPr>
          <p:cNvPr id="2" name="Date Placeholder 1"/>
          <p:cNvSpPr>
            <a:spLocks noGrp="1"/>
          </p:cNvSpPr>
          <p:nvPr>
            <p:ph type="dt" sz="quarter" idx="10"/>
          </p:nvPr>
        </p:nvSpPr>
        <p:spPr/>
        <p:txBody>
          <a:bodyPr/>
          <a:lstStyle/>
          <a:p>
            <a:pPr>
              <a:defRPr/>
            </a:pPr>
            <a:fld id="{8149E12F-B107-4B85-9BA6-533DA216DD17}" type="datetime1">
              <a:rPr lang="en-US"/>
              <a:pPr>
                <a:defRPr/>
              </a:pPr>
              <a:t>10/27/2013</a:t>
            </a:fld>
            <a:endParaRPr lang="en-US"/>
          </a:p>
        </p:txBody>
      </p:sp>
      <p:sp>
        <p:nvSpPr>
          <p:cNvPr id="3" name="Slide Number Placeholder 2"/>
          <p:cNvSpPr>
            <a:spLocks noGrp="1"/>
          </p:cNvSpPr>
          <p:nvPr>
            <p:ph type="sldNum" sz="quarter" idx="12"/>
          </p:nvPr>
        </p:nvSpPr>
        <p:spPr/>
        <p:txBody>
          <a:bodyPr/>
          <a:lstStyle/>
          <a:p>
            <a:pPr>
              <a:defRPr/>
            </a:pPr>
            <a:fld id="{8AC55B8F-58B4-42EE-B1C4-50364439F014}" type="slidenum">
              <a:rPr lang="en-US" smtClean="0"/>
              <a:pPr>
                <a:defRPr/>
              </a:pPr>
              <a:t>4</a:t>
            </a:fld>
            <a:endParaRPr lang="en-US"/>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Content Placeholder 2"/>
          <p:cNvSpPr>
            <a:spLocks noGrp="1"/>
          </p:cNvSpPr>
          <p:nvPr>
            <p:ph sz="quarter" idx="4294967295"/>
            <p:custDataLst>
              <p:tags r:id="rId2"/>
            </p:custDataLst>
          </p:nvPr>
        </p:nvSpPr>
        <p:spPr>
          <a:xfrm>
            <a:off x="971550" y="1700213"/>
            <a:ext cx="7416800" cy="3111500"/>
          </a:xfrm>
          <a:ln w="76200" cmpd="dbl"/>
        </p:spPr>
        <p:style>
          <a:lnRef idx="2">
            <a:schemeClr val="accent6"/>
          </a:lnRef>
          <a:fillRef idx="1">
            <a:schemeClr val="lt1"/>
          </a:fillRef>
          <a:effectRef idx="0">
            <a:schemeClr val="accent6"/>
          </a:effectRef>
          <a:fontRef idx="minor">
            <a:schemeClr val="dk1"/>
          </a:fontRef>
        </p:style>
        <p:txBody>
          <a:bodyPr/>
          <a:lstStyle/>
          <a:p>
            <a:pPr marL="319088" indent="-319088" defTabSz="914400" eaLnBrk="1" hangingPunct="1">
              <a:buFont typeface="Arial" charset="0"/>
              <a:buNone/>
              <a:defRPr/>
            </a:pPr>
            <a:r>
              <a:rPr lang="en-CA" sz="4200" dirty="0" smtClean="0">
                <a:effectLst>
                  <a:outerShdw blurRad="38100" dist="38100" dir="2700000" algn="tl">
                    <a:srgbClr val="C0C0C0"/>
                  </a:outerShdw>
                </a:effectLst>
              </a:rPr>
              <a:t>   </a:t>
            </a:r>
            <a:r>
              <a:rPr lang="en-CA" sz="2800" dirty="0" smtClean="0">
                <a:effectLst>
                  <a:outerShdw blurRad="38100" dist="38100" dir="2700000" algn="tl">
                    <a:srgbClr val="C0C0C0"/>
                  </a:outerShdw>
                </a:effectLst>
              </a:rPr>
              <a:t>“A forced marriage is a form of violence and an abuse of human rights. It is a practice in which a marriage takes place without the free consent of the individuals getting married. Forced marriage can happen to anyone; of any gender, of any age.”   		</a:t>
            </a:r>
            <a:r>
              <a:rPr lang="en-CA" sz="2800" dirty="0">
                <a:effectLst>
                  <a:outerShdw blurRad="38100" dist="38100" dir="2700000" algn="tl">
                    <a:srgbClr val="C0C0C0"/>
                  </a:outerShdw>
                </a:effectLst>
              </a:rPr>
              <a:t> </a:t>
            </a:r>
            <a:r>
              <a:rPr lang="en-CA" sz="2800" dirty="0" smtClean="0">
                <a:effectLst>
                  <a:outerShdw blurRad="38100" dist="38100" dir="2700000" algn="tl">
                    <a:srgbClr val="C0C0C0"/>
                  </a:outerShdw>
                </a:effectLst>
              </a:rPr>
              <a:t>      -SALCO/NAAFM</a:t>
            </a:r>
            <a:endParaRPr lang="en-US" sz="2800" dirty="0" smtClean="0">
              <a:effectLst>
                <a:outerShdw blurRad="38100" dist="38100" dir="2700000" algn="tl">
                  <a:srgbClr val="C0C0C0"/>
                </a:outerShdw>
              </a:effectLst>
            </a:endParaRPr>
          </a:p>
          <a:p>
            <a:pPr marL="319088" indent="-319088" defTabSz="914400" eaLnBrk="1" hangingPunct="1">
              <a:buFont typeface="Arial" charset="0"/>
              <a:buNone/>
              <a:defRPr/>
            </a:pPr>
            <a:r>
              <a:rPr lang="en-CA" sz="2800" b="1" dirty="0" smtClean="0">
                <a:effectLst>
                  <a:outerShdw blurRad="38100" dist="38100" dir="2700000" algn="tl">
                    <a:srgbClr val="C0C0C0"/>
                  </a:outerShdw>
                </a:effectLst>
              </a:rPr>
              <a:t> </a:t>
            </a:r>
            <a:endParaRPr lang="en-US" sz="2800" dirty="0" smtClean="0">
              <a:effectLst>
                <a:outerShdw blurRad="38100" dist="38100" dir="2700000" algn="tl">
                  <a:srgbClr val="C0C0C0"/>
                </a:outerShdw>
              </a:effectLst>
            </a:endParaRPr>
          </a:p>
          <a:p>
            <a:pPr marL="319088" indent="-319088" defTabSz="914400" eaLnBrk="1" hangingPunct="1">
              <a:buFont typeface="Arial" charset="0"/>
              <a:buNone/>
              <a:defRPr/>
            </a:pPr>
            <a:r>
              <a:rPr lang="en-CA" sz="4200" b="1" dirty="0" smtClean="0">
                <a:effectLst>
                  <a:outerShdw blurRad="38100" dist="38100" dir="2700000" algn="tl">
                    <a:srgbClr val="C0C0C0"/>
                  </a:outerShdw>
                </a:effectLst>
              </a:rPr>
              <a:t/>
            </a:r>
            <a:br>
              <a:rPr lang="en-CA" sz="4200" b="1" dirty="0" smtClean="0">
                <a:effectLst>
                  <a:outerShdw blurRad="38100" dist="38100" dir="2700000" algn="tl">
                    <a:srgbClr val="C0C0C0"/>
                  </a:outerShdw>
                </a:effectLst>
              </a:rPr>
            </a:br>
            <a:r>
              <a:rPr lang="en-CA" sz="4200" b="1" dirty="0" smtClean="0">
                <a:effectLst>
                  <a:outerShdw blurRad="38100" dist="38100" dir="2700000" algn="tl">
                    <a:srgbClr val="C0C0C0"/>
                  </a:outerShdw>
                </a:effectLst>
              </a:rPr>
              <a:t> </a:t>
            </a:r>
            <a:endParaRPr lang="en-US" sz="4200" dirty="0" smtClean="0">
              <a:effectLst>
                <a:outerShdw blurRad="38100" dist="38100" dir="2700000" algn="tl">
                  <a:srgbClr val="C0C0C0"/>
                </a:outerShdw>
              </a:effectLst>
            </a:endParaRPr>
          </a:p>
        </p:txBody>
      </p:sp>
      <p:sp>
        <p:nvSpPr>
          <p:cNvPr id="2" name="Date Placeholder 1"/>
          <p:cNvSpPr>
            <a:spLocks noGrp="1"/>
          </p:cNvSpPr>
          <p:nvPr>
            <p:ph type="dt" sz="quarter" idx="10"/>
          </p:nvPr>
        </p:nvSpPr>
        <p:spPr/>
        <p:txBody>
          <a:bodyPr/>
          <a:lstStyle/>
          <a:p>
            <a:pPr>
              <a:defRPr/>
            </a:pPr>
            <a:fld id="{E65408AC-01B8-45AF-A595-CB5EA7FFA72D}" type="datetime1">
              <a:rPr lang="en-US"/>
              <a:pPr>
                <a:defRPr/>
              </a:pPr>
              <a:t>10/27/2013</a:t>
            </a:fld>
            <a:endParaRPr lang="en-US"/>
          </a:p>
        </p:txBody>
      </p:sp>
      <p:sp>
        <p:nvSpPr>
          <p:cNvPr id="3" name="Slide Number Placeholder 2"/>
          <p:cNvSpPr>
            <a:spLocks noGrp="1"/>
          </p:cNvSpPr>
          <p:nvPr>
            <p:ph type="sldNum" sz="quarter" idx="12"/>
          </p:nvPr>
        </p:nvSpPr>
        <p:spPr/>
        <p:txBody>
          <a:bodyPr/>
          <a:lstStyle/>
          <a:p>
            <a:pPr>
              <a:defRPr/>
            </a:pPr>
            <a:fld id="{8C82BD49-F400-4A00-813C-D9BD7FFE97B4}" type="slidenum">
              <a:rPr lang="en-US" smtClean="0"/>
              <a:pPr>
                <a:defRPr/>
              </a:pPr>
              <a:t>5</a:t>
            </a:fld>
            <a:endParaRPr lang="en-US"/>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4" descr="Cover.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042988" y="1879600"/>
            <a:ext cx="7416800" cy="3354388"/>
          </a:xfrm>
          <a:prstGeom prst="rect">
            <a:avLst/>
          </a:prstGeom>
          <a:ln w="76200" cmpd="thickThin">
            <a:solidFill>
              <a:srgbClr val="F37736"/>
            </a:solidFill>
          </a:ln>
          <a:effectLst>
            <a:outerShdw blurRad="50800" dist="38100" dir="18900000" algn="b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spAutoFit/>
          </a:bodyPr>
          <a:lstStyle/>
          <a:p>
            <a:pPr>
              <a:defRPr/>
            </a:pPr>
            <a:r>
              <a:rPr lang="en-CA" sz="4400" dirty="0"/>
              <a:t>Both </a:t>
            </a:r>
            <a:r>
              <a:rPr lang="en-CA" sz="4400" dirty="0"/>
              <a:t>men and women of all ages and cultural, religious and socio-economic background experience FM. </a:t>
            </a:r>
            <a:endParaRPr lang="en-CA" sz="4400" dirty="0"/>
          </a:p>
          <a:p>
            <a:pPr>
              <a:defRPr/>
            </a:pPr>
            <a:endParaRPr lang="en-CA" sz="3600" dirty="0"/>
          </a:p>
        </p:txBody>
      </p:sp>
      <p:sp>
        <p:nvSpPr>
          <p:cNvPr id="4" name="Date Placeholder 3"/>
          <p:cNvSpPr>
            <a:spLocks noGrp="1"/>
          </p:cNvSpPr>
          <p:nvPr>
            <p:ph type="dt" sz="quarter" idx="10"/>
          </p:nvPr>
        </p:nvSpPr>
        <p:spPr/>
        <p:txBody>
          <a:bodyPr/>
          <a:lstStyle/>
          <a:p>
            <a:pPr>
              <a:defRPr/>
            </a:pPr>
            <a:fld id="{2383BC4E-933F-4477-AC97-1FB5B6A889CC}" type="datetime1">
              <a:rPr lang="en-US"/>
              <a:pPr>
                <a:defRPr/>
              </a:pPr>
              <a:t>10/27/2013</a:t>
            </a:fld>
            <a:endParaRPr lang="en-US"/>
          </a:p>
        </p:txBody>
      </p:sp>
      <p:sp>
        <p:nvSpPr>
          <p:cNvPr id="5" name="Slide Number Placeholder 4"/>
          <p:cNvSpPr>
            <a:spLocks noGrp="1"/>
          </p:cNvSpPr>
          <p:nvPr>
            <p:ph type="sldNum" sz="quarter" idx="12"/>
          </p:nvPr>
        </p:nvSpPr>
        <p:spPr/>
        <p:txBody>
          <a:bodyPr/>
          <a:lstStyle/>
          <a:p>
            <a:pPr>
              <a:defRPr/>
            </a:pPr>
            <a:fld id="{CF8626BB-E6E3-4101-A26B-C874E9C5F072}"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4" descr="Cover.jpg"/>
          <p:cNvPicPr>
            <a:picLocks noChangeAspect="1"/>
          </p:cNvPicPr>
          <p:nvPr/>
        </p:nvPicPr>
        <p:blipFill>
          <a:blip r:embed="rId2"/>
          <a:srcRect/>
          <a:stretch>
            <a:fillRect/>
          </a:stretch>
        </p:blipFill>
        <p:spPr bwMode="auto">
          <a:xfrm>
            <a:off x="0" y="0"/>
            <a:ext cx="9144000" cy="6858000"/>
          </a:xfrm>
          <a:prstGeom prst="rect">
            <a:avLst/>
          </a:prstGeom>
          <a:noFill/>
          <a:ln w="15875" cmpd="thinThick">
            <a:solidFill>
              <a:schemeClr val="tx1"/>
            </a:solidFill>
            <a:miter lim="800000"/>
            <a:headEnd/>
            <a:tailEnd/>
          </a:ln>
        </p:spPr>
      </p:pic>
      <p:sp>
        <p:nvSpPr>
          <p:cNvPr id="3" name="Rectangle 2"/>
          <p:cNvSpPr/>
          <p:nvPr/>
        </p:nvSpPr>
        <p:spPr>
          <a:xfrm>
            <a:off x="900113" y="1412875"/>
            <a:ext cx="7704137" cy="4832350"/>
          </a:xfrm>
          <a:prstGeom prst="rect">
            <a:avLst/>
          </a:prstGeom>
          <a:ln w="76200" cmpd="thickThi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spAutoFit/>
          </a:bodyPr>
          <a:lstStyle/>
          <a:p>
            <a:pPr>
              <a:defRPr/>
            </a:pPr>
            <a:r>
              <a:rPr lang="en-CA" sz="4400" dirty="0"/>
              <a:t>FM and arranged marriage are often mistakenly conflated. Arranged marriage has the full, free, and informed consent of both parties who are getting married, while FM lacks that same </a:t>
            </a:r>
            <a:r>
              <a:rPr lang="en-CA" sz="4400" dirty="0"/>
              <a:t>consent.</a:t>
            </a:r>
            <a:endParaRPr lang="en-US" sz="4400" dirty="0"/>
          </a:p>
        </p:txBody>
      </p:sp>
      <p:sp>
        <p:nvSpPr>
          <p:cNvPr id="4" name="Date Placeholder 3"/>
          <p:cNvSpPr>
            <a:spLocks noGrp="1"/>
          </p:cNvSpPr>
          <p:nvPr>
            <p:ph type="dt" sz="quarter" idx="10"/>
          </p:nvPr>
        </p:nvSpPr>
        <p:spPr/>
        <p:txBody>
          <a:bodyPr/>
          <a:lstStyle/>
          <a:p>
            <a:pPr>
              <a:defRPr/>
            </a:pPr>
            <a:fld id="{BC3C18E5-2116-48E5-9D79-82F6537DF045}" type="datetime1">
              <a:rPr lang="en-US"/>
              <a:pPr>
                <a:defRPr/>
              </a:pPr>
              <a:t>10/27/2013</a:t>
            </a:fld>
            <a:endParaRPr lang="en-US"/>
          </a:p>
        </p:txBody>
      </p:sp>
      <p:sp>
        <p:nvSpPr>
          <p:cNvPr id="5" name="Slide Number Placeholder 4"/>
          <p:cNvSpPr>
            <a:spLocks noGrp="1"/>
          </p:cNvSpPr>
          <p:nvPr>
            <p:ph type="sldNum" sz="quarter" idx="12"/>
          </p:nvPr>
        </p:nvSpPr>
        <p:spPr/>
        <p:txBody>
          <a:bodyPr/>
          <a:lstStyle/>
          <a:p>
            <a:pPr>
              <a:defRPr/>
            </a:pPr>
            <a:fld id="{C352FAA5-86F7-41A7-84E0-B38DF102B365}"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0700" y="188913"/>
            <a:ext cx="5903913" cy="1446212"/>
          </a:xfrm>
          <a:prstGeom prst="rect">
            <a:avLst/>
          </a:prstGeom>
          <a:noFill/>
        </p:spPr>
        <p:txBody>
          <a:bodyPr>
            <a:spAutoFit/>
          </a:bodyPr>
          <a:lstStyle/>
          <a:p>
            <a:pPr lvl="1">
              <a:defRPr/>
            </a:pPr>
            <a:r>
              <a:rPr lang="en-US" sz="4400" b="1" dirty="0">
                <a:latin typeface="+mj-lt"/>
              </a:rPr>
              <a:t>Forced Marriage and                  Human Trafficking </a:t>
            </a:r>
            <a:endParaRPr lang="en-US" sz="4400" b="1" dirty="0">
              <a:latin typeface="+mj-lt"/>
            </a:endParaRPr>
          </a:p>
        </p:txBody>
      </p:sp>
      <p:sp>
        <p:nvSpPr>
          <p:cNvPr id="4" name="TextBox 3"/>
          <p:cNvSpPr txBox="1"/>
          <p:nvPr/>
        </p:nvSpPr>
        <p:spPr>
          <a:xfrm>
            <a:off x="530225" y="2060575"/>
            <a:ext cx="8301038" cy="3048000"/>
          </a:xfrm>
          <a:prstGeom prst="rect">
            <a:avLst/>
          </a:prstGeom>
          <a:noFill/>
        </p:spPr>
        <p:txBody>
          <a:bodyPr>
            <a:spAutoFit/>
          </a:bodyPr>
          <a:lstStyle/>
          <a:p>
            <a:pPr>
              <a:lnSpc>
                <a:spcPct val="150000"/>
              </a:lnSpc>
              <a:defRPr/>
            </a:pPr>
            <a:r>
              <a:rPr lang="en-US" sz="3200" dirty="0">
                <a:latin typeface="+mn-lt"/>
              </a:rPr>
              <a:t>    In case of a FM incident it may </a:t>
            </a:r>
          </a:p>
          <a:p>
            <a:pPr>
              <a:lnSpc>
                <a:spcPct val="150000"/>
              </a:lnSpc>
              <a:defRPr/>
            </a:pPr>
            <a:r>
              <a:rPr lang="en-US" sz="3200" dirty="0">
                <a:latin typeface="+mn-lt"/>
              </a:rPr>
              <a:t>     Involve a </a:t>
            </a:r>
            <a:r>
              <a:rPr lang="en-US" sz="3200" dirty="0">
                <a:latin typeface="+mn-lt"/>
              </a:rPr>
              <a:t>single o</a:t>
            </a:r>
            <a:r>
              <a:rPr lang="en-US" sz="3200" dirty="0">
                <a:latin typeface="+mn-lt"/>
              </a:rPr>
              <a:t>r multiple perpetrator       	trafficking </a:t>
            </a:r>
            <a:r>
              <a:rPr lang="en-US" sz="3200" dirty="0">
                <a:latin typeface="+mn-lt"/>
              </a:rPr>
              <a:t>a </a:t>
            </a:r>
            <a:r>
              <a:rPr lang="en-US" sz="3200" dirty="0">
                <a:latin typeface="+mn-lt"/>
              </a:rPr>
              <a:t>victim </a:t>
            </a:r>
            <a:r>
              <a:rPr lang="en-US" sz="3200" dirty="0">
                <a:latin typeface="+mn-lt"/>
              </a:rPr>
              <a:t>domestically or </a:t>
            </a:r>
            <a:r>
              <a:rPr lang="en-US" sz="3200" dirty="0">
                <a:latin typeface="+mn-lt"/>
              </a:rPr>
              <a:t>   	internationally. </a:t>
            </a:r>
            <a:endParaRPr lang="en-US" sz="3200" dirty="0">
              <a:latin typeface="+mn-lt"/>
            </a:endParaRPr>
          </a:p>
        </p:txBody>
      </p:sp>
      <p:sp>
        <p:nvSpPr>
          <p:cNvPr id="5" name="Date Placeholder 4"/>
          <p:cNvSpPr>
            <a:spLocks noGrp="1"/>
          </p:cNvSpPr>
          <p:nvPr>
            <p:ph type="dt" sz="quarter" idx="10"/>
          </p:nvPr>
        </p:nvSpPr>
        <p:spPr/>
        <p:txBody>
          <a:bodyPr/>
          <a:lstStyle/>
          <a:p>
            <a:pPr>
              <a:defRPr/>
            </a:pPr>
            <a:fld id="{6ECA8C46-6372-4AE0-ACF0-F90C7FA50E4C}" type="datetime1">
              <a:rPr lang="en-US"/>
              <a:pPr>
                <a:defRPr/>
              </a:pPr>
              <a:t>10/27/2013</a:t>
            </a:fld>
            <a:endParaRPr lang="en-US"/>
          </a:p>
        </p:txBody>
      </p:sp>
      <p:sp>
        <p:nvSpPr>
          <p:cNvPr id="6" name="Slide Number Placeholder 5"/>
          <p:cNvSpPr>
            <a:spLocks noGrp="1"/>
          </p:cNvSpPr>
          <p:nvPr>
            <p:ph type="sldNum" sz="quarter" idx="12"/>
          </p:nvPr>
        </p:nvSpPr>
        <p:spPr/>
        <p:txBody>
          <a:bodyPr/>
          <a:lstStyle/>
          <a:p>
            <a:pPr>
              <a:defRPr/>
            </a:pPr>
            <a:fld id="{E905D5D8-3957-488F-85B7-265F2E8E5C81}"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8313" y="260350"/>
            <a:ext cx="7632700" cy="1446213"/>
          </a:xfrm>
          <a:prstGeom prst="rect">
            <a:avLst/>
          </a:prstGeom>
          <a:noFill/>
        </p:spPr>
        <p:txBody>
          <a:bodyPr>
            <a:spAutoFit/>
          </a:bodyPr>
          <a:lstStyle/>
          <a:p>
            <a:pPr lvl="1">
              <a:defRPr/>
            </a:pPr>
            <a:r>
              <a:rPr lang="en-CA" sz="4400" b="1" dirty="0">
                <a:latin typeface="+mj-lt"/>
              </a:rPr>
              <a:t>FORCED </a:t>
            </a:r>
            <a:r>
              <a:rPr lang="en-CA" sz="4400" b="1" dirty="0">
                <a:latin typeface="+mj-lt"/>
              </a:rPr>
              <a:t>MARRIAGE: </a:t>
            </a:r>
            <a:r>
              <a:rPr lang="en-CA" sz="4400" b="1" dirty="0">
                <a:latin typeface="+mj-lt"/>
              </a:rPr>
              <a:t>   LEGISLATION </a:t>
            </a:r>
            <a:r>
              <a:rPr lang="en-CA" sz="4400" b="1" dirty="0">
                <a:latin typeface="+mj-lt"/>
              </a:rPr>
              <a:t>IN </a:t>
            </a:r>
            <a:r>
              <a:rPr lang="en-CA" sz="4400" b="1" dirty="0">
                <a:latin typeface="+mj-lt"/>
              </a:rPr>
              <a:t>CANADA</a:t>
            </a:r>
            <a:endParaRPr lang="en-US" sz="4400" dirty="0"/>
          </a:p>
        </p:txBody>
      </p:sp>
      <p:sp>
        <p:nvSpPr>
          <p:cNvPr id="5" name="TextBox 4"/>
          <p:cNvSpPr txBox="1"/>
          <p:nvPr/>
        </p:nvSpPr>
        <p:spPr>
          <a:xfrm>
            <a:off x="1042988" y="1706563"/>
            <a:ext cx="7632700" cy="5264150"/>
          </a:xfrm>
          <a:prstGeom prst="rect">
            <a:avLst/>
          </a:prstGeom>
          <a:noFill/>
        </p:spPr>
        <p:txBody>
          <a:bodyPr>
            <a:spAutoFit/>
          </a:bodyPr>
          <a:lstStyle/>
          <a:p>
            <a:pPr marL="457200" indent="-457200">
              <a:lnSpc>
                <a:spcPct val="150000"/>
              </a:lnSpc>
              <a:buFont typeface="Arial" pitchFamily="34" charset="0"/>
              <a:buChar char="•"/>
              <a:defRPr/>
            </a:pPr>
            <a:r>
              <a:rPr lang="en-CA" sz="2400" dirty="0">
                <a:latin typeface="+mn-lt"/>
              </a:rPr>
              <a:t>S</a:t>
            </a:r>
            <a:r>
              <a:rPr lang="en-CA" sz="2400" dirty="0">
                <a:latin typeface="+mn-lt"/>
              </a:rPr>
              <a:t>o </a:t>
            </a:r>
            <a:r>
              <a:rPr lang="en-CA" sz="2400" dirty="0">
                <a:latin typeface="+mn-lt"/>
              </a:rPr>
              <a:t>far the issue of forced marriage has not yet been formally </a:t>
            </a:r>
            <a:r>
              <a:rPr lang="en-CA" sz="2400" dirty="0">
                <a:latin typeface="+mn-lt"/>
              </a:rPr>
              <a:t>addressed </a:t>
            </a:r>
            <a:r>
              <a:rPr lang="en-CA" sz="2400" dirty="0">
                <a:latin typeface="+mn-lt"/>
              </a:rPr>
              <a:t>in </a:t>
            </a:r>
            <a:r>
              <a:rPr lang="en-CA" sz="2400" dirty="0">
                <a:latin typeface="+mn-lt"/>
              </a:rPr>
              <a:t>Canada.</a:t>
            </a:r>
          </a:p>
          <a:p>
            <a:pPr marL="457200" indent="-457200">
              <a:lnSpc>
                <a:spcPct val="150000"/>
              </a:lnSpc>
              <a:buFont typeface="Arial" pitchFamily="34" charset="0"/>
              <a:buChar char="•"/>
              <a:defRPr/>
            </a:pPr>
            <a:r>
              <a:rPr lang="en-CA" sz="2400" dirty="0">
                <a:latin typeface="+mn-lt"/>
              </a:rPr>
              <a:t>There are various </a:t>
            </a:r>
            <a:r>
              <a:rPr lang="en-CA" sz="2400" dirty="0">
                <a:latin typeface="+mn-lt"/>
              </a:rPr>
              <a:t>provisions in family </a:t>
            </a:r>
            <a:r>
              <a:rPr lang="en-CA" sz="2400" dirty="0">
                <a:latin typeface="+mn-lt"/>
              </a:rPr>
              <a:t>law, immigration </a:t>
            </a:r>
            <a:r>
              <a:rPr lang="en-CA" sz="2400" dirty="0">
                <a:latin typeface="+mn-lt"/>
              </a:rPr>
              <a:t>law, and criminal law identify scenarios related to </a:t>
            </a:r>
            <a:r>
              <a:rPr lang="en-CA" sz="2400" dirty="0">
                <a:latin typeface="+mn-lt"/>
              </a:rPr>
              <a:t>potential </a:t>
            </a:r>
            <a:r>
              <a:rPr lang="en-CA" sz="2400" dirty="0">
                <a:latin typeface="+mn-lt"/>
              </a:rPr>
              <a:t>consequences of marriage without consent</a:t>
            </a:r>
            <a:r>
              <a:rPr lang="en-CA" sz="2400" dirty="0">
                <a:latin typeface="+mn-lt"/>
              </a:rPr>
              <a:t>.</a:t>
            </a:r>
          </a:p>
          <a:p>
            <a:pPr marL="457200" indent="-457200">
              <a:lnSpc>
                <a:spcPct val="150000"/>
              </a:lnSpc>
              <a:buFont typeface="Arial" pitchFamily="34" charset="0"/>
              <a:buChar char="•"/>
              <a:defRPr/>
            </a:pPr>
            <a:r>
              <a:rPr lang="en-CA" sz="2400" dirty="0">
                <a:latin typeface="Calibri" pitchFamily="34" charset="0"/>
              </a:rPr>
              <a:t>Canada is also a signatory to several international </a:t>
            </a:r>
            <a:r>
              <a:rPr lang="en-CA" sz="2400" dirty="0">
                <a:latin typeface="Calibri" pitchFamily="34" charset="0"/>
              </a:rPr>
              <a:t>consensus documents </a:t>
            </a:r>
            <a:r>
              <a:rPr lang="en-CA" sz="2400" dirty="0">
                <a:latin typeface="Calibri" pitchFamily="34" charset="0"/>
              </a:rPr>
              <a:t>and treaties related to FM.</a:t>
            </a:r>
          </a:p>
          <a:p>
            <a:pPr>
              <a:lnSpc>
                <a:spcPct val="150000"/>
              </a:lnSpc>
              <a:defRPr/>
            </a:pPr>
            <a:endParaRPr lang="en-CA" sz="2400" dirty="0">
              <a:latin typeface="Calibri" pitchFamily="34" charset="0"/>
            </a:endParaRPr>
          </a:p>
          <a:p>
            <a:pPr marL="457200" indent="-457200">
              <a:buFont typeface="Arial" pitchFamily="34" charset="0"/>
              <a:buChar char="•"/>
              <a:defRPr/>
            </a:pPr>
            <a:endParaRPr lang="en-CA" sz="2400" dirty="0">
              <a:latin typeface="Calibri" pitchFamily="34" charset="0"/>
            </a:endParaRPr>
          </a:p>
          <a:p>
            <a:pPr marL="457200" indent="-457200">
              <a:buFont typeface="Arial" pitchFamily="34" charset="0"/>
              <a:buChar char="•"/>
              <a:defRPr/>
            </a:pPr>
            <a:r>
              <a:rPr lang="en-CA" sz="2400" dirty="0">
                <a:latin typeface="Calibri" pitchFamily="34" charset="0"/>
              </a:rPr>
              <a:t>  </a:t>
            </a:r>
            <a:endParaRPr lang="en-US" sz="2400" dirty="0">
              <a:latin typeface="+mn-lt"/>
            </a:endParaRPr>
          </a:p>
        </p:txBody>
      </p:sp>
      <p:sp>
        <p:nvSpPr>
          <p:cNvPr id="6" name="Date Placeholder 5"/>
          <p:cNvSpPr>
            <a:spLocks noGrp="1"/>
          </p:cNvSpPr>
          <p:nvPr>
            <p:ph type="dt" sz="quarter" idx="10"/>
          </p:nvPr>
        </p:nvSpPr>
        <p:spPr/>
        <p:txBody>
          <a:bodyPr/>
          <a:lstStyle/>
          <a:p>
            <a:pPr>
              <a:defRPr/>
            </a:pPr>
            <a:fld id="{F466D3CF-5324-47D9-8CED-6C18E3EA4F63}" type="datetime1">
              <a:rPr lang="en-US"/>
              <a:pPr>
                <a:defRPr/>
              </a:pPr>
              <a:t>10/27/2013</a:t>
            </a:fld>
            <a:endParaRPr lang="en-US"/>
          </a:p>
        </p:txBody>
      </p:sp>
      <p:sp>
        <p:nvSpPr>
          <p:cNvPr id="7" name="Slide Number Placeholder 6"/>
          <p:cNvSpPr>
            <a:spLocks noGrp="1"/>
          </p:cNvSpPr>
          <p:nvPr>
            <p:ph type="sldNum" sz="quarter" idx="12"/>
          </p:nvPr>
        </p:nvSpPr>
        <p:spPr/>
        <p:txBody>
          <a:bodyPr/>
          <a:lstStyle/>
          <a:p>
            <a:pPr>
              <a:defRPr/>
            </a:pPr>
            <a:fld id="{523DB286-3628-427D-85B6-E8AF5B56A0FB}" type="slidenum">
              <a:rPr lang="en-US" smtClean="0"/>
              <a:pPr>
                <a:defRPr/>
              </a:pPr>
              <a:t>9</a:t>
            </a:fld>
            <a:endParaRPr 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dFxcpbQkh7IsMzK24R8H8O"/>
</p:tagLst>
</file>

<file path=ppt/tags/tag10.xml><?xml version="1.0" encoding="utf-8"?>
<p:tagLst xmlns:a="http://schemas.openxmlformats.org/drawingml/2006/main" xmlns:r="http://schemas.openxmlformats.org/officeDocument/2006/relationships" xmlns:p="http://schemas.openxmlformats.org/presentationml/2006/main">
  <p:tag name="DVSHAPEID" val="eP9zugKt2L3DELIcf66y69"/>
</p:tagLst>
</file>

<file path=ppt/tags/tag11.xml><?xml version="1.0" encoding="utf-8"?>
<p:tagLst xmlns:a="http://schemas.openxmlformats.org/drawingml/2006/main" xmlns:r="http://schemas.openxmlformats.org/officeDocument/2006/relationships" xmlns:p="http://schemas.openxmlformats.org/presentationml/2006/main">
  <p:tag name="DVSECTIONID" val="Itiy71xLYkT3d8JbDPFiJ3"/>
</p:tagLst>
</file>

<file path=ppt/tags/tag12.xml><?xml version="1.0" encoding="utf-8"?>
<p:tagLst xmlns:a="http://schemas.openxmlformats.org/drawingml/2006/main" xmlns:r="http://schemas.openxmlformats.org/officeDocument/2006/relationships" xmlns:p="http://schemas.openxmlformats.org/presentationml/2006/main">
  <p:tag name="DVSHAPEID" val="iMoni9KZmZeSIHqW56aeDg"/>
</p:tagLst>
</file>

<file path=ppt/tags/tag13.xml><?xml version="1.0" encoding="utf-8"?>
<p:tagLst xmlns:a="http://schemas.openxmlformats.org/drawingml/2006/main" xmlns:r="http://schemas.openxmlformats.org/officeDocument/2006/relationships" xmlns:p="http://schemas.openxmlformats.org/presentationml/2006/main">
  <p:tag name="DVSHAPEID" val="kwv3Nj4974k8gqgXRoQPDu"/>
</p:tagLst>
</file>

<file path=ppt/tags/tag14.xml><?xml version="1.0" encoding="utf-8"?>
<p:tagLst xmlns:a="http://schemas.openxmlformats.org/drawingml/2006/main" xmlns:r="http://schemas.openxmlformats.org/officeDocument/2006/relationships" xmlns:p="http://schemas.openxmlformats.org/presentationml/2006/main">
  <p:tag name="DVSECTIONID" val="HhTaWfsdUgftftbbo2pQ6j"/>
</p:tagLst>
</file>

<file path=ppt/tags/tag15.xml><?xml version="1.0" encoding="utf-8"?>
<p:tagLst xmlns:a="http://schemas.openxmlformats.org/drawingml/2006/main" xmlns:r="http://schemas.openxmlformats.org/officeDocument/2006/relationships" xmlns:p="http://schemas.openxmlformats.org/presentationml/2006/main">
  <p:tag name="DVSHAPEID" val="27b0bcOf2JNK5gr3KRNX8D"/>
</p:tagLst>
</file>

<file path=ppt/tags/tag16.xml><?xml version="1.0" encoding="utf-8"?>
<p:tagLst xmlns:a="http://schemas.openxmlformats.org/drawingml/2006/main" xmlns:r="http://schemas.openxmlformats.org/officeDocument/2006/relationships" xmlns:p="http://schemas.openxmlformats.org/presentationml/2006/main">
  <p:tag name="DVSHAPEID" val="srW5WV1q5MLgEPzvONMcka"/>
</p:tagLst>
</file>

<file path=ppt/tags/tag17.xml><?xml version="1.0" encoding="utf-8"?>
<p:tagLst xmlns:a="http://schemas.openxmlformats.org/drawingml/2006/main" xmlns:r="http://schemas.openxmlformats.org/officeDocument/2006/relationships" xmlns:p="http://schemas.openxmlformats.org/presentationml/2006/main">
  <p:tag name="DVSECTIONID" val="yAD4LUO1oNZoOj4HBCx1Nn"/>
</p:tagLst>
</file>

<file path=ppt/tags/tag18.xml><?xml version="1.0" encoding="utf-8"?>
<p:tagLst xmlns:a="http://schemas.openxmlformats.org/drawingml/2006/main" xmlns:r="http://schemas.openxmlformats.org/officeDocument/2006/relationships" xmlns:p="http://schemas.openxmlformats.org/presentationml/2006/main">
  <p:tag name="DVSHAPEID" val="ceaQrHxTZJwvXLSSQ1YP98"/>
</p:tagLst>
</file>

<file path=ppt/tags/tag19.xml><?xml version="1.0" encoding="utf-8"?>
<p:tagLst xmlns:a="http://schemas.openxmlformats.org/drawingml/2006/main" xmlns:r="http://schemas.openxmlformats.org/officeDocument/2006/relationships" xmlns:p="http://schemas.openxmlformats.org/presentationml/2006/main">
  <p:tag name="DVSHAPEID" val="7mN4CMrvrz4yDmrDNlshWy"/>
</p:tagLst>
</file>

<file path=ppt/tags/tag2.xml><?xml version="1.0" encoding="utf-8"?>
<p:tagLst xmlns:a="http://schemas.openxmlformats.org/drawingml/2006/main" xmlns:r="http://schemas.openxmlformats.org/officeDocument/2006/relationships" xmlns:p="http://schemas.openxmlformats.org/presentationml/2006/main">
  <p:tag name="DVSHAPEID" val="m6EvcDpCTRkr02eZyxnJYd"/>
</p:tagLst>
</file>

<file path=ppt/tags/tag3.xml><?xml version="1.0" encoding="utf-8"?>
<p:tagLst xmlns:a="http://schemas.openxmlformats.org/drawingml/2006/main" xmlns:r="http://schemas.openxmlformats.org/officeDocument/2006/relationships" xmlns:p="http://schemas.openxmlformats.org/presentationml/2006/main">
  <p:tag name="DVSHAPEID" val="T5736CeB53JoFIpdTXmfJl"/>
</p:tagLst>
</file>

<file path=ppt/tags/tag4.xml><?xml version="1.0" encoding="utf-8"?>
<p:tagLst xmlns:a="http://schemas.openxmlformats.org/drawingml/2006/main" xmlns:r="http://schemas.openxmlformats.org/officeDocument/2006/relationships" xmlns:p="http://schemas.openxmlformats.org/presentationml/2006/main">
  <p:tag name="DVSECTIONID" val="cBUVh9MByXGVEBcRbaB2kw"/>
</p:tagLst>
</file>

<file path=ppt/tags/tag5.xml><?xml version="1.0" encoding="utf-8"?>
<p:tagLst xmlns:a="http://schemas.openxmlformats.org/drawingml/2006/main" xmlns:r="http://schemas.openxmlformats.org/officeDocument/2006/relationships" xmlns:p="http://schemas.openxmlformats.org/presentationml/2006/main">
  <p:tag name="DVSHAPEID" val="IBmwAlEqmItySGslADZ2AP"/>
</p:tagLst>
</file>

<file path=ppt/tags/tag6.xml><?xml version="1.0" encoding="utf-8"?>
<p:tagLst xmlns:a="http://schemas.openxmlformats.org/drawingml/2006/main" xmlns:r="http://schemas.openxmlformats.org/officeDocument/2006/relationships" xmlns:p="http://schemas.openxmlformats.org/presentationml/2006/main">
  <p:tag name="DVSHAPEID" val="MwvPPJqARryWIYov0go2xT"/>
</p:tagLst>
</file>

<file path=ppt/tags/tag7.xml><?xml version="1.0" encoding="utf-8"?>
<p:tagLst xmlns:a="http://schemas.openxmlformats.org/drawingml/2006/main" xmlns:r="http://schemas.openxmlformats.org/officeDocument/2006/relationships" xmlns:p="http://schemas.openxmlformats.org/presentationml/2006/main">
  <p:tag name="DVSECTIONID" val="ZpwUKRp8JzVptViuTGyFzL"/>
</p:tagLst>
</file>

<file path=ppt/tags/tag8.xml><?xml version="1.0" encoding="utf-8"?>
<p:tagLst xmlns:a="http://schemas.openxmlformats.org/drawingml/2006/main" xmlns:r="http://schemas.openxmlformats.org/officeDocument/2006/relationships" xmlns:p="http://schemas.openxmlformats.org/presentationml/2006/main">
  <p:tag name="DVSHAPEID" val="FEHGGbbKiKHSPP0KwU0MQ1"/>
</p:tagLst>
</file>

<file path=ppt/tags/tag9.xml><?xml version="1.0" encoding="utf-8"?>
<p:tagLst xmlns:a="http://schemas.openxmlformats.org/drawingml/2006/main" xmlns:r="http://schemas.openxmlformats.org/officeDocument/2006/relationships" xmlns:p="http://schemas.openxmlformats.org/presentationml/2006/main">
  <p:tag name="DVSECTIONID" val="LQV9QdFY56tFCupnoUbpd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22B9E06671B54FA89F14538B9B0FEA" ma:contentTypeVersion="1" ma:contentTypeDescription="Create a new document." ma:contentTypeScope="" ma:versionID="362711686602768b23db736653e4ac1a">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A51F68C-9AC8-4054-8779-5377D73280B7}"/>
</file>

<file path=customXml/itemProps2.xml><?xml version="1.0" encoding="utf-8"?>
<ds:datastoreItem xmlns:ds="http://schemas.openxmlformats.org/officeDocument/2006/customXml" ds:itemID="{AA44791E-F2E5-4325-AAFB-376B4546E39A}"/>
</file>

<file path=customXml/itemProps3.xml><?xml version="1.0" encoding="utf-8"?>
<ds:datastoreItem xmlns:ds="http://schemas.openxmlformats.org/officeDocument/2006/customXml" ds:itemID="{DD7879CD-B766-4C48-8FEE-0E4313336D3B}"/>
</file>

<file path=docProps/app.xml><?xml version="1.0" encoding="utf-8"?>
<Properties xmlns="http://schemas.openxmlformats.org/officeDocument/2006/extended-properties" xmlns:vt="http://schemas.openxmlformats.org/officeDocument/2006/docPropsVTypes">
  <TotalTime>313</TotalTime>
  <Words>1078</Words>
  <Application>Microsoft Macintosh PowerPoint</Application>
  <PresentationFormat>On-screen Show (4:3)</PresentationFormat>
  <Paragraphs>144</Paragraphs>
  <Slides>23</Slides>
  <Notes>4</Notes>
  <HiddenSlides>0</HiddenSlides>
  <MMClips>0</MMClips>
  <ScaleCrop>false</ScaleCrop>
  <HeadingPairs>
    <vt:vector size="6" baseType="variant">
      <vt:variant>
        <vt:lpstr>Fonts Used</vt:lpstr>
      </vt:variant>
      <vt:variant>
        <vt:i4>3</vt:i4>
      </vt:variant>
      <vt:variant>
        <vt:lpstr>Design Template</vt:lpstr>
      </vt:variant>
      <vt:variant>
        <vt:i4>4</vt:i4>
      </vt:variant>
      <vt:variant>
        <vt:lpstr>Slide Titles</vt:lpstr>
      </vt:variant>
      <vt:variant>
        <vt:i4>23</vt:i4>
      </vt:variant>
    </vt:vector>
  </HeadingPairs>
  <TitlesOfParts>
    <vt:vector size="30" baseType="lpstr">
      <vt:lpstr>Arial</vt:lpstr>
      <vt:lpstr>Calibri</vt:lpstr>
      <vt:lpstr>Times New Roman</vt:lpstr>
      <vt:lpstr>Office Theme</vt:lpstr>
      <vt:lpstr>Custom Design</vt:lpstr>
      <vt:lpstr>Office Theme</vt:lpstr>
      <vt:lpstr>Office Theme</vt:lpstr>
      <vt:lpstr>Slide 1</vt:lpstr>
      <vt:lpstr>Slide 2</vt:lpstr>
      <vt:lpstr>The Forced Marriage (FM) Project</vt:lpstr>
      <vt:lpstr>What is a forced marriage?</vt:lpstr>
      <vt:lpstr>Slide 5</vt:lpstr>
      <vt:lpstr>Slide 6</vt:lpstr>
      <vt:lpstr>Slide 7</vt:lpstr>
      <vt:lpstr>Slide 8</vt:lpstr>
      <vt:lpstr>Slide 9</vt:lpstr>
      <vt:lpstr>Slide 10</vt:lpstr>
      <vt:lpstr>Slide 11</vt:lpstr>
      <vt:lpstr>Slide 12</vt:lpstr>
      <vt:lpstr>Slide 13</vt:lpstr>
      <vt:lpstr>Slide 14</vt:lpstr>
      <vt:lpstr>Limitations in access to help</vt:lpstr>
      <vt:lpstr>Slide 16</vt:lpstr>
      <vt:lpstr>Slide 17</vt:lpstr>
      <vt:lpstr>Slide 18</vt:lpstr>
      <vt:lpstr>Slide 19</vt:lpstr>
      <vt:lpstr>  Contextualising the practice    of forced marriage in Canada </vt:lpstr>
      <vt:lpstr>            Addressing Forced Marriage</vt:lpstr>
      <vt:lpstr>Slide 22</vt:lpstr>
      <vt:lpstr>Slide 23</vt:lpstr>
    </vt:vector>
  </TitlesOfParts>
  <Company>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Mia Lai Goldblatt</dc:creator>
  <cp:lastModifiedBy>channel</cp:lastModifiedBy>
  <cp:revision>30</cp:revision>
  <cp:lastPrinted>2011-07-07T21:29:04Z</cp:lastPrinted>
  <dcterms:created xsi:type="dcterms:W3CDTF">2011-07-08T13:53:38Z</dcterms:created>
  <dcterms:modified xsi:type="dcterms:W3CDTF">2013-10-27T22:56:04Z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0x0101008822B9E06671B54FA89F14538B9B0FEA</vt:lpwstr>
  </property>
  <property fmtid="{D5CDD505-2E9C-101B-9397-08002B2CF9AE}" pid="3" name="Order">
    <vt:r8>2199400</vt:r8>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