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97" r:id="rId3"/>
    <p:sldId id="277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8E1"/>
    <a:srgbClr val="A365D1"/>
    <a:srgbClr val="FFFFEF"/>
    <a:srgbClr val="E6E6E6"/>
    <a:srgbClr val="FFFFFF"/>
    <a:srgbClr val="7EBA56"/>
    <a:srgbClr val="619188"/>
    <a:srgbClr val="EB5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724" y="4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F9176-956E-4439-85D3-DA6F31856F3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E772A9-51B6-4F11-90FE-37698E74893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4582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E772A9-51B6-4F11-90FE-37698E74893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4514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E772A9-51B6-4F11-90FE-37698E74893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0885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1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4536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493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4481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05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50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646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717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44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192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121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353E7-FF4F-45B0-911A-F6C512207158}" type="datetimeFigureOut">
              <a:rPr lang="nl-NL" smtClean="0"/>
              <a:t>9-4-2021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A9438-CC02-4BE5-878D-51319F6E213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44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51032" y="4661730"/>
            <a:ext cx="9289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4800" b="1" dirty="0" smtClean="0">
                <a:solidFill>
                  <a:srgbClr val="8BB8E1"/>
                </a:solidFill>
                <a:latin typeface="Tw Cen MT" panose="020B0602020104020603" pitchFamily="34" charset="0"/>
                <a:ea typeface="Verdana" panose="020B0604030504040204" pitchFamily="34" charset="0"/>
              </a:rPr>
              <a:t>CHOICE for Youth and Sexuality</a:t>
            </a:r>
            <a:endParaRPr lang="nl-NL" sz="4800" b="1" dirty="0">
              <a:solidFill>
                <a:srgbClr val="8BB8E1"/>
              </a:solidFill>
              <a:latin typeface="Tw Cen MT" panose="020B0602020104020603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61517" y="5566618"/>
            <a:ext cx="5268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b="1" dirty="0" smtClean="0">
                <a:latin typeface="Tw Cen MT" panose="020B0602020104020603" pitchFamily="34" charset="0"/>
                <a:ea typeface="Verdana" panose="020B0604030504040204" pitchFamily="34" charset="0"/>
              </a:rPr>
              <a:t>Poppy Stanbury, Advocacy </a:t>
            </a:r>
            <a:r>
              <a:rPr lang="es-419" b="1" dirty="0" err="1" smtClean="0">
                <a:latin typeface="Tw Cen MT" panose="020B0602020104020603" pitchFamily="34" charset="0"/>
                <a:ea typeface="Verdana" panose="020B0604030504040204" pitchFamily="34" charset="0"/>
              </a:rPr>
              <a:t>Coordinator</a:t>
            </a:r>
            <a:endParaRPr lang="nl-NL" b="1" dirty="0">
              <a:latin typeface="Tw Cen MT" panose="020B0602020104020603" pitchFamily="34" charset="0"/>
              <a:ea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259" y="169306"/>
            <a:ext cx="5074930" cy="477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25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B0E4C9-D19D-4C90-AA38-336EDA9D56BE}"/>
              </a:ext>
            </a:extLst>
          </p:cNvPr>
          <p:cNvSpPr txBox="1"/>
          <p:nvPr/>
        </p:nvSpPr>
        <p:spPr>
          <a:xfrm>
            <a:off x="-58540" y="466141"/>
            <a:ext cx="6154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>
              <a:defRPr sz="4800" b="1">
                <a:solidFill>
                  <a:srgbClr val="8BB8E1"/>
                </a:solidFill>
                <a:latin typeface="Tw Cen MT" panose="020B0602020104020603" pitchFamily="34" charset="0"/>
                <a:ea typeface="Verdana" panose="020B0604030504040204" pitchFamily="34" charset="0"/>
              </a:defRPr>
            </a:lvl1pPr>
          </a:lstStyle>
          <a:p>
            <a:pPr algn="ctr"/>
            <a:r>
              <a:rPr lang="en-US" sz="3600" dirty="0" smtClean="0"/>
              <a:t>Why do youth need SRHR;</a:t>
            </a:r>
            <a:endParaRPr lang="en-US" sz="36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FA76865-077C-45C2-92AB-873AE187B019}"/>
              </a:ext>
            </a:extLst>
          </p:cNvPr>
          <p:cNvSpPr/>
          <p:nvPr/>
        </p:nvSpPr>
        <p:spPr>
          <a:xfrm>
            <a:off x="353304" y="1800437"/>
            <a:ext cx="848834" cy="80507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w Cen MT" panose="020B0602020104020603" pitchFamily="34" charset="0"/>
              </a:rPr>
              <a:t>1</a:t>
            </a:r>
            <a:endParaRPr lang="en-US" sz="4400" b="1" dirty="0">
              <a:latin typeface="Tw Cen MT" panose="020B0602020104020603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FA76865-077C-45C2-92AB-873AE187B019}"/>
              </a:ext>
            </a:extLst>
          </p:cNvPr>
          <p:cNvSpPr/>
          <p:nvPr/>
        </p:nvSpPr>
        <p:spPr>
          <a:xfrm>
            <a:off x="353304" y="3358707"/>
            <a:ext cx="848834" cy="80507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w Cen MT" panose="020B0602020104020603" pitchFamily="34" charset="0"/>
              </a:rPr>
              <a:t>2</a:t>
            </a:r>
            <a:endParaRPr lang="en-US" sz="4400" b="1" dirty="0">
              <a:latin typeface="Tw Cen MT" panose="020B0602020104020603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FA76865-077C-45C2-92AB-873AE187B019}"/>
              </a:ext>
            </a:extLst>
          </p:cNvPr>
          <p:cNvSpPr/>
          <p:nvPr/>
        </p:nvSpPr>
        <p:spPr>
          <a:xfrm>
            <a:off x="310770" y="4909002"/>
            <a:ext cx="848834" cy="80507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w Cen MT" panose="020B0602020104020603" pitchFamily="34" charset="0"/>
              </a:rPr>
              <a:t>3</a:t>
            </a:r>
            <a:endParaRPr lang="en-US" sz="4400" b="1" dirty="0">
              <a:latin typeface="Tw Cen MT" panose="020B0602020104020603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FA76865-077C-45C2-92AB-873AE187B019}"/>
              </a:ext>
            </a:extLst>
          </p:cNvPr>
          <p:cNvSpPr/>
          <p:nvPr/>
        </p:nvSpPr>
        <p:spPr>
          <a:xfrm>
            <a:off x="6674766" y="1785064"/>
            <a:ext cx="848834" cy="8050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w Cen MT" panose="020B0602020104020603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FA76865-077C-45C2-92AB-873AE187B019}"/>
              </a:ext>
            </a:extLst>
          </p:cNvPr>
          <p:cNvSpPr/>
          <p:nvPr/>
        </p:nvSpPr>
        <p:spPr>
          <a:xfrm>
            <a:off x="6674766" y="3346412"/>
            <a:ext cx="848834" cy="80507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w Cen MT" panose="020B0602020104020603" pitchFamily="34" charset="0"/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FA76865-077C-45C2-92AB-873AE187B019}"/>
              </a:ext>
            </a:extLst>
          </p:cNvPr>
          <p:cNvSpPr/>
          <p:nvPr/>
        </p:nvSpPr>
        <p:spPr>
          <a:xfrm>
            <a:off x="6674766" y="4909002"/>
            <a:ext cx="848834" cy="80507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w Cen MT" panose="020B0602020104020603" pitchFamily="34" charset="0"/>
              </a:rPr>
              <a:t>3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561498"/>
              </p:ext>
            </p:extLst>
          </p:nvPr>
        </p:nvGraphicFramePr>
        <p:xfrm>
          <a:off x="1375694" y="1810668"/>
          <a:ext cx="4393928" cy="914400"/>
        </p:xfrm>
        <a:graphic>
          <a:graphicData uri="http://schemas.openxmlformats.org/drawingml/2006/table">
            <a:tbl>
              <a:tblPr/>
              <a:tblGrid>
                <a:gridCol w="4393928">
                  <a:extLst>
                    <a:ext uri="{9D8B030D-6E8A-4147-A177-3AD203B41FA5}">
                      <a16:colId xmlns:a16="http://schemas.microsoft.com/office/drawing/2014/main" val="1772318318"/>
                    </a:ext>
                  </a:extLst>
                </a:gridCol>
              </a:tblGrid>
              <a:tr h="907909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2.2-4 million unsafe abortions every year among girls aged 10-19 in developing countries</a:t>
                      </a:r>
                      <a:endParaRPr lang="en-GB" sz="1800" b="0" i="0" dirty="0" smtClean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33441989"/>
                  </a:ext>
                </a:extLst>
              </a:tr>
            </a:tbl>
          </a:graphicData>
        </a:graphic>
      </p:graphicFrame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326378" y="456699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128318"/>
              </p:ext>
            </p:extLst>
          </p:nvPr>
        </p:nvGraphicFramePr>
        <p:xfrm>
          <a:off x="1375694" y="3182171"/>
          <a:ext cx="4393928" cy="947242"/>
        </p:xfrm>
        <a:graphic>
          <a:graphicData uri="http://schemas.openxmlformats.org/drawingml/2006/table">
            <a:tbl>
              <a:tblPr/>
              <a:tblGrid>
                <a:gridCol w="4393928">
                  <a:extLst>
                    <a:ext uri="{9D8B030D-6E8A-4147-A177-3AD203B41FA5}">
                      <a16:colId xmlns:a16="http://schemas.microsoft.com/office/drawing/2014/main" val="878924427"/>
                    </a:ext>
                  </a:extLst>
                </a:gridCol>
              </a:tblGrid>
              <a:tr h="947242">
                <a:tc>
                  <a:txBody>
                    <a:bodyPr/>
                    <a:lstStyle/>
                    <a:p>
                      <a:pPr marL="0" indent="0" algn="l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Young women account for almost 50% of annual deaths related to unsafe abortion</a:t>
                      </a:r>
                      <a:endParaRPr lang="en-US" sz="440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7203646"/>
                  </a:ext>
                </a:extLst>
              </a:tr>
            </a:tbl>
          </a:graphicData>
        </a:graphic>
      </p:graphicFrame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1850290" y="33587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206854"/>
              </p:ext>
            </p:extLst>
          </p:nvPr>
        </p:nvGraphicFramePr>
        <p:xfrm>
          <a:off x="1375694" y="4540825"/>
          <a:ext cx="4393928" cy="1562035"/>
        </p:xfrm>
        <a:graphic>
          <a:graphicData uri="http://schemas.openxmlformats.org/drawingml/2006/table">
            <a:tbl>
              <a:tblPr/>
              <a:tblGrid>
                <a:gridCol w="4393928">
                  <a:extLst>
                    <a:ext uri="{9D8B030D-6E8A-4147-A177-3AD203B41FA5}">
                      <a16:colId xmlns:a16="http://schemas.microsoft.com/office/drawing/2014/main" val="256771699"/>
                    </a:ext>
                  </a:extLst>
                </a:gridCol>
              </a:tblGrid>
              <a:tr h="1562035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Worldwide, nearly half of all HIV infections and 70% of new STIs occur among people aged 15-24 years old</a:t>
                      </a:r>
                      <a:endParaRPr lang="en-US" sz="140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5364838"/>
                  </a:ext>
                </a:extLst>
              </a:tr>
            </a:tbl>
          </a:graphicData>
        </a:graphic>
      </p:graphicFrame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3831042" y="3527289"/>
            <a:ext cx="42822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5117506" y="4911756"/>
            <a:ext cx="536168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797226"/>
              </p:ext>
            </p:extLst>
          </p:nvPr>
        </p:nvGraphicFramePr>
        <p:xfrm>
          <a:off x="7700532" y="4649591"/>
          <a:ext cx="4009686" cy="1392082"/>
        </p:xfrm>
        <a:graphic>
          <a:graphicData uri="http://schemas.openxmlformats.org/drawingml/2006/table">
            <a:tbl>
              <a:tblPr/>
              <a:tblGrid>
                <a:gridCol w="4009686">
                  <a:extLst>
                    <a:ext uri="{9D8B030D-6E8A-4147-A177-3AD203B41FA5}">
                      <a16:colId xmlns:a16="http://schemas.microsoft.com/office/drawing/2014/main" val="4283919047"/>
                    </a:ext>
                  </a:extLst>
                </a:gridCol>
              </a:tblGrid>
              <a:tr h="1392082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Societal barriers</a:t>
                      </a:r>
                      <a:endParaRPr lang="en-US" sz="180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1782558"/>
                  </a:ext>
                </a:extLst>
              </a:tr>
            </a:tbl>
          </a:graphicData>
        </a:graphic>
      </p:graphicFrame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7099183" y="5456529"/>
            <a:ext cx="536168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844808"/>
              </p:ext>
            </p:extLst>
          </p:nvPr>
        </p:nvGraphicFramePr>
        <p:xfrm>
          <a:off x="7635507" y="1607719"/>
          <a:ext cx="4013061" cy="1039220"/>
        </p:xfrm>
        <a:graphic>
          <a:graphicData uri="http://schemas.openxmlformats.org/drawingml/2006/table">
            <a:tbl>
              <a:tblPr/>
              <a:tblGrid>
                <a:gridCol w="4013061">
                  <a:extLst>
                    <a:ext uri="{9D8B030D-6E8A-4147-A177-3AD203B41FA5}">
                      <a16:colId xmlns:a16="http://schemas.microsoft.com/office/drawing/2014/main" val="3889829650"/>
                    </a:ext>
                  </a:extLst>
                </a:gridCol>
              </a:tblGrid>
              <a:tr h="1039220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Barriers at the level of health services</a:t>
                      </a:r>
                      <a:endParaRPr lang="en-GB" sz="1800" b="0" i="0" dirty="0" smtClean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1472298"/>
                  </a:ext>
                </a:extLst>
              </a:tr>
            </a:tbl>
          </a:graphicData>
        </a:graphic>
      </p:graphicFrame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8857061" y="1959176"/>
            <a:ext cx="55830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nl-NL" altLang="nl-N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118564"/>
              </p:ext>
            </p:extLst>
          </p:nvPr>
        </p:nvGraphicFramePr>
        <p:xfrm>
          <a:off x="7697157" y="3207848"/>
          <a:ext cx="4013060" cy="1077286"/>
        </p:xfrm>
        <a:graphic>
          <a:graphicData uri="http://schemas.openxmlformats.org/drawingml/2006/table">
            <a:tbl>
              <a:tblPr/>
              <a:tblGrid>
                <a:gridCol w="4013060">
                  <a:extLst>
                    <a:ext uri="{9D8B030D-6E8A-4147-A177-3AD203B41FA5}">
                      <a16:colId xmlns:a16="http://schemas.microsoft.com/office/drawing/2014/main" val="3848287097"/>
                    </a:ext>
                  </a:extLst>
                </a:gridCol>
              </a:tblGrid>
              <a:tr h="1077286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Discriminatory laws and practices</a:t>
                      </a:r>
                      <a:endParaRPr lang="en-GB" sz="1800" b="0" i="0" dirty="0" smtClean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0316501"/>
                  </a:ext>
                </a:extLst>
              </a:tr>
            </a:tbl>
          </a:graphicData>
        </a:graphic>
      </p:graphicFrame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95" y="6371772"/>
            <a:ext cx="1105362" cy="342507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2B0E4C9-D19D-4C90-AA38-336EDA9D56BE}"/>
              </a:ext>
            </a:extLst>
          </p:cNvPr>
          <p:cNvSpPr txBox="1"/>
          <p:nvPr/>
        </p:nvSpPr>
        <p:spPr>
          <a:xfrm>
            <a:off x="6066730" y="442027"/>
            <a:ext cx="61545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>
              <a:defRPr sz="4800" b="1">
                <a:solidFill>
                  <a:srgbClr val="8BB8E1"/>
                </a:solidFill>
                <a:latin typeface="Tw Cen MT" panose="020B0602020104020603" pitchFamily="34" charset="0"/>
                <a:ea typeface="Verdana" panose="020B0604030504040204" pitchFamily="34" charset="0"/>
              </a:defRPr>
            </a:lvl1pPr>
          </a:lstStyle>
          <a:p>
            <a:pPr algn="ctr"/>
            <a:r>
              <a:rPr lang="en-US" sz="3600" dirty="0" smtClean="0"/>
              <a:t>Barriers young people face in accessing SRH services;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5961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23099B-6F7C-4BBD-9F4E-A5126796931E}"/>
              </a:ext>
            </a:extLst>
          </p:cNvPr>
          <p:cNvSpPr/>
          <p:nvPr/>
        </p:nvSpPr>
        <p:spPr>
          <a:xfrm>
            <a:off x="1836622" y="3430400"/>
            <a:ext cx="8516253" cy="100965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B080B2B-CAD7-4D09-A090-2D1689C7E7BF}"/>
              </a:ext>
            </a:extLst>
          </p:cNvPr>
          <p:cNvGrpSpPr/>
          <p:nvPr/>
        </p:nvGrpSpPr>
        <p:grpSpPr>
          <a:xfrm>
            <a:off x="1380085" y="1833463"/>
            <a:ext cx="4356572" cy="830997"/>
            <a:chOff x="2024977" y="2310096"/>
            <a:chExt cx="2689700" cy="603566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0896626-CF50-4AB8-A4F7-142BC060FC6E}"/>
                </a:ext>
              </a:extLst>
            </p:cNvPr>
            <p:cNvSpPr txBox="1"/>
            <p:nvPr/>
          </p:nvSpPr>
          <p:spPr>
            <a:xfrm>
              <a:off x="2024977" y="2571648"/>
              <a:ext cx="2689700" cy="268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DE8D527-3752-4A48-883A-4D917118371E}"/>
                </a:ext>
              </a:extLst>
            </p:cNvPr>
            <p:cNvSpPr txBox="1"/>
            <p:nvPr/>
          </p:nvSpPr>
          <p:spPr>
            <a:xfrm>
              <a:off x="2024977" y="2310096"/>
              <a:ext cx="2689700" cy="603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1. </a:t>
              </a:r>
              <a:r>
                <a:rPr lang="en-GB" sz="2400" b="1" dirty="0">
                  <a:solidFill>
                    <a:srgbClr val="FF000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Criminalizing abortion violates basic human rights</a:t>
              </a:r>
              <a:endParaRPr lang="en-US" sz="2400" b="1" dirty="0">
                <a:solidFill>
                  <a:srgbClr val="FF0000"/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DF284B1-48D0-4006-B1F6-8BAED2434C52}"/>
              </a:ext>
            </a:extLst>
          </p:cNvPr>
          <p:cNvGrpSpPr/>
          <p:nvPr/>
        </p:nvGrpSpPr>
        <p:grpSpPr>
          <a:xfrm>
            <a:off x="6345535" y="1810793"/>
            <a:ext cx="4356575" cy="1200330"/>
            <a:chOff x="5373383" y="2279069"/>
            <a:chExt cx="2689702" cy="871817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0605431-E83E-4827-B94E-B092E86EE328}"/>
                </a:ext>
              </a:extLst>
            </p:cNvPr>
            <p:cNvSpPr txBox="1"/>
            <p:nvPr/>
          </p:nvSpPr>
          <p:spPr>
            <a:xfrm>
              <a:off x="5373383" y="2571650"/>
              <a:ext cx="2689701" cy="268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2C77C11-87A8-430B-B1B5-4ED2A41C9FE6}"/>
                </a:ext>
              </a:extLst>
            </p:cNvPr>
            <p:cNvSpPr txBox="1"/>
            <p:nvPr/>
          </p:nvSpPr>
          <p:spPr>
            <a:xfrm>
              <a:off x="5373385" y="2279069"/>
              <a:ext cx="2689700" cy="87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C00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3</a:t>
              </a:r>
              <a:r>
                <a:rPr lang="en-US" sz="2400" b="1" dirty="0" smtClean="0">
                  <a:solidFill>
                    <a:srgbClr val="FFC00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. Criminal </a:t>
              </a:r>
              <a:r>
                <a:rPr lang="en-US" sz="2400" b="1" dirty="0">
                  <a:solidFill>
                    <a:srgbClr val="FFC00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laws on </a:t>
              </a:r>
              <a:r>
                <a:rPr lang="en-US" sz="2400" b="1" dirty="0" smtClean="0">
                  <a:solidFill>
                    <a:srgbClr val="FFC00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abortion are most discriminatory to marginalized people</a:t>
              </a:r>
              <a:endParaRPr lang="en-US" sz="2400" b="1" dirty="0">
                <a:solidFill>
                  <a:srgbClr val="FFC000"/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BD78DBE-0D91-4615-8528-A30F49299591}"/>
              </a:ext>
            </a:extLst>
          </p:cNvPr>
          <p:cNvGrpSpPr/>
          <p:nvPr/>
        </p:nvGrpSpPr>
        <p:grpSpPr>
          <a:xfrm>
            <a:off x="1380085" y="4870141"/>
            <a:ext cx="4356573" cy="830997"/>
            <a:chOff x="2024976" y="4525593"/>
            <a:chExt cx="2779215" cy="61473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892BF1E-CA57-46B5-8C6F-5F68EBC1D1D6}"/>
                </a:ext>
              </a:extLst>
            </p:cNvPr>
            <p:cNvSpPr txBox="1"/>
            <p:nvPr/>
          </p:nvSpPr>
          <p:spPr>
            <a:xfrm>
              <a:off x="2024976" y="4818561"/>
              <a:ext cx="2779215" cy="273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3676232-03B9-4E34-959F-3DFFC5C5D428}"/>
                </a:ext>
              </a:extLst>
            </p:cNvPr>
            <p:cNvSpPr txBox="1"/>
            <p:nvPr/>
          </p:nvSpPr>
          <p:spPr>
            <a:xfrm>
              <a:off x="2024977" y="4525593"/>
              <a:ext cx="2689700" cy="6147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92D05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2</a:t>
              </a:r>
              <a:r>
                <a:rPr lang="en-US" sz="2400" b="1" dirty="0" smtClean="0">
                  <a:solidFill>
                    <a:srgbClr val="92D05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. </a:t>
              </a:r>
              <a:r>
                <a:rPr lang="en-GB" sz="2400" b="1" dirty="0" smtClean="0">
                  <a:solidFill>
                    <a:srgbClr val="92D050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Abortion is an intersectional issue</a:t>
              </a:r>
              <a:endParaRPr lang="en-US" sz="2400" b="1" dirty="0">
                <a:solidFill>
                  <a:srgbClr val="92D050"/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BE24314-BAC9-4CD1-826D-0C8AC2AA2E2D}"/>
              </a:ext>
            </a:extLst>
          </p:cNvPr>
          <p:cNvGrpSpPr/>
          <p:nvPr/>
        </p:nvGrpSpPr>
        <p:grpSpPr>
          <a:xfrm>
            <a:off x="6345535" y="4870143"/>
            <a:ext cx="4356572" cy="1200329"/>
            <a:chOff x="5373384" y="4525593"/>
            <a:chExt cx="2689701" cy="88794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500C845-1DCF-422E-BAA7-11FE8B48AEF2}"/>
                </a:ext>
              </a:extLst>
            </p:cNvPr>
            <p:cNvSpPr txBox="1"/>
            <p:nvPr/>
          </p:nvSpPr>
          <p:spPr>
            <a:xfrm>
              <a:off x="5373384" y="4825681"/>
              <a:ext cx="2640265" cy="273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56DF82D-4F2E-4AF3-B1EB-0D9489C843B8}"/>
                </a:ext>
              </a:extLst>
            </p:cNvPr>
            <p:cNvSpPr txBox="1"/>
            <p:nvPr/>
          </p:nvSpPr>
          <p:spPr>
            <a:xfrm>
              <a:off x="5373385" y="4525593"/>
              <a:ext cx="2689700" cy="887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accent1"/>
                  </a:solidFill>
                  <a:latin typeface="Tw Cen MT" panose="020B06020201040206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4. Young people are disproportionately affected by laws criminalizing abortion</a:t>
              </a:r>
              <a:endParaRPr lang="en-US" sz="2400" b="1" dirty="0">
                <a:solidFill>
                  <a:schemeClr val="accent1"/>
                </a:solidFill>
                <a:latin typeface="Tw Cen MT" panose="020B06020201040206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BE6D2A09-A6A7-4845-AEAC-914B44AFC30A}"/>
              </a:ext>
            </a:extLst>
          </p:cNvPr>
          <p:cNvSpPr txBox="1"/>
          <p:nvPr/>
        </p:nvSpPr>
        <p:spPr>
          <a:xfrm>
            <a:off x="2113632" y="3493022"/>
            <a:ext cx="7780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Criminalizing abortion does not lead to fewer abortions, only to an increase in unsafe abortions</a:t>
            </a:r>
            <a:endParaRPr lang="en-US" sz="2400" dirty="0">
              <a:solidFill>
                <a:schemeClr val="bg1"/>
              </a:solidFill>
              <a:latin typeface="Tw Cen MT" panose="020B0602020104020603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85078" y="407103"/>
            <a:ext cx="103209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4400" b="1" dirty="0" smtClean="0">
                <a:solidFill>
                  <a:srgbClr val="8BB8E1"/>
                </a:solidFill>
                <a:latin typeface="Tw Cen MT" panose="020B0602020104020603" pitchFamily="34" charset="0"/>
                <a:ea typeface="Verdana" panose="020B0604030504040204" pitchFamily="34" charset="0"/>
              </a:rPr>
              <a:t>SRHR and </a:t>
            </a:r>
            <a:r>
              <a:rPr lang="es-419" sz="4400" b="1" dirty="0" err="1" smtClean="0">
                <a:solidFill>
                  <a:srgbClr val="8BB8E1"/>
                </a:solidFill>
                <a:latin typeface="Tw Cen MT" panose="020B0602020104020603" pitchFamily="34" charset="0"/>
                <a:ea typeface="Verdana" panose="020B0604030504040204" pitchFamily="34" charset="0"/>
              </a:rPr>
              <a:t>safe</a:t>
            </a:r>
            <a:r>
              <a:rPr lang="es-419" sz="4400" b="1" dirty="0" smtClean="0">
                <a:solidFill>
                  <a:srgbClr val="8BB8E1"/>
                </a:solidFill>
                <a:latin typeface="Tw Cen MT" panose="020B0602020104020603" pitchFamily="34" charset="0"/>
                <a:ea typeface="Verdana" panose="020B0604030504040204" pitchFamily="34" charset="0"/>
              </a:rPr>
              <a:t> </a:t>
            </a:r>
            <a:r>
              <a:rPr lang="es-419" sz="4400" b="1" dirty="0" err="1" smtClean="0">
                <a:solidFill>
                  <a:srgbClr val="8BB8E1"/>
                </a:solidFill>
                <a:latin typeface="Tw Cen MT" panose="020B0602020104020603" pitchFamily="34" charset="0"/>
                <a:ea typeface="Verdana" panose="020B0604030504040204" pitchFamily="34" charset="0"/>
              </a:rPr>
              <a:t>abortion</a:t>
            </a:r>
            <a:r>
              <a:rPr lang="es-419" sz="4400" b="1" dirty="0" smtClean="0">
                <a:solidFill>
                  <a:srgbClr val="8BB8E1"/>
                </a:solidFill>
                <a:latin typeface="Tw Cen MT" panose="020B0602020104020603" pitchFamily="34" charset="0"/>
                <a:ea typeface="Verdana" panose="020B0604030504040204" pitchFamily="34" charset="0"/>
              </a:rPr>
              <a:t> for </a:t>
            </a:r>
            <a:r>
              <a:rPr lang="es-419" sz="4400" b="1" dirty="0" err="1" smtClean="0">
                <a:solidFill>
                  <a:srgbClr val="8BB8E1"/>
                </a:solidFill>
                <a:latin typeface="Tw Cen MT" panose="020B0602020104020603" pitchFamily="34" charset="0"/>
                <a:ea typeface="Verdana" panose="020B0604030504040204" pitchFamily="34" charset="0"/>
              </a:rPr>
              <a:t>youth</a:t>
            </a:r>
            <a:endParaRPr lang="nl-NL" sz="4400" b="1" dirty="0">
              <a:solidFill>
                <a:srgbClr val="8BB8E1"/>
              </a:solidFill>
              <a:latin typeface="Tw Cen MT" panose="020B0602020104020603" pitchFamily="34" charset="0"/>
              <a:ea typeface="Verdana" panose="020B060403050404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95" y="6371772"/>
            <a:ext cx="110536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61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1AAB55F-2311-40E5-999D-97C4E6FAC50F}"/>
</file>

<file path=customXml/itemProps2.xml><?xml version="1.0" encoding="utf-8"?>
<ds:datastoreItem xmlns:ds="http://schemas.openxmlformats.org/officeDocument/2006/customXml" ds:itemID="{154C6BBE-7A0A-4426-9547-502AA1980B5A}"/>
</file>

<file path=customXml/itemProps3.xml><?xml version="1.0" encoding="utf-8"?>
<ds:datastoreItem xmlns:ds="http://schemas.openxmlformats.org/officeDocument/2006/customXml" ds:itemID="{D41F18A3-759A-4C40-8CC9-88DCA4964745}"/>
</file>

<file path=docProps/app.xml><?xml version="1.0" encoding="utf-8"?>
<Properties xmlns="http://schemas.openxmlformats.org/officeDocument/2006/extended-properties" xmlns:vt="http://schemas.openxmlformats.org/officeDocument/2006/docPropsVTypes">
  <TotalTime>3488</TotalTime>
  <Words>144</Words>
  <Application>Microsoft Office PowerPoint</Application>
  <PresentationFormat>Widescreen</PresentationFormat>
  <Paragraphs>30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Tw Cen MT</vt:lpstr>
      <vt:lpstr>Verdana</vt:lpstr>
      <vt:lpstr>Office Theme</vt:lpstr>
      <vt:lpstr>PowerPoint Presentation</vt:lpstr>
      <vt:lpstr>PowerPoint Presentation</vt:lpstr>
      <vt:lpstr>PowerPoint Presentation</vt:lpstr>
    </vt:vector>
  </TitlesOfParts>
  <Company>CHOICE for Youth and Sexuality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Juliana Jaramillo</dc:creator>
  <cp:lastModifiedBy>Poppy Stanbury</cp:lastModifiedBy>
  <cp:revision>127</cp:revision>
  <dcterms:created xsi:type="dcterms:W3CDTF">2020-04-08T14:08:16Z</dcterms:created>
  <dcterms:modified xsi:type="dcterms:W3CDTF">2021-04-09T08:49:25Z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