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slides/slide14.xml" ContentType="application/vnd.openxmlformats-officedocument.presentationml.slide+xml"/>
  <Override PartName="/ppt/presentation.xml" ContentType="application/vnd.openxmlformats-officedocument.presentationml.presentation.main+xml"/>
  <Override PartName="/ppt/slides/slide13.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notesSlides/notesSlide13.xml" ContentType="application/vnd.openxmlformats-officedocument.presentationml.notesSlide+xml"/>
  <Override PartName="/ppt/slideMasters/slideMaster1.xml" ContentType="application/vnd.openxmlformats-officedocument.presentationml.slideMaster+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slideLayouts/slideLayout7.xml" ContentType="application/vnd.openxmlformats-officedocument.presentationml.slideLayout+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notesSlides/notesSlide7.xml" ContentType="application/vnd.openxmlformats-officedocument.presentationml.notesSlide+xml"/>
  <Override PartName="/ppt/slideLayouts/slideLayout3.xml" ContentType="application/vnd.openxmlformats-officedocument.presentationml.slideLayout+xml"/>
  <Override PartName="/ppt/notesSlides/notesSlide10.xml" ContentType="application/vnd.openxmlformats-officedocument.presentationml.notesSlide+xml"/>
  <Override PartName="/ppt/notesSlides/notesSlide9.xml" ContentType="application/vnd.openxmlformats-officedocument.presentationml.notesSlide+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8.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3"/>
  </p:sldMasterIdLst>
  <p:notesMasterIdLst>
    <p:notesMasterId r:id="rId18"/>
  </p:notesMasterIdLst>
  <p:handoutMasterIdLst>
    <p:handoutMasterId r:id="rId19"/>
  </p:handoutMasterIdLst>
  <p:sldIdLst>
    <p:sldId id="256" r:id="rId4"/>
    <p:sldId id="309" r:id="rId5"/>
    <p:sldId id="293" r:id="rId6"/>
    <p:sldId id="319" r:id="rId7"/>
    <p:sldId id="320" r:id="rId8"/>
    <p:sldId id="321" r:id="rId9"/>
    <p:sldId id="317" r:id="rId10"/>
    <p:sldId id="318" r:id="rId11"/>
    <p:sldId id="311" r:id="rId12"/>
    <p:sldId id="308" r:id="rId13"/>
    <p:sldId id="269" r:id="rId14"/>
    <p:sldId id="304" r:id="rId15"/>
    <p:sldId id="306" r:id="rId16"/>
    <p:sldId id="302" r:id="rId17"/>
  </p:sldIdLst>
  <p:sldSz cx="9144000" cy="6858000" type="screen4x3"/>
  <p:notesSz cx="6797675" cy="9926638"/>
  <p:defaultTextStyle>
    <a:defPPr>
      <a:defRPr lang="fr-FR"/>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944">
          <p15:clr>
            <a:srgbClr val="A4A3A4"/>
          </p15:clr>
        </p15:guide>
        <p15:guide id="2" pos="52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5C"/>
    <a:srgbClr val="006FB7"/>
    <a:srgbClr val="0076C0"/>
    <a:srgbClr val="00589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1" autoAdjust="0"/>
    <p:restoredTop sz="94660"/>
  </p:normalViewPr>
  <p:slideViewPr>
    <p:cSldViewPr snapToGrid="0" snapToObjects="1">
      <p:cViewPr varScale="1">
        <p:scale>
          <a:sx n="101" d="100"/>
          <a:sy n="101" d="100"/>
        </p:scale>
        <p:origin x="126" y="252"/>
      </p:cViewPr>
      <p:guideLst>
        <p:guide orient="horz" pos="944"/>
        <p:guide pos="5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83" d="100"/>
          <a:sy n="83" d="100"/>
        </p:scale>
        <p:origin x="-1992" y="-72"/>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1.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customXml" Target="../customXml/item3.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pitchFamily="34" charset="0"/>
                <a:ea typeface="ＭＳ Ｐゴシック" pitchFamily="34" charset="-128"/>
                <a:cs typeface="+mn-cs"/>
              </a:defRPr>
            </a:lvl1pPr>
          </a:lstStyle>
          <a:p>
            <a:pPr>
              <a:defRPr/>
            </a:pPr>
            <a:endParaRPr lang="en-US" altLang="en-US"/>
          </a:p>
        </p:txBody>
      </p:sp>
      <p:sp>
        <p:nvSpPr>
          <p:cNvPr id="3" name="Espace réservé de la date 2"/>
          <p:cNvSpPr>
            <a:spLocks noGrp="1"/>
          </p:cNvSpPr>
          <p:nvPr>
            <p:ph type="dt" sz="quarter" idx="1"/>
          </p:nvPr>
        </p:nvSpPr>
        <p:spPr>
          <a:xfrm>
            <a:off x="3849688" y="0"/>
            <a:ext cx="2946400" cy="4968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itchFamily="34" charset="0"/>
              </a:defRPr>
            </a:lvl1pPr>
          </a:lstStyle>
          <a:p>
            <a:pPr>
              <a:defRPr/>
            </a:pPr>
            <a:fld id="{58AB61F3-F1EE-450A-BEB6-26952ABD23E9}" type="datetime1">
              <a:rPr lang="fr-FR"/>
              <a:pPr>
                <a:defRPr/>
              </a:pPr>
              <a:t>10/05/2019</a:t>
            </a:fld>
            <a:endParaRPr lang="fr-FR"/>
          </a:p>
        </p:txBody>
      </p:sp>
      <p:sp>
        <p:nvSpPr>
          <p:cNvPr id="4" name="Espace réservé du pied de page 3"/>
          <p:cNvSpPr>
            <a:spLocks noGrp="1"/>
          </p:cNvSpPr>
          <p:nvPr>
            <p:ph type="ftr" sz="quarter" idx="2"/>
          </p:nvPr>
        </p:nvSpPr>
        <p:spPr>
          <a:xfrm>
            <a:off x="0" y="9428163"/>
            <a:ext cx="2946400" cy="496887"/>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pitchFamily="34" charset="0"/>
                <a:ea typeface="ＭＳ Ｐゴシック" pitchFamily="34" charset="-128"/>
                <a:cs typeface="+mn-cs"/>
              </a:defRPr>
            </a:lvl1pPr>
          </a:lstStyle>
          <a:p>
            <a:pPr>
              <a:defRPr/>
            </a:pPr>
            <a:endParaRPr lang="en-US" altLang="en-US"/>
          </a:p>
        </p:txBody>
      </p:sp>
      <p:sp>
        <p:nvSpPr>
          <p:cNvPr id="5" name="Espace réservé du numéro de diapositive 4"/>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8CB18C33-BA81-4995-95A0-2C3618029CD1}" type="slidenum">
              <a:rPr lang="fr-FR" altLang="ru-RU"/>
              <a:pPr/>
              <a:t>‹#›</a:t>
            </a:fld>
            <a:endParaRPr lang="fr-FR" altLang="ru-RU"/>
          </a:p>
        </p:txBody>
      </p:sp>
    </p:spTree>
    <p:extLst>
      <p:ext uri="{BB962C8B-B14F-4D97-AF65-F5344CB8AC3E}">
        <p14:creationId xmlns:p14="http://schemas.microsoft.com/office/powerpoint/2010/main" val="35390639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atin typeface="Arial" charset="0"/>
                <a:ea typeface="ＭＳ Ｐゴシック" pitchFamily="34" charset="-128"/>
                <a:cs typeface="+mn-cs"/>
              </a:defRPr>
            </a:lvl1pPr>
          </a:lstStyle>
          <a:p>
            <a:pPr>
              <a:defRPr/>
            </a:pPr>
            <a:endParaRPr lang="en-US" altLang="en-US"/>
          </a:p>
        </p:txBody>
      </p:sp>
      <p:sp>
        <p:nvSpPr>
          <p:cNvPr id="35843" name="Rectangle 3"/>
          <p:cNvSpPr>
            <a:spLocks noGrp="1" noChangeArrowheads="1"/>
          </p:cNvSpPr>
          <p:nvPr>
            <p:ph type="dt" idx="1"/>
          </p:nvPr>
        </p:nvSpPr>
        <p:spPr bwMode="auto">
          <a:xfrm>
            <a:off x="3849688"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smtClean="0"/>
            </a:lvl1pPr>
          </a:lstStyle>
          <a:p>
            <a:pPr>
              <a:defRPr/>
            </a:pPr>
            <a:fld id="{48E87F46-7CD8-47F0-94DB-C28093595A85}" type="datetime1">
              <a:rPr lang="en-US"/>
              <a:pPr>
                <a:defRPr/>
              </a:pPr>
              <a:t>5/10/2019</a:t>
            </a:fld>
            <a:endParaRPr lang="en-US"/>
          </a:p>
        </p:txBody>
      </p:sp>
      <p:sp>
        <p:nvSpPr>
          <p:cNvPr id="51204"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679450" y="4714875"/>
            <a:ext cx="5438775" cy="446722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5846" name="Rectangle 6"/>
          <p:cNvSpPr>
            <a:spLocks noGrp="1" noChangeArrowheads="1"/>
          </p:cNvSpPr>
          <p:nvPr>
            <p:ph type="ftr" sz="quarter" idx="4"/>
          </p:nvPr>
        </p:nvSpPr>
        <p:spPr bwMode="auto">
          <a:xfrm>
            <a:off x="0"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atin typeface="Arial" charset="0"/>
                <a:ea typeface="ＭＳ Ｐゴシック" pitchFamily="34" charset="-128"/>
                <a:cs typeface="+mn-cs"/>
              </a:defRPr>
            </a:lvl1pPr>
          </a:lstStyle>
          <a:p>
            <a:pPr>
              <a:defRPr/>
            </a:pPr>
            <a:endParaRPr lang="en-US" altLang="en-US"/>
          </a:p>
        </p:txBody>
      </p:sp>
      <p:sp>
        <p:nvSpPr>
          <p:cNvPr id="35847" name="Rectangle 7"/>
          <p:cNvSpPr>
            <a:spLocks noGrp="1" noChangeArrowheads="1"/>
          </p:cNvSpPr>
          <p:nvPr>
            <p:ph type="sldNum" sz="quarter" idx="5"/>
          </p:nvPr>
        </p:nvSpPr>
        <p:spPr bwMode="auto">
          <a:xfrm>
            <a:off x="3849688"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vl1pPr>
          </a:lstStyle>
          <a:p>
            <a:fld id="{8167FC8C-D7FD-4469-8007-97D736344E2D}" type="slidenum">
              <a:rPr lang="en-US" altLang="ru-RU"/>
              <a:pPr/>
              <a:t>‹#›</a:t>
            </a:fld>
            <a:endParaRPr lang="en-US" altLang="ru-RU"/>
          </a:p>
        </p:txBody>
      </p:sp>
    </p:spTree>
    <p:extLst>
      <p:ext uri="{BB962C8B-B14F-4D97-AF65-F5344CB8AC3E}">
        <p14:creationId xmlns:p14="http://schemas.microsoft.com/office/powerpoint/2010/main" val="156786209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8" Type="http://schemas.openxmlformats.org/officeDocument/2006/relationships/hyperlink" Target="http://www.un.org/aboutun/charter/index.html" TargetMode="External"/><Relationship Id="rId3" Type="http://schemas.openxmlformats.org/officeDocument/2006/relationships/hyperlink" Target="http://daccess-ods.un.org/access.nsf/Get?Open&amp;DS=A/RES/60/251&amp;Lang=E" TargetMode="External"/><Relationship Id="rId7" Type="http://schemas.openxmlformats.org/officeDocument/2006/relationships/hyperlink" Target="http://www.ohchr.org/EN/HRBodies/UPR/Documents/TechnicalGuideEN.pdf" TargetMode="External"/><Relationship Id="rId2" Type="http://schemas.openxmlformats.org/officeDocument/2006/relationships/slide" Target="../slides/slide12.xml"/><Relationship Id="rId1" Type="http://schemas.openxmlformats.org/officeDocument/2006/relationships/notesMaster" Target="../notesMasters/notesMaster1.xml"/><Relationship Id="rId6" Type="http://schemas.openxmlformats.org/officeDocument/2006/relationships/hyperlink" Target="http://www.ohchr.org/EN/HRBodies/Pages/HumanRightsBodies.aspx" TargetMode="External"/><Relationship Id="rId5" Type="http://schemas.openxmlformats.org/officeDocument/2006/relationships/hyperlink" Target="http://www2.ohchr.org/english/bodies/chr/special/index.htm" TargetMode="External"/><Relationship Id="rId4" Type="http://schemas.openxmlformats.org/officeDocument/2006/relationships/hyperlink" Target="http://ap.ohchr.org/documents/E/HRC/resolutions/A_HRC_RES_5_1.doc" TargetMode="External"/><Relationship Id="rId9" Type="http://schemas.openxmlformats.org/officeDocument/2006/relationships/hyperlink" Target="http://www.ohchr.org/EN/UDHR/Pages/60UDHRIntroduction.aspx"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eaLnBrk="1" hangingPunct="1">
              <a:buFontTx/>
              <a:buChar char="-"/>
            </a:pPr>
            <a:r>
              <a:rPr lang="en-GB" altLang="ru-RU" smtClean="0"/>
              <a:t>Introduction </a:t>
            </a:r>
          </a:p>
          <a:p>
            <a:pPr marL="171450" indent="-171450" eaLnBrk="1" hangingPunct="1">
              <a:buFontTx/>
              <a:buChar char="-"/>
            </a:pPr>
            <a:r>
              <a:rPr lang="en-GB" altLang="ru-RU" smtClean="0"/>
              <a:t>First view a short 8 minute film on the UN human rights system, which will be followed by a short multiple-choice quiz and then we will go through the answers together </a:t>
            </a:r>
          </a:p>
          <a:p>
            <a:pPr marL="171450" indent="-171450" eaLnBrk="1" hangingPunct="1">
              <a:buFontTx/>
              <a:buChar char="-"/>
            </a:pPr>
            <a:r>
              <a:rPr lang="en-GB" altLang="ru-RU" smtClean="0"/>
              <a:t>You will have time to ask questions at the end, and the hand-out of the slide will be given to you electronically </a:t>
            </a:r>
          </a:p>
          <a:p>
            <a:pPr marL="171450" indent="-171450" eaLnBrk="1" hangingPunct="1"/>
            <a:endParaRPr lang="en-US" altLang="ru-RU" smtClean="0"/>
          </a:p>
          <a:p>
            <a:pPr marL="171450" indent="-171450" eaLnBrk="1" hangingPunct="1"/>
            <a:endParaRPr lang="en-US" altLang="ru-RU" smtClean="0"/>
          </a:p>
        </p:txBody>
      </p:sp>
    </p:spTree>
    <p:extLst>
      <p:ext uri="{BB962C8B-B14F-4D97-AF65-F5344CB8AC3E}">
        <p14:creationId xmlns:p14="http://schemas.microsoft.com/office/powerpoint/2010/main" val="1238126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ru-RU" b="1" smtClean="0"/>
              <a:t>Questions 4, 5 and 6</a:t>
            </a:r>
          </a:p>
          <a:p>
            <a:pPr eaLnBrk="1" hangingPunct="1"/>
            <a:endParaRPr lang="en-GB" altLang="ru-RU" b="1" smtClean="0"/>
          </a:p>
          <a:p>
            <a:pPr eaLnBrk="1" hangingPunct="1">
              <a:buFontTx/>
              <a:buChar char="-"/>
            </a:pPr>
            <a:r>
              <a:rPr lang="en-GB" altLang="ru-RU" b="1" smtClean="0"/>
              <a:t>HRC is an intergovernmental body composed of 47 member states </a:t>
            </a:r>
          </a:p>
          <a:p>
            <a:pPr eaLnBrk="1" hangingPunct="1">
              <a:buFontTx/>
              <a:buChar char="-"/>
            </a:pPr>
            <a:r>
              <a:rPr lang="en-GB" altLang="ru-RU" b="1" smtClean="0"/>
              <a:t>Main mechanisms established under the HRC: UPR and Special Procedures (quick overview) </a:t>
            </a:r>
          </a:p>
          <a:p>
            <a:pPr eaLnBrk="1" hangingPunct="1"/>
            <a:endParaRPr lang="en-GB" altLang="ru-RU" b="1" smtClean="0"/>
          </a:p>
          <a:p>
            <a:pPr eaLnBrk="1" hangingPunct="1"/>
            <a:r>
              <a:rPr lang="en-GB" altLang="ru-RU" b="1" smtClean="0"/>
              <a:t>HUMAN RIGHTS COUNCIL</a:t>
            </a:r>
            <a:endParaRPr lang="en-GB" altLang="ru-RU" smtClean="0"/>
          </a:p>
          <a:p>
            <a:pPr eaLnBrk="1" hangingPunct="1"/>
            <a:r>
              <a:rPr lang="en-GB" altLang="ru-RU" smtClean="0"/>
              <a:t>-Created by the General Assembly in 2006</a:t>
            </a:r>
          </a:p>
          <a:p>
            <a:pPr eaLnBrk="1" hangingPunct="1"/>
            <a:r>
              <a:rPr lang="en-GB" altLang="ru-RU" smtClean="0"/>
              <a:t>-Members elected directly by the General Assembly</a:t>
            </a:r>
          </a:p>
          <a:p>
            <a:pPr eaLnBrk="1" hangingPunct="1"/>
            <a:r>
              <a:rPr lang="en-GB" altLang="ru-RU" smtClean="0"/>
              <a:t>-Guided by the principles of universality, impartiality, objectivity and non-selectivity</a:t>
            </a:r>
          </a:p>
          <a:p>
            <a:pPr eaLnBrk="1" hangingPunct="1"/>
            <a:r>
              <a:rPr lang="en-GB" altLang="ru-RU" smtClean="0"/>
              <a:t>-Universal Periodic Review</a:t>
            </a:r>
          </a:p>
          <a:p>
            <a:pPr eaLnBrk="1" hangingPunct="1"/>
            <a:r>
              <a:rPr lang="en-GB" altLang="ru-RU" smtClean="0"/>
              <a:t>-Ability to convene special sessions to respond promptly to human rights crises</a:t>
            </a:r>
          </a:p>
          <a:p>
            <a:pPr eaLnBrk="1" hangingPunct="1"/>
            <a:r>
              <a:rPr lang="en-GB" altLang="ru-RU" smtClean="0"/>
              <a:t>-OHCHR provides support for the meetings of the Council and a follow-up to deliberations</a:t>
            </a:r>
          </a:p>
          <a:p>
            <a:pPr eaLnBrk="1" hangingPunct="1"/>
            <a:endParaRPr lang="en-GB" altLang="ru-RU" smtClean="0"/>
          </a:p>
          <a:p>
            <a:pPr eaLnBrk="1" hangingPunct="1">
              <a:buFontTx/>
              <a:buChar char="-"/>
            </a:pPr>
            <a:r>
              <a:rPr lang="en-GB" altLang="ru-RU" smtClean="0"/>
              <a:t>The Human Rights Council, which meets in Geneva 10 weeks a year, </a:t>
            </a:r>
            <a:r>
              <a:rPr lang="en-GB" altLang="ru-RU" b="1" smtClean="0"/>
              <a:t>was created by the General Assembly in 2006 to replace the Human Rights Commission. It is composed of 47 elected United Nations Member States who serve for an initial period of 3 years, and cannot be elected for more than two consecutive terms.  The Human Rights Council is a forum where all Member States can discuss human rights issues, but also promote and make human rights a priority issue.</a:t>
            </a:r>
          </a:p>
          <a:p>
            <a:pPr eaLnBrk="1" hangingPunct="1"/>
            <a:endParaRPr lang="en-GB" altLang="ru-RU" smtClean="0"/>
          </a:p>
          <a:p>
            <a:pPr eaLnBrk="1" hangingPunct="1">
              <a:buFontTx/>
              <a:buChar char="-"/>
            </a:pPr>
            <a:r>
              <a:rPr lang="en-GB" altLang="ru-RU" smtClean="0"/>
              <a:t> The </a:t>
            </a:r>
            <a:r>
              <a:rPr lang="en-GB" altLang="ru-RU" b="1" smtClean="0"/>
              <a:t>expanded mandate of the Council includes making recommendations to the General Assembly for further development to international human rights law and </a:t>
            </a:r>
            <a:r>
              <a:rPr lang="en-US" altLang="ru-RU" b="1" smtClean="0"/>
              <a:t>undertaking a Universal Periodic Review of the fulfillment of each State of its human rights obligations and commitments.</a:t>
            </a:r>
            <a:r>
              <a:rPr lang="en-GB" altLang="ru-RU" b="1" smtClean="0"/>
              <a:t> The Human Rights Council also has the ability to react quickly to human rights emergencies in countries. </a:t>
            </a:r>
            <a:r>
              <a:rPr lang="en-GB" altLang="ru-RU" smtClean="0"/>
              <a:t>OHCHR provides support for the meetings of the Human Rights Council, and follow-up to the Council’s deliberations.</a:t>
            </a:r>
          </a:p>
          <a:p>
            <a:pPr eaLnBrk="1" hangingPunct="1"/>
            <a:endParaRPr lang="en-US" altLang="ru-RU" b="1" smtClean="0"/>
          </a:p>
          <a:p>
            <a:pPr eaLnBrk="1" hangingPunct="1"/>
            <a:r>
              <a:rPr lang="en-US" altLang="ru-RU" b="1" smtClean="0"/>
              <a:t>QUESTIONS AND ANSWERS ON THE HUMAN RIGHTS COUNCIL </a:t>
            </a:r>
          </a:p>
          <a:p>
            <a:pPr eaLnBrk="1" hangingPunct="1"/>
            <a:endParaRPr lang="en-US" altLang="ru-RU" b="1" smtClean="0"/>
          </a:p>
          <a:p>
            <a:pPr eaLnBrk="1" hangingPunct="1"/>
            <a:r>
              <a:rPr lang="en-US" altLang="ru-RU" b="1" smtClean="0"/>
              <a:t>1.  How many members the Human Rights Council has? </a:t>
            </a:r>
            <a:endParaRPr lang="en-US" altLang="ru-RU" smtClean="0"/>
          </a:p>
          <a:p>
            <a:pPr eaLnBrk="1" hangingPunct="1"/>
            <a:r>
              <a:rPr lang="en-US" altLang="ru-RU" smtClean="0"/>
              <a:t>The Council consists of 47 members, as compared to the 53-member Commission on Human Rights.  </a:t>
            </a:r>
            <a:endParaRPr lang="en-US" altLang="ru-RU" b="1" smtClean="0"/>
          </a:p>
          <a:p>
            <a:pPr eaLnBrk="1" hangingPunct="1"/>
            <a:r>
              <a:rPr lang="en-US" altLang="ru-RU" b="1" smtClean="0"/>
              <a:t>2. How are members elected? </a:t>
            </a:r>
            <a:endParaRPr lang="en-US" altLang="ru-RU" smtClean="0"/>
          </a:p>
          <a:p>
            <a:pPr eaLnBrk="1" hangingPunct="1"/>
            <a:r>
              <a:rPr lang="en-US" altLang="ru-RU" smtClean="0"/>
              <a:t>Membership to the Council is open to all Member States of the United Nations.  Members are </a:t>
            </a:r>
            <a:r>
              <a:rPr lang="en-US" altLang="ru-RU" b="1" smtClean="0"/>
              <a:t>elected by the General Assembly through individual and direct votes by absolute majority (96 votes). </a:t>
            </a:r>
            <a:r>
              <a:rPr lang="en-US" altLang="ru-RU" smtClean="0"/>
              <a:t> The distribution of seats is in accordance with equitable geographical representation (13 from the African Group; 13 from the Asian Group; 6 from the Eastern European Group; 8 from the Latin American and Caribbean Group; and 7 from the Western European and Other States Group). </a:t>
            </a:r>
            <a:endParaRPr lang="en-US" altLang="ru-RU" b="1" smtClean="0"/>
          </a:p>
          <a:p>
            <a:pPr eaLnBrk="1" hangingPunct="1"/>
            <a:r>
              <a:rPr lang="en-US" altLang="ru-RU" b="1" smtClean="0"/>
              <a:t>3. How is this election procedure for Council membership different from the Commission on Human Rights? </a:t>
            </a:r>
            <a:endParaRPr lang="en-US" altLang="ru-RU" smtClean="0"/>
          </a:p>
          <a:p>
            <a:pPr eaLnBrk="1" hangingPunct="1"/>
            <a:r>
              <a:rPr lang="en-US" altLang="ru-RU" smtClean="0"/>
              <a:t>The election procedure calls for an absolute majority of the entire membership of the General Assembly. Election to the Commission on Human Rights was by the 54 member Economic and Social Council through a majority of those present and voting.  </a:t>
            </a:r>
            <a:endParaRPr lang="en-US" altLang="ru-RU" b="1" smtClean="0"/>
          </a:p>
          <a:p>
            <a:pPr eaLnBrk="1" hangingPunct="1"/>
            <a:r>
              <a:rPr lang="en-US" altLang="ru-RU" b="1" smtClean="0"/>
              <a:t>4.  What are the expectations of the members to the Council? </a:t>
            </a:r>
            <a:endParaRPr lang="en-US" altLang="ru-RU" smtClean="0"/>
          </a:p>
          <a:p>
            <a:pPr eaLnBrk="1" hangingPunct="1"/>
            <a:r>
              <a:rPr lang="en-US" altLang="ru-RU" smtClean="0"/>
              <a:t>When voting for members of the Council, member states will take into consideration a candidates' contribution to the promotion and protection of human rights.  Upon election, new members commit themselves to cooperating with the Council and to upholding the highest standards in the promotion and protection of human rights.  Candidates to the Council also submit voluntary pledges and commitments with regard to the promotion and protection of human rights. These expectations did not exist for the Commission on Human Rights. </a:t>
            </a:r>
            <a:endParaRPr lang="en-US" altLang="ru-RU" b="1" smtClean="0"/>
          </a:p>
          <a:p>
            <a:pPr eaLnBrk="1" hangingPunct="1"/>
            <a:r>
              <a:rPr lang="en-US" altLang="ru-RU" b="1" smtClean="0"/>
              <a:t>5.  How the Council ensure that its members abide by these human rights standards? </a:t>
            </a:r>
            <a:endParaRPr lang="en-US" altLang="ru-RU" smtClean="0"/>
          </a:p>
          <a:p>
            <a:pPr eaLnBrk="1" hangingPunct="1"/>
            <a:r>
              <a:rPr lang="en-US" altLang="ru-RU" b="1" smtClean="0"/>
              <a:t>Members of the Council undergo the Council's new universal review mechanism during their term of membership.  The Universal Periodic Review (UPR) is a unique process which involves a review of the human rights records of all 192 UN Member States once every four years. The UPR is a State-driven process, under the auspices of the Human Rights Council, which provides the opportunity for each State to declare what actions they have taken to improve </a:t>
            </a:r>
            <a:r>
              <a:rPr lang="en-US" altLang="ru-RU" smtClean="0"/>
              <a:t>the human rights situations in their countries and to fulfil their human rights obligations. As one of the main features of the Council, the UPR is designed to ensure equal treatment for every country when their human rights situations are assessed.  </a:t>
            </a:r>
            <a:endParaRPr lang="en-US" altLang="ru-RU" b="1" smtClean="0"/>
          </a:p>
          <a:p>
            <a:pPr eaLnBrk="1" hangingPunct="1"/>
            <a:r>
              <a:rPr lang="en-US" altLang="ru-RU" b="1" smtClean="0"/>
              <a:t>6.  Could a Member have its rights and privileges suspended in the Council? </a:t>
            </a:r>
            <a:endParaRPr lang="en-US" altLang="ru-RU" smtClean="0"/>
          </a:p>
          <a:p>
            <a:pPr eaLnBrk="1" hangingPunct="1"/>
            <a:r>
              <a:rPr lang="en-US" altLang="ru-RU" smtClean="0"/>
              <a:t>The General Assembly would have the right to suspend the rights and privileges of any Council Member that it decides has persistently committed gross and systematic violations of human rights during its term of membership.  This process of suspension would require a two-thirds majority vote by the General Assembly.  </a:t>
            </a:r>
            <a:endParaRPr lang="en-US" altLang="ru-RU" b="1" smtClean="0"/>
          </a:p>
          <a:p>
            <a:pPr eaLnBrk="1" hangingPunct="1"/>
            <a:r>
              <a:rPr lang="en-US" altLang="ru-RU" b="1" smtClean="0"/>
              <a:t>7. How long are the terms of membership? </a:t>
            </a:r>
            <a:endParaRPr lang="en-US" altLang="ru-RU" smtClean="0"/>
          </a:p>
          <a:p>
            <a:pPr eaLnBrk="1" hangingPunct="1"/>
            <a:r>
              <a:rPr lang="en-US" altLang="ru-RU" smtClean="0"/>
              <a:t>Members will be elected for </a:t>
            </a:r>
            <a:r>
              <a:rPr lang="en-US" altLang="ru-RU" b="1" smtClean="0"/>
              <a:t>three year terms.</a:t>
            </a:r>
            <a:r>
              <a:rPr lang="en-US" altLang="ru-RU" smtClean="0"/>
              <a:t>  They would not be eligible for immediate re-election after serving two consecutive terms. </a:t>
            </a:r>
            <a:endParaRPr lang="en-US" altLang="ru-RU" b="1" smtClean="0"/>
          </a:p>
          <a:p>
            <a:pPr eaLnBrk="1" hangingPunct="1"/>
            <a:r>
              <a:rPr lang="en-US" altLang="ru-RU" b="1" smtClean="0"/>
              <a:t>8. Where does the Human Rights Council fit in within the United Nations system? </a:t>
            </a:r>
            <a:endParaRPr lang="en-US" altLang="ru-RU" smtClean="0"/>
          </a:p>
          <a:p>
            <a:pPr eaLnBrk="1" hangingPunct="1"/>
            <a:r>
              <a:rPr lang="en-US" altLang="ru-RU" smtClean="0"/>
              <a:t>The Human Rights Council is a subsidiary body of the General Assembly.  This makes it directly accountable to the full membership of the United Nations. </a:t>
            </a:r>
            <a:endParaRPr lang="en-US" altLang="ru-RU" b="1" smtClean="0"/>
          </a:p>
          <a:p>
            <a:pPr eaLnBrk="1" hangingPunct="1"/>
            <a:r>
              <a:rPr lang="en-US" altLang="ru-RU" b="1" smtClean="0"/>
              <a:t>9. Where and how often does the Council meet? </a:t>
            </a:r>
            <a:endParaRPr lang="en-US" altLang="ru-RU" smtClean="0"/>
          </a:p>
          <a:p>
            <a:pPr eaLnBrk="1" hangingPunct="1"/>
            <a:r>
              <a:rPr lang="en-US" altLang="ru-RU" smtClean="0"/>
              <a:t>The Human Rights Council is based in Geneva and holds no fewer than three sessions per year (including a main session) for a total period of no less than ten weeks. The Commission met in one annual six-week session. The Council is also able to convene to deal with urgent situations, and to hold special sessions when necessary through a request by a Member of the Council with the support of one-third of the membership of the Council.  </a:t>
            </a:r>
            <a:endParaRPr lang="en-US" altLang="ru-RU" b="1" smtClean="0"/>
          </a:p>
          <a:p>
            <a:pPr eaLnBrk="1" hangingPunct="1"/>
            <a:r>
              <a:rPr lang="en-US" altLang="ru-RU" b="1" smtClean="0"/>
              <a:t>10. Do non-governmental organizations and other observers participate in the proceedings of the Council as they did with the Commission on Human Rights? </a:t>
            </a:r>
            <a:endParaRPr lang="en-US" altLang="ru-RU" smtClean="0"/>
          </a:p>
          <a:p>
            <a:pPr eaLnBrk="1" hangingPunct="1"/>
            <a:r>
              <a:rPr lang="en-US" altLang="ru-RU" smtClean="0"/>
              <a:t>Observers, including non-governmental organizations, intergovernmental organizations, national human rights institutions and specialized agencies, participate in the Council through the same arrangements and practices that applied to the Commission.  </a:t>
            </a:r>
            <a:endParaRPr lang="en-US" altLang="ru-RU" b="1" smtClean="0"/>
          </a:p>
          <a:p>
            <a:pPr eaLnBrk="1" hangingPunct="1"/>
            <a:r>
              <a:rPr lang="en-US" altLang="ru-RU" b="1" smtClean="0"/>
              <a:t>11.  How is the work of the special mechanisms of the Commission on Human Rights – independent experts, treaty bodies, and special rapporteurs –affected by the establishment of the Council? </a:t>
            </a:r>
            <a:endParaRPr lang="en-US" altLang="ru-RU" smtClean="0"/>
          </a:p>
          <a:p>
            <a:pPr eaLnBrk="1" hangingPunct="1"/>
            <a:r>
              <a:rPr lang="en-US" altLang="ru-RU" smtClean="0"/>
              <a:t>The Council carried over all the Commission's mandates and responsibilities to ensure that there was not a protection gap in the transition.  The Council continues to work closely with the UN Special Procedures established by the former Commission on Human Rights and assumed by the Council. In 2007 the Council adopted its “Institution-building package” providing elements to guide it in its future work.  Among the elements is the Universal Periodic Review mechanism which will assess the human rights situations in all 192 UN Member States.  Other features include a new Advisory Committee which serves as the Council’s “think tank” providing it with expertise and advice on thematic human rights issues and the revised Complaints Procedure mechanism which allows individuals and organizations to bring complaints about human rights violations to the attention of the Council. </a:t>
            </a:r>
            <a:endParaRPr lang="en-US" altLang="ru-RU" b="1" smtClean="0"/>
          </a:p>
          <a:p>
            <a:pPr eaLnBrk="1" hangingPunct="1"/>
            <a:r>
              <a:rPr lang="en-US" altLang="ru-RU" b="1" smtClean="0"/>
              <a:t>12. What is the relationship be between the United Nations High Commissioner for Human Rights and the Human Rights Council? </a:t>
            </a:r>
            <a:endParaRPr lang="en-US" altLang="ru-RU" smtClean="0"/>
          </a:p>
          <a:p>
            <a:pPr eaLnBrk="1" hangingPunct="1"/>
            <a:r>
              <a:rPr lang="en-US" altLang="ru-RU" smtClean="0"/>
              <a:t>The Council assumes the role and responsibilities of the Commission on Human Rights relating to the work of the Office of the High Commissioner.   </a:t>
            </a:r>
            <a:endParaRPr lang="en-US" altLang="ru-RU" b="1" smtClean="0"/>
          </a:p>
          <a:p>
            <a:pPr eaLnBrk="1" hangingPunct="1"/>
            <a:r>
              <a:rPr lang="en-US" altLang="ru-RU" b="1" smtClean="0"/>
              <a:t>13. How can the main objectives of the Human Rights Council be summarized? </a:t>
            </a:r>
            <a:endParaRPr lang="en-US" altLang="ru-RU" smtClean="0"/>
          </a:p>
          <a:p>
            <a:pPr eaLnBrk="1" hangingPunct="1"/>
            <a:r>
              <a:rPr lang="en-US" altLang="ru-RU" b="1" smtClean="0"/>
              <a:t>The Council serves as the main United Nations forum for dialogue and cooperation on human rights.  Its focus is to help member states meet their human rights obligations through dialogue, capacity building, and technical assistance.  The Council also makes recommendations to the General Assembly for further development of international law in the field of human rights. </a:t>
            </a:r>
          </a:p>
        </p:txBody>
      </p:sp>
    </p:spTree>
    <p:extLst>
      <p:ext uri="{BB962C8B-B14F-4D97-AF65-F5344CB8AC3E}">
        <p14:creationId xmlns:p14="http://schemas.microsoft.com/office/powerpoint/2010/main" val="6841937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ru-RU" b="1" smtClean="0"/>
              <a:t>What is the Universal Periodic Review?</a:t>
            </a:r>
            <a:endParaRPr lang="en-US" altLang="ru-RU" smtClean="0"/>
          </a:p>
          <a:p>
            <a:r>
              <a:rPr lang="en-US" altLang="ru-RU" smtClean="0"/>
              <a:t>The Universal Periodic Review (UPR) is a unique process which involves a review of the human rights records of all 193 UN Member States once every 4,5 years. The UPR is a significant innovation of the Human Rights Council which is based on equal treatment for all countries. It provides an opportunity for all States to declare what actions they have taken to improve the human rights situations in their countries and to overcome challenges to the enjoyment of human rights. The UPR also includes a sharing of best human rights practices around the globe. Currently, no other mechanism of this kind exists. </a:t>
            </a:r>
          </a:p>
          <a:p>
            <a:r>
              <a:rPr lang="en-US" altLang="ru-RU" b="1" smtClean="0"/>
              <a:t>How was the UPR established?</a:t>
            </a:r>
            <a:endParaRPr lang="en-US" altLang="ru-RU" smtClean="0"/>
          </a:p>
          <a:p>
            <a:r>
              <a:rPr lang="en-US" altLang="ru-RU" smtClean="0"/>
              <a:t>The UPR was established when the Human Rights Council was created on 15 March 2006 by the UN General Assembly in resolution </a:t>
            </a:r>
            <a:r>
              <a:rPr lang="en-US" altLang="ru-RU" smtClean="0">
                <a:hlinkClick r:id="rId3"/>
              </a:rPr>
              <a:t>60/251</a:t>
            </a:r>
            <a:r>
              <a:rPr lang="en-US" altLang="ru-RU" smtClean="0"/>
              <a:t>. This mandated the Council to "undertake a universal periodic review, based on objective and reliable information, of the fulfilment by each State of its human rights obligations and commitments in a manner which ensures universality of coverage and equal treatment with respect to all States”. On 18 June 2007, one year after its first meeting, members of the new Council agreed to its institution-building package (</a:t>
            </a:r>
            <a:r>
              <a:rPr lang="en-US" altLang="ru-RU" smtClean="0">
                <a:hlinkClick r:id="rId4"/>
              </a:rPr>
              <a:t>A/HRC/RES/5/1</a:t>
            </a:r>
            <a:r>
              <a:rPr lang="en-US" altLang="ru-RU" smtClean="0"/>
              <a:t>) providing a road map guiding the future work of the Council. One of the key elements of this package was the new Universal Periodic Review.</a:t>
            </a:r>
          </a:p>
          <a:p>
            <a:r>
              <a:rPr lang="en-US" altLang="ru-RU" b="1" smtClean="0"/>
              <a:t>What is the goal of the UPR?</a:t>
            </a:r>
            <a:endParaRPr lang="en-US" altLang="ru-RU" smtClean="0"/>
          </a:p>
          <a:p>
            <a:r>
              <a:rPr lang="en-US" altLang="ru-RU" smtClean="0"/>
              <a:t>The ultimate goal of UPR is the improvement of the human rights situation in every country with significant consequences for people around the globe. The UPR is designed to prompt, support, and expand the promotion and protection of human rights on the ground. To achieve this, the UPR involves assessing States’ human rights records and addressing human rights violations wherever they occur. The UPR also aims to provide technical assistance to States and enhance their capacity to deal effectively with human rights challenges and to share best practices in the field of human rights among States and other stakeholders. </a:t>
            </a:r>
          </a:p>
          <a:p>
            <a:r>
              <a:rPr lang="en-US" altLang="ru-RU" b="1" smtClean="0"/>
              <a:t>Who conducts the review?</a:t>
            </a:r>
            <a:endParaRPr lang="en-US" altLang="ru-RU" smtClean="0"/>
          </a:p>
          <a:p>
            <a:r>
              <a:rPr lang="en-US" altLang="ru-RU" smtClean="0"/>
              <a:t>The reviews are conducted by the UPR Working Group which consists of the 47 members of the Council; however any UN Member State can take part in the discussion/dialogue with the reviewed States. Each State review is assisted by groups of three States, known as “troikas”, who serve as rapporteurs. The selection of the troikas for each State review is done through a drawing of lots prior for each Working Group session. </a:t>
            </a:r>
          </a:p>
          <a:p>
            <a:r>
              <a:rPr lang="en-US" altLang="ru-RU" b="1" smtClean="0"/>
              <a:t>What are the reviews based on? </a:t>
            </a:r>
            <a:endParaRPr lang="en-US" altLang="ru-RU" smtClean="0"/>
          </a:p>
          <a:p>
            <a:r>
              <a:rPr lang="en-US" altLang="ru-RU" smtClean="0"/>
              <a:t>The documents on which the reviews are based are: 1) information provided by the State under review, which can take the form of a “national report”; 2) information contained in the reports of independent human rights experts and groups, known as the </a:t>
            </a:r>
            <a:r>
              <a:rPr lang="en-US" altLang="ru-RU" smtClean="0">
                <a:hlinkClick r:id="rId5"/>
              </a:rPr>
              <a:t>Special Procedures</a:t>
            </a:r>
            <a:r>
              <a:rPr lang="en-US" altLang="ru-RU" smtClean="0"/>
              <a:t>, human rights </a:t>
            </a:r>
            <a:r>
              <a:rPr lang="en-US" altLang="ru-RU" smtClean="0">
                <a:hlinkClick r:id="rId6"/>
              </a:rPr>
              <a:t>treaty bodies</a:t>
            </a:r>
            <a:r>
              <a:rPr lang="en-US" altLang="ru-RU" smtClean="0"/>
              <a:t>, and other UN entities; 3) information from other stakeholders including non-governmental organizations and national human rights institutions. </a:t>
            </a:r>
          </a:p>
          <a:p>
            <a:r>
              <a:rPr lang="en-US" altLang="ru-RU" b="1" smtClean="0"/>
              <a:t>How are the reviews conducted?</a:t>
            </a:r>
            <a:endParaRPr lang="en-US" altLang="ru-RU" smtClean="0"/>
          </a:p>
          <a:p>
            <a:r>
              <a:rPr lang="en-US" altLang="ru-RU" smtClean="0"/>
              <a:t>Reviews take place through an interactive discussion between the State under review and other UN Member States. This takes place during a meeting of the UPR Working Group. During this discussion any UN Member State can pose questions, comments and/or make recommendations to the States under review. The troikas may group issues or questions to be shared with the State under review to ensure that the interactive dialogue takes place in a smooth and orderly manner. The duration of the review will be three hours for each country in the Working Group. </a:t>
            </a:r>
          </a:p>
          <a:p>
            <a:r>
              <a:rPr lang="en-US" altLang="ru-RU" b="1" smtClean="0"/>
              <a:t>Can non-governmental organizations (NGOs) participate in the UPR process?</a:t>
            </a:r>
            <a:endParaRPr lang="en-US" altLang="ru-RU" smtClean="0"/>
          </a:p>
          <a:p>
            <a:r>
              <a:rPr lang="en-US" altLang="ru-RU" smtClean="0"/>
              <a:t>Yes. NGOs can submit information which can be added to the “other stakeholders” report which is considered during the review. Information they provide can be referred to by any of the States taking part in the interactive discussion during the review at the Working Group meeting. NGOs can attend the UPR Working Group sessions and can make statements at the regular session of the Human Rights Council when the outcome of the State reviews are considered. OHCHR has released "</a:t>
            </a:r>
            <a:r>
              <a:rPr lang="en-US" altLang="ru-RU" smtClean="0">
                <a:hlinkClick r:id="rId7"/>
              </a:rPr>
              <a:t>Technical guidelines for the submission of stakeholders”</a:t>
            </a:r>
            <a:r>
              <a:rPr lang="en-US" altLang="ru-RU" smtClean="0"/>
              <a:t>.</a:t>
            </a:r>
          </a:p>
          <a:p>
            <a:r>
              <a:rPr lang="en-US" altLang="ru-RU" b="1" smtClean="0"/>
              <a:t>What human rights obligations are addressed?</a:t>
            </a:r>
            <a:endParaRPr lang="en-US" altLang="ru-RU" smtClean="0"/>
          </a:p>
          <a:p>
            <a:r>
              <a:rPr lang="en-US" altLang="ru-RU" smtClean="0"/>
              <a:t>The UPR will assess the extent to which States respect their human rights obligations set out in: (1) the </a:t>
            </a:r>
            <a:r>
              <a:rPr lang="en-US" altLang="ru-RU" smtClean="0">
                <a:hlinkClick r:id="rId8"/>
              </a:rPr>
              <a:t>UN Charter</a:t>
            </a:r>
            <a:r>
              <a:rPr lang="en-US" altLang="ru-RU" smtClean="0"/>
              <a:t>; (2) the </a:t>
            </a:r>
            <a:r>
              <a:rPr lang="en-US" altLang="ru-RU" smtClean="0">
                <a:hlinkClick r:id="rId9"/>
              </a:rPr>
              <a:t>Universal Declaration of Human Rights</a:t>
            </a:r>
            <a:r>
              <a:rPr lang="en-US" altLang="ru-RU" smtClean="0"/>
              <a:t>; (3) human rights instruments to which the State is party (human rights treaties ratified by the State concerned); (4) voluntary pledges and commitments made by the State (e.g. national human rights policies and/or programmes implemented); and, (5) applicable international humanitarian law. </a:t>
            </a:r>
          </a:p>
          <a:p>
            <a:r>
              <a:rPr lang="en-US" altLang="ru-RU" b="1" smtClean="0"/>
              <a:t>What is the outcome of the review?</a:t>
            </a:r>
            <a:endParaRPr lang="en-US" altLang="ru-RU" smtClean="0"/>
          </a:p>
          <a:p>
            <a:r>
              <a:rPr lang="en-US" altLang="ru-RU" smtClean="0"/>
              <a:t>Following the State review by the Working Group a report is prepared by the troika with the involvement of the State under review and assistance from the OHCHR. This report, referred to as the “outcome report”, provides a summary of the actual discussion. It therefore consists of the questions, comments and recommendations made by States to the country under review, as well as the responses by the reviewed State. </a:t>
            </a:r>
          </a:p>
          <a:p>
            <a:r>
              <a:rPr lang="en-US" altLang="ru-RU" b="1" smtClean="0"/>
              <a:t>How is the review adopted?</a:t>
            </a:r>
            <a:endParaRPr lang="en-US" altLang="ru-RU" smtClean="0"/>
          </a:p>
          <a:p>
            <a:r>
              <a:rPr lang="en-US" altLang="ru-RU" smtClean="0"/>
              <a:t>During the Working Group session half an hour is allocated to adopt each of the “outcome reports” for the States reviewed that session. These take place no sooner than 48 hours after the country review. The reviewed State has the opportunity to make preliminary comments on the recommendations choosing to either accept or reject them. Both accepted and refused recommendations are included in the report. After the report has been adopted, editorial modifications can be made to the report by States on their own statements, within the following two weeks. The report then has to be adopted at a plenary session of the Human Rights Council. During the plenary session, the State under review can reply to questions and issues that were not sufficiently addressed during the Working Group and respond to recommendations that were raised by States during the review. Time is also allotted to member and observer States who may wish to express their opinion on the outcome of the review and for NGOs and other stakeholders to make general comments.</a:t>
            </a:r>
          </a:p>
          <a:p>
            <a:r>
              <a:rPr lang="en-US" altLang="ru-RU" b="1" smtClean="0"/>
              <a:t>What steps are taken as follow up to the review?</a:t>
            </a:r>
            <a:endParaRPr lang="en-US" altLang="ru-RU" smtClean="0"/>
          </a:p>
          <a:p>
            <a:r>
              <a:rPr lang="en-US" altLang="ru-RU" smtClean="0"/>
              <a:t>The State has the primary responsibility to implement the recommendations contained in the final outcome. The UPR ensures that all countries are accountable for progress or failure in implementing these recommendations. When it comes time for the second review of a State they must provide information on what they have been doing to implement the recommendations made during the 1st review four year’s earlier. The international community will assist in implementing the recommendations and conclusions regarding capacity-building and technical assistance, in consultation with the country concerned. If necessary, the Council will address cases where States are not cooperating.</a:t>
            </a:r>
          </a:p>
          <a:p>
            <a:r>
              <a:rPr lang="en-US" altLang="ru-RU" b="1" smtClean="0"/>
              <a:t>What happens if a State is not cooperating with the UPR?</a:t>
            </a:r>
            <a:endParaRPr lang="en-US" altLang="ru-RU" smtClean="0"/>
          </a:p>
          <a:p>
            <a:r>
              <a:rPr lang="en-US" altLang="ru-RU" smtClean="0"/>
              <a:t>The Human Rights Council will decide on the measures it would need to take in case of persistent non-cooperation by a State with the UPR. </a:t>
            </a:r>
          </a:p>
          <a:p>
            <a:pPr eaLnBrk="1" hangingPunct="1"/>
            <a:endParaRPr lang="en-US" altLang="ru-RU" smtClean="0"/>
          </a:p>
        </p:txBody>
      </p:sp>
    </p:spTree>
    <p:extLst>
      <p:ext uri="{BB962C8B-B14F-4D97-AF65-F5344CB8AC3E}">
        <p14:creationId xmlns:p14="http://schemas.microsoft.com/office/powerpoint/2010/main" val="11697031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ru-RU" b="1" smtClean="0"/>
              <a:t>SPECIAL PROCEDURES</a:t>
            </a:r>
            <a:endParaRPr lang="en-GB" altLang="ru-RU" smtClean="0"/>
          </a:p>
          <a:p>
            <a:pPr eaLnBrk="1" hangingPunct="1"/>
            <a:r>
              <a:rPr lang="en-GB" altLang="ru-RU" smtClean="0"/>
              <a:t>Mechanisms established by the Human Rights Council to address:</a:t>
            </a:r>
          </a:p>
          <a:p>
            <a:pPr eaLnBrk="1" hangingPunct="1"/>
            <a:r>
              <a:rPr lang="en-GB" altLang="ru-RU" smtClean="0"/>
              <a:t>- Specific country situations </a:t>
            </a:r>
          </a:p>
          <a:p>
            <a:pPr eaLnBrk="1" hangingPunct="1"/>
            <a:r>
              <a:rPr lang="en-GB" altLang="ru-RU" smtClean="0"/>
              <a:t>- Thematic issues in all parts of the world</a:t>
            </a:r>
            <a:endParaRPr lang="en-GB" altLang="ru-RU" b="1" smtClean="0"/>
          </a:p>
          <a:p>
            <a:pPr eaLnBrk="1" hangingPunct="1"/>
            <a:endParaRPr lang="en-GB" altLang="ru-RU" b="1" smtClean="0"/>
          </a:p>
          <a:p>
            <a:pPr eaLnBrk="1" hangingPunct="1"/>
            <a:r>
              <a:rPr lang="en-GB" altLang="ru-RU" b="1" smtClean="0"/>
              <a:t>Who are the Special Procedures Mandate Holders and how do they work?</a:t>
            </a:r>
            <a:endParaRPr lang="en-US" altLang="ru-RU" smtClean="0"/>
          </a:p>
          <a:p>
            <a:pPr eaLnBrk="1" hangingPunct="1"/>
            <a:r>
              <a:rPr lang="en-US" altLang="ru-RU" smtClean="0"/>
              <a:t>- Special procedures commonly are either an individual, called a special rapporteur or representative or an independent expert, or a group of individuals, called a working group. </a:t>
            </a:r>
            <a:endParaRPr lang="en-GB" altLang="ru-RU" smtClean="0"/>
          </a:p>
          <a:p>
            <a:pPr eaLnBrk="1" hangingPunct="1"/>
            <a:r>
              <a:rPr lang="en-GB" altLang="ru-RU" smtClean="0"/>
              <a:t>- Special Procedures mandate holders are independent: fully free from governmental or non-governmental pressure, they report to the Council on their findings and recommendations. </a:t>
            </a:r>
          </a:p>
          <a:p>
            <a:pPr eaLnBrk="1" hangingPunct="1"/>
            <a:r>
              <a:rPr lang="en-GB" altLang="ru-RU" smtClean="0"/>
              <a:t>-Work on a voluntary basis</a:t>
            </a:r>
          </a:p>
          <a:p>
            <a:pPr eaLnBrk="1" hangingPunct="1"/>
            <a:r>
              <a:rPr lang="en-GB" altLang="ru-RU" smtClean="0"/>
              <a:t>-Appointed by the Human Rights Council</a:t>
            </a:r>
          </a:p>
          <a:p>
            <a:pPr eaLnBrk="1" hangingPunct="1"/>
            <a:r>
              <a:rPr lang="en-GB" altLang="ru-RU" smtClean="0"/>
              <a:t>-14 country mandates (Belarus, Cambodia, Central African Republic, Côte d’Ivoire, DPRK, Eritrea, Haiti, the Islamic Republic of Iran, Mali, Myanmar, the Palestinian territories, Somalia, Sudan and Syria), as of 27 March 2015.</a:t>
            </a:r>
          </a:p>
          <a:p>
            <a:pPr eaLnBrk="1" hangingPunct="1"/>
            <a:r>
              <a:rPr lang="en-GB" altLang="ru-RU" smtClean="0"/>
              <a:t>-41 Thematic Mandates, as of 27 March 2015.</a:t>
            </a:r>
          </a:p>
          <a:p>
            <a:pPr eaLnBrk="1" hangingPunct="1"/>
            <a:r>
              <a:rPr lang="en-GB" altLang="ru-RU" smtClean="0"/>
              <a:t>-Report to the Human Rights Council.</a:t>
            </a:r>
          </a:p>
          <a:p>
            <a:pPr eaLnBrk="1" hangingPunct="1"/>
            <a:r>
              <a:rPr lang="en-GB" altLang="ru-RU" smtClean="0"/>
              <a:t>-Conduct research, country visits, receive complaints, and engage governments</a:t>
            </a:r>
          </a:p>
          <a:p>
            <a:pPr eaLnBrk="1" hangingPunct="1"/>
            <a:r>
              <a:rPr lang="en-GB" altLang="ru-RU" smtClean="0"/>
              <a:t>-</a:t>
            </a:r>
            <a:r>
              <a:rPr lang="en-US" altLang="ru-RU" smtClean="0"/>
              <a:t>Thematic mandate periods will be of three years. Country mandate periods will be of one year.</a:t>
            </a:r>
            <a:r>
              <a:rPr lang="en-GB" altLang="ru-RU" smtClean="0"/>
              <a:t> </a:t>
            </a:r>
            <a:r>
              <a:rPr lang="en-US" altLang="ru-RU" smtClean="0"/>
              <a:t>Mandate-holders may not exceeded a six‑year term limit.</a:t>
            </a:r>
            <a:endParaRPr lang="en-GB" altLang="ru-RU" smtClean="0"/>
          </a:p>
          <a:p>
            <a:pPr eaLnBrk="1" hangingPunct="1"/>
            <a:r>
              <a:rPr lang="en-GB" altLang="ru-RU" smtClean="0"/>
              <a:t>- Special Rapporteurs are sometimes the only mechanism that will alert the international community on certain human rights issues.</a:t>
            </a:r>
          </a:p>
          <a:p>
            <a:pPr eaLnBrk="1" hangingPunct="1"/>
            <a:r>
              <a:rPr lang="en-GB" altLang="ru-RU" smtClean="0"/>
              <a:t>OHCHR provides personnel and logistical support to mandate holders</a:t>
            </a:r>
          </a:p>
          <a:p>
            <a:pPr eaLnBrk="1" hangingPunct="1"/>
            <a:endParaRPr lang="fr-CH" altLang="ru-RU" smtClean="0"/>
          </a:p>
          <a:p>
            <a:r>
              <a:rPr lang="en-US" altLang="ru-RU" smtClean="0"/>
              <a:t>Special procedures:</a:t>
            </a:r>
          </a:p>
          <a:p>
            <a:r>
              <a:rPr lang="en-US" altLang="ru-RU" smtClean="0"/>
              <a:t>The special procedures are considered the most effective, flexible and responsive mechanisms within the UN human rights system. The Council’s review of these procedures aims to strengthen the system and to ensure greater synergy with other human rights mechanisms within the UN system. </a:t>
            </a:r>
          </a:p>
          <a:p>
            <a:r>
              <a:rPr lang="en-GB" altLang="ru-RU" smtClean="0"/>
              <a:t>The Council agreed to criteria and established a process for the continuing review, rationalization and improvement of all special procedure mandates was established by the Council; </a:t>
            </a:r>
            <a:endParaRPr lang="en-US" altLang="ru-RU" smtClean="0"/>
          </a:p>
          <a:p>
            <a:r>
              <a:rPr lang="en-US" altLang="ru-RU" smtClean="0"/>
              <a:t>Any decision to streamline, merge or eventually discontinue mandates will be guided by the need for improvement of the enjoyment and protection of human rights; </a:t>
            </a:r>
          </a:p>
          <a:p>
            <a:r>
              <a:rPr lang="en-US" altLang="ru-RU" smtClean="0"/>
              <a:t>The Council’s existing thirty-eight country and thematic special procedures will be reviewed in accordance with a schedule to be agreed upon by the Council;</a:t>
            </a:r>
          </a:p>
          <a:p>
            <a:r>
              <a:rPr lang="en-US" altLang="ru-RU" smtClean="0"/>
              <a:t>An agreed process and general criteria for the selection of special procedure mandate-holders will ensure that individuals with the highest standards of expertise, experience, independence and impartiality are selected;</a:t>
            </a:r>
          </a:p>
          <a:p>
            <a:r>
              <a:rPr lang="en-US" altLang="ru-RU" smtClean="0"/>
              <a:t>A “Code of Conduct” for mandate-holders aimed at strengthening the effectiveness of the system and the capacity of mandate-holders to exercise their functions was also adopted by the Council. It will enhance their moral authority and credibility and requires supportive action by other stakeholders, in particular by States.</a:t>
            </a:r>
          </a:p>
          <a:p>
            <a:pPr eaLnBrk="1" hangingPunct="1"/>
            <a:endParaRPr lang="en-US" altLang="ru-RU" smtClean="0"/>
          </a:p>
        </p:txBody>
      </p:sp>
    </p:spTree>
    <p:extLst>
      <p:ext uri="{BB962C8B-B14F-4D97-AF65-F5344CB8AC3E}">
        <p14:creationId xmlns:p14="http://schemas.microsoft.com/office/powerpoint/2010/main" val="32051865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H" altLang="ru-RU" smtClean="0"/>
              <a:t>Explain all </a:t>
            </a:r>
            <a:r>
              <a:rPr lang="fr-CH" altLang="ru-RU" b="1" smtClean="0"/>
              <a:t>HRMs and their functions and that during this workshop focus will be given to engagement with HRM regarding reporting.</a:t>
            </a:r>
            <a:r>
              <a:rPr lang="fr-CH" altLang="ru-RU" smtClean="0"/>
              <a:t> Mention that the reporting cycle is going to be explained in the next session as well as the perioridicity of reporting. </a:t>
            </a:r>
          </a:p>
        </p:txBody>
      </p:sp>
      <p:sp>
        <p:nvSpPr>
          <p:cNvPr id="7680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B2BFA303-E21A-4400-9958-D460BB827F07}" type="slidenum">
              <a:rPr lang="en-US" altLang="ru-RU"/>
              <a:pPr/>
              <a:t>14</a:t>
            </a:fld>
            <a:endParaRPr lang="en-US" altLang="ru-RU"/>
          </a:p>
        </p:txBody>
      </p:sp>
    </p:spTree>
    <p:extLst>
      <p:ext uri="{BB962C8B-B14F-4D97-AF65-F5344CB8AC3E}">
        <p14:creationId xmlns:p14="http://schemas.microsoft.com/office/powerpoint/2010/main" val="132034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H" altLang="ru-RU" smtClean="0"/>
              <a:t>GA adopts treaties. This treaties establish each a treaty body (committee). So, treaty-based bodies are set up as a result of legally binding human rights treaties</a:t>
            </a:r>
          </a:p>
          <a:p>
            <a:endParaRPr lang="fr-CH" altLang="ru-RU" smtClean="0"/>
          </a:p>
          <a:p>
            <a:r>
              <a:rPr lang="fr-CH" altLang="ru-RU" smtClean="0"/>
              <a:t>Charter-based bodies are set up as a result of resolutions and decisions of the UN system. This is the case of the Human Rights Council which was created by a resolution adopted by the GA. </a:t>
            </a:r>
          </a:p>
          <a:p>
            <a:endParaRPr lang="fr-CH" altLang="ru-RU" smtClean="0"/>
          </a:p>
          <a:p>
            <a:r>
              <a:rPr lang="en-US" altLang="ru-RU" smtClean="0"/>
              <a:t>Charter bodies are those which have been created using the authority of the UN Charter. They are political bodies, meaning that either members of the body represent their governments or individuals are appointed to their role by governments. Charter-based bodies can address issues in any country, but it is important to keep in mind that their political nature also has an impact on their effectiveness. </a:t>
            </a:r>
          </a:p>
          <a:p>
            <a:endParaRPr lang="en-US" altLang="ru-RU" smtClean="0"/>
          </a:p>
          <a:p>
            <a:r>
              <a:rPr lang="en-US" altLang="ru-RU" smtClean="0"/>
              <a:t>In contrast, treaty-based bodies get their authority from UN human rights treaties (legal agreements between states). Treaty bodies can be considered more effective than Charter bodies, as they come from legal instruments. However, they can only address issues in states that have accepted the treaty.</a:t>
            </a:r>
            <a:endParaRPr lang="en-GB" altLang="ru-RU" smtClean="0"/>
          </a:p>
          <a:p>
            <a:endParaRPr lang="en-GB" altLang="ru-RU" smtClean="0"/>
          </a:p>
        </p:txBody>
      </p:sp>
      <p:sp>
        <p:nvSpPr>
          <p:cNvPr id="5325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59FAFB07-72DE-4399-9B71-D9C9DE8C05A2}" type="slidenum">
              <a:rPr lang="en-US" altLang="ru-RU"/>
              <a:pPr/>
              <a:t>2</a:t>
            </a:fld>
            <a:endParaRPr lang="en-US" altLang="ru-RU"/>
          </a:p>
        </p:txBody>
      </p:sp>
    </p:spTree>
    <p:extLst>
      <p:ext uri="{BB962C8B-B14F-4D97-AF65-F5344CB8AC3E}">
        <p14:creationId xmlns:p14="http://schemas.microsoft.com/office/powerpoint/2010/main" val="3547426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pPr>
            <a:r>
              <a:rPr lang="en-US" altLang="ru-RU" b="1" smtClean="0">
                <a:latin typeface="Times New Roman" panose="02020603050405020304" pitchFamily="18" charset="0"/>
                <a:cs typeface="Times New Roman" panose="02020603050405020304" pitchFamily="18" charset="0"/>
              </a:rPr>
              <a:t>Recap/overview of the core international human rights treaties </a:t>
            </a:r>
          </a:p>
          <a:p>
            <a:pPr>
              <a:lnSpc>
                <a:spcPct val="90000"/>
              </a:lnSpc>
            </a:pPr>
            <a:endParaRPr lang="en-US" altLang="ru-RU" smtClean="0">
              <a:latin typeface="Times New Roman" panose="02020603050405020304" pitchFamily="18" charset="0"/>
              <a:cs typeface="Times New Roman" panose="02020603050405020304" pitchFamily="18" charset="0"/>
            </a:endParaRPr>
          </a:p>
          <a:p>
            <a:pPr>
              <a:lnSpc>
                <a:spcPct val="90000"/>
              </a:lnSpc>
            </a:pPr>
            <a:r>
              <a:rPr lang="en-US" altLang="ru-RU" b="1" smtClean="0">
                <a:latin typeface="Times New Roman" panose="02020603050405020304" pitchFamily="18" charset="0"/>
                <a:cs typeface="Times New Roman" panose="02020603050405020304" pitchFamily="18" charset="0"/>
              </a:rPr>
              <a:t>The Universal Declaration of Human Rights (10 December 1948) forms the basis of the two covenants—The International Covenant on Economic, Social and Cultural Rights, and the International Covenant on Civil and Political Rights</a:t>
            </a:r>
          </a:p>
          <a:p>
            <a:pPr>
              <a:lnSpc>
                <a:spcPct val="90000"/>
              </a:lnSpc>
            </a:pPr>
            <a:endParaRPr lang="en-US" altLang="ru-RU" smtClean="0">
              <a:latin typeface="Times New Roman" panose="02020603050405020304" pitchFamily="18" charset="0"/>
              <a:cs typeface="Times New Roman" panose="02020603050405020304" pitchFamily="18" charset="0"/>
            </a:endParaRPr>
          </a:p>
          <a:p>
            <a:pPr>
              <a:lnSpc>
                <a:spcPct val="90000"/>
              </a:lnSpc>
            </a:pPr>
            <a:r>
              <a:rPr lang="en-US" altLang="ru-RU" smtClean="0">
                <a:latin typeface="Times New Roman" panose="02020603050405020304" pitchFamily="18" charset="0"/>
                <a:cs typeface="Times New Roman" panose="02020603050405020304" pitchFamily="18" charset="0"/>
              </a:rPr>
              <a:t>The process of drafting a legally-binding instrument enshrining the rights of the UDHR had started immediately after the declaration’s adoption in 1948. Initially a single Covenant encompassing all human rights was envisaged. However, after long discussion, the GA requested the CHR two elaborate two separate Covenants, which were ultimately adopted by the GA in December 1966 and entered into force in 1966. </a:t>
            </a:r>
            <a:r>
              <a:rPr lang="en-GB" altLang="ru-RU" smtClean="0">
                <a:latin typeface="Times New Roman" panose="02020603050405020304" pitchFamily="18" charset="0"/>
                <a:cs typeface="Times New Roman" panose="02020603050405020304" pitchFamily="18" charset="0"/>
              </a:rPr>
              <a:t>The two Covenants have a similar  structure and, is some articles, adopt the same or a very similar wording. </a:t>
            </a:r>
          </a:p>
          <a:p>
            <a:endParaRPr lang="fr-CH" altLang="ru-RU" smtClean="0"/>
          </a:p>
          <a:p>
            <a:r>
              <a:rPr lang="fr-CH" altLang="ru-RU" b="1" u="sng" smtClean="0"/>
              <a:t>Treaties addressing specific phenomena</a:t>
            </a:r>
            <a:r>
              <a:rPr lang="fr-CH" altLang="ru-RU" b="1" smtClean="0"/>
              <a:t> </a:t>
            </a:r>
            <a:r>
              <a:rPr lang="fr-CH" altLang="ru-RU" smtClean="0"/>
              <a:t>(ICERD, CAT and CED) vs. specific groups (CEDAW, CRC, ICRMW and CRPD)</a:t>
            </a:r>
          </a:p>
          <a:p>
            <a:endParaRPr lang="fr-CH" altLang="ru-RU" smtClean="0"/>
          </a:p>
          <a:p>
            <a:r>
              <a:rPr lang="en-US" altLang="ru-RU" smtClean="0">
                <a:latin typeface="Arial" panose="020B0604020202020204" pitchFamily="34" charset="0"/>
                <a:cs typeface="Arial" panose="020B0604020202020204" pitchFamily="34" charset="0"/>
              </a:rPr>
              <a:t>Legally binding treaties negotiated and adopted by States within the framework of the United Nations General Assembly</a:t>
            </a:r>
          </a:p>
          <a:p>
            <a:r>
              <a:rPr lang="en-US" altLang="ru-RU" smtClean="0">
                <a:latin typeface="Arial" panose="020B0604020202020204" pitchFamily="34" charset="0"/>
                <a:cs typeface="Arial" panose="020B0604020202020204" pitchFamily="34" charset="0"/>
              </a:rPr>
              <a:t>Obligations undertaken voluntarily by  States</a:t>
            </a:r>
          </a:p>
          <a:p>
            <a:r>
              <a:rPr lang="en-US" altLang="ru-RU" smtClean="0">
                <a:latin typeface="Arial" panose="020B0604020202020204" pitchFamily="34" charset="0"/>
                <a:cs typeface="Arial" panose="020B0604020202020204" pitchFamily="34" charset="0"/>
              </a:rPr>
              <a:t>Once ratified/acceded to, treaty </a:t>
            </a:r>
            <a:r>
              <a:rPr lang="en-US" altLang="ru-RU" u="sng" smtClean="0">
                <a:latin typeface="Arial" panose="020B0604020202020204" pitchFamily="34" charset="0"/>
                <a:cs typeface="Arial" panose="020B0604020202020204" pitchFamily="34" charset="0"/>
              </a:rPr>
              <a:t>obligations</a:t>
            </a:r>
            <a:r>
              <a:rPr lang="en-US" altLang="ru-RU" smtClean="0">
                <a:latin typeface="Arial" panose="020B0604020202020204" pitchFamily="34" charset="0"/>
                <a:cs typeface="Arial" panose="020B0604020202020204" pitchFamily="34" charset="0"/>
              </a:rPr>
              <a:t> are not optional: legally binding obligations</a:t>
            </a:r>
          </a:p>
          <a:p>
            <a:endParaRPr lang="en-US" altLang="ru-RU" smtClean="0">
              <a:latin typeface="Arial" panose="020B0604020202020204" pitchFamily="34" charset="0"/>
              <a:cs typeface="Arial" panose="020B0604020202020204" pitchFamily="34" charset="0"/>
            </a:endParaRPr>
          </a:p>
        </p:txBody>
      </p:sp>
      <p:sp>
        <p:nvSpPr>
          <p:cNvPr id="5530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9027D3B1-531D-45EE-BF60-74E610D53FA8}" type="slidenum">
              <a:rPr lang="en-US" altLang="ru-RU"/>
              <a:pPr/>
              <a:t>3</a:t>
            </a:fld>
            <a:endParaRPr lang="en-US" altLang="ru-RU"/>
          </a:p>
        </p:txBody>
      </p:sp>
    </p:spTree>
    <p:extLst>
      <p:ext uri="{BB962C8B-B14F-4D97-AF65-F5344CB8AC3E}">
        <p14:creationId xmlns:p14="http://schemas.microsoft.com/office/powerpoint/2010/main" val="40117999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pPr>
            <a:r>
              <a:rPr lang="fr-CH" altLang="ru-RU" b="1" smtClean="0"/>
              <a:t>Many of the treaties are complemented by an Optional Protocol which can address substantive or procedural issues. </a:t>
            </a:r>
            <a:endParaRPr lang="en-GB" altLang="ru-RU" b="1" smtClean="0"/>
          </a:p>
        </p:txBody>
      </p:sp>
      <p:sp>
        <p:nvSpPr>
          <p:cNvPr id="5632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7734685E-A8DE-447F-83E7-EFDCCFFBF83C}" type="slidenum">
              <a:rPr lang="en-US" altLang="ru-RU"/>
              <a:pPr/>
              <a:t>4</a:t>
            </a:fld>
            <a:endParaRPr lang="en-US" altLang="ru-RU"/>
          </a:p>
        </p:txBody>
      </p:sp>
    </p:spTree>
    <p:extLst>
      <p:ext uri="{BB962C8B-B14F-4D97-AF65-F5344CB8AC3E}">
        <p14:creationId xmlns:p14="http://schemas.microsoft.com/office/powerpoint/2010/main" val="181753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ru-RU" smtClean="0"/>
          </a:p>
        </p:txBody>
      </p:sp>
      <p:sp>
        <p:nvSpPr>
          <p:cNvPr id="5734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461F9F79-7881-4040-808E-52D35F569EE7}" type="slidenum">
              <a:rPr lang="en-US" altLang="ru-RU"/>
              <a:pPr/>
              <a:t>6</a:t>
            </a:fld>
            <a:endParaRPr lang="en-US" altLang="ru-RU"/>
          </a:p>
        </p:txBody>
      </p:sp>
    </p:spTree>
    <p:extLst>
      <p:ext uri="{BB962C8B-B14F-4D97-AF65-F5344CB8AC3E}">
        <p14:creationId xmlns:p14="http://schemas.microsoft.com/office/powerpoint/2010/main" val="20192093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H" altLang="ru-RU" smtClean="0"/>
              <a:t>E.g. right to adequate food</a:t>
            </a:r>
          </a:p>
          <a:p>
            <a:endParaRPr lang="fr-CH" altLang="ru-RU" smtClean="0"/>
          </a:p>
          <a:p>
            <a:r>
              <a:rPr lang="fr-CH" altLang="ru-RU" smtClean="0"/>
              <a:t>Respect: </a:t>
            </a:r>
            <a:r>
              <a:rPr lang="en-US" altLang="ru-RU" smtClean="0"/>
              <a:t>requires States not to take any measures that would result in preventing individuals from having access to adequate food (eg deliberate starvation of its people)</a:t>
            </a:r>
            <a:endParaRPr lang="fr-CH" altLang="ru-RU" smtClean="0"/>
          </a:p>
          <a:p>
            <a:r>
              <a:rPr lang="en-US" altLang="ru-RU" smtClean="0"/>
              <a:t>Protect: requires measures by the State to ensure that third parties (individuals, armed groups, enterprises, etc.) do not deprive right-holders of their access to adequate food</a:t>
            </a:r>
          </a:p>
          <a:p>
            <a:r>
              <a:rPr lang="en-US" altLang="ru-RU" smtClean="0"/>
              <a:t>Fulfill: adopt measures aimed at improving right-holders’ access to and utilisation of resources and means to ensure their livelihood</a:t>
            </a:r>
            <a:endParaRPr lang="en-GB" altLang="ru-RU" smtClean="0"/>
          </a:p>
        </p:txBody>
      </p:sp>
      <p:sp>
        <p:nvSpPr>
          <p:cNvPr id="5837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05B1E022-0135-4F22-9CA1-C5F2CF54C210}" type="slidenum">
              <a:rPr lang="en-US" altLang="ru-RU"/>
              <a:pPr/>
              <a:t>7</a:t>
            </a:fld>
            <a:endParaRPr lang="en-US" altLang="ru-RU"/>
          </a:p>
        </p:txBody>
      </p:sp>
    </p:spTree>
    <p:extLst>
      <p:ext uri="{BB962C8B-B14F-4D97-AF65-F5344CB8AC3E}">
        <p14:creationId xmlns:p14="http://schemas.microsoft.com/office/powerpoint/2010/main" val="14083467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ru-RU" smtClean="0"/>
          </a:p>
        </p:txBody>
      </p:sp>
      <p:sp>
        <p:nvSpPr>
          <p:cNvPr id="6758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B45EDF71-9020-4EA5-A58F-F124ECF52FE9}" type="slidenum">
              <a:rPr lang="en-US" altLang="ru-RU"/>
              <a:pPr/>
              <a:t>8</a:t>
            </a:fld>
            <a:endParaRPr lang="en-US" altLang="ru-RU"/>
          </a:p>
        </p:txBody>
      </p:sp>
    </p:spTree>
    <p:extLst>
      <p:ext uri="{BB962C8B-B14F-4D97-AF65-F5344CB8AC3E}">
        <p14:creationId xmlns:p14="http://schemas.microsoft.com/office/powerpoint/2010/main" val="23784747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ru-RU" smtClean="0"/>
              <a:t>Each of the HRs treaties provides for the establishment of a Committee of independent expert = a treaty body. In addition, the OPCAT creates as well a treaty body. Therefore </a:t>
            </a:r>
            <a:r>
              <a:rPr lang="en-GB" altLang="ru-RU" smtClean="0">
                <a:sym typeface="Wingdings" panose="05000000000000000000" pitchFamily="2" charset="2"/>
              </a:rPr>
              <a:t> 10 Treaty bodies. </a:t>
            </a:r>
            <a:endParaRPr lang="en-GB" altLang="ru-RU" smtClean="0"/>
          </a:p>
          <a:p>
            <a:endParaRPr lang="en-US" altLang="ru-RU" smtClean="0"/>
          </a:p>
          <a:p>
            <a:r>
              <a:rPr lang="en-US" altLang="ru-RU" smtClean="0"/>
              <a:t>1. Committee on the Elimination of Racial Discrimination (CERD)</a:t>
            </a:r>
          </a:p>
          <a:p>
            <a:r>
              <a:rPr lang="en-GB" altLang="ru-RU" smtClean="0"/>
              <a:t>2. Human Rights Committee (HRCttee)</a:t>
            </a:r>
          </a:p>
          <a:p>
            <a:r>
              <a:rPr lang="en-US" altLang="ru-RU" smtClean="0"/>
              <a:t>3. Committee on Economic, Social and Cultural Rights (CESCR)</a:t>
            </a:r>
          </a:p>
          <a:p>
            <a:r>
              <a:rPr lang="en-US" altLang="ru-RU" smtClean="0"/>
              <a:t>4. Committee on the Elimination of Discrimination against Women</a:t>
            </a:r>
          </a:p>
          <a:p>
            <a:r>
              <a:rPr lang="en-GB" altLang="ru-RU" smtClean="0"/>
              <a:t>(CEDAW)</a:t>
            </a:r>
          </a:p>
          <a:p>
            <a:r>
              <a:rPr lang="en-GB" altLang="ru-RU" smtClean="0"/>
              <a:t>5. Committee against Torture (CAT)</a:t>
            </a:r>
          </a:p>
          <a:p>
            <a:r>
              <a:rPr lang="en-US" altLang="ru-RU" smtClean="0"/>
              <a:t>6. Committee on the Rights of the Child (CRC)</a:t>
            </a:r>
          </a:p>
          <a:p>
            <a:r>
              <a:rPr lang="en-US" altLang="ru-RU" smtClean="0"/>
              <a:t>7. Committee on Migrant Workers (CMW)</a:t>
            </a:r>
          </a:p>
          <a:p>
            <a:r>
              <a:rPr lang="en-US" altLang="ru-RU" smtClean="0"/>
              <a:t>8. Committee on the Rights of Persons with Disabilities (CRPD)</a:t>
            </a:r>
          </a:p>
          <a:p>
            <a:r>
              <a:rPr lang="en-US" altLang="ru-RU" smtClean="0"/>
              <a:t>9. Committee on Enforced Disappearances (CED)</a:t>
            </a:r>
          </a:p>
          <a:p>
            <a:r>
              <a:rPr lang="en-US" altLang="ru-RU" smtClean="0"/>
              <a:t>10. Subcommittee on Prevention of Torture (SPT)</a:t>
            </a:r>
            <a:endParaRPr lang="en-GB" altLang="ru-RU" smtClean="0"/>
          </a:p>
        </p:txBody>
      </p:sp>
      <p:sp>
        <p:nvSpPr>
          <p:cNvPr id="7066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91094DC-DD89-44A2-A261-E4907FEB729B}" type="slidenum">
              <a:rPr lang="en-US" altLang="ru-RU"/>
              <a:pPr/>
              <a:t>9</a:t>
            </a:fld>
            <a:endParaRPr lang="en-US" altLang="ru-RU"/>
          </a:p>
        </p:txBody>
      </p:sp>
    </p:spTree>
    <p:extLst>
      <p:ext uri="{BB962C8B-B14F-4D97-AF65-F5344CB8AC3E}">
        <p14:creationId xmlns:p14="http://schemas.microsoft.com/office/powerpoint/2010/main" val="15476889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ru-RU" smtClean="0">
                <a:latin typeface="Arial" panose="020B0604020202020204" pitchFamily="34" charset="0"/>
                <a:cs typeface="Arial" panose="020B0604020202020204" pitchFamily="34" charset="0"/>
              </a:rPr>
              <a:t>Treaty bodies: </a:t>
            </a:r>
          </a:p>
          <a:p>
            <a:pPr>
              <a:lnSpc>
                <a:spcPct val="80000"/>
              </a:lnSpc>
              <a:buFont typeface="Wingdings" panose="05000000000000000000" pitchFamily="2" charset="2"/>
              <a:buNone/>
            </a:pPr>
            <a:endParaRPr lang="en-GB" altLang="ru-RU" sz="800" smtClean="0">
              <a:latin typeface="Arial" panose="020B0604020202020204" pitchFamily="34" charset="0"/>
              <a:cs typeface="Arial" panose="020B0604020202020204" pitchFamily="34" charset="0"/>
            </a:endParaRPr>
          </a:p>
          <a:p>
            <a:pPr>
              <a:lnSpc>
                <a:spcPct val="80000"/>
              </a:lnSpc>
              <a:buFontTx/>
              <a:buChar char="•"/>
            </a:pPr>
            <a:r>
              <a:rPr lang="en-GB" altLang="ru-RU" b="1" smtClean="0">
                <a:latin typeface="Arial" panose="020B0604020202020204" pitchFamily="34" charset="0"/>
                <a:cs typeface="Arial" panose="020B0604020202020204" pitchFamily="34" charset="0"/>
              </a:rPr>
              <a:t>Established under each treaty</a:t>
            </a:r>
          </a:p>
          <a:p>
            <a:pPr>
              <a:lnSpc>
                <a:spcPct val="80000"/>
              </a:lnSpc>
              <a:buFontTx/>
              <a:buChar char="•"/>
            </a:pPr>
            <a:r>
              <a:rPr lang="en-GB" altLang="ru-RU" b="1" smtClean="0">
                <a:latin typeface="Arial" panose="020B0604020202020204" pitchFamily="34" charset="0"/>
                <a:cs typeface="Arial" panose="020B0604020202020204" pitchFamily="34" charset="0"/>
              </a:rPr>
              <a:t>Composed of independent experts, nominated and elected by States parties for </a:t>
            </a:r>
            <a:r>
              <a:rPr lang="en-GB" altLang="ru-RU" b="1" smtClean="0">
                <a:latin typeface="Arial" panose="020B0604020202020204" pitchFamily="34" charset="0"/>
                <a:cs typeface="Arial" panose="020B0604020202020204" pitchFamily="34" charset="0"/>
                <a:sym typeface="Wingdings" panose="05000000000000000000" pitchFamily="2" charset="2"/>
              </a:rPr>
              <a:t>fixed, renewable terms of four years</a:t>
            </a:r>
            <a:endParaRPr lang="en-GB" altLang="ru-RU" b="1" smtClean="0">
              <a:latin typeface="Arial" panose="020B0604020202020204" pitchFamily="34" charset="0"/>
              <a:cs typeface="Arial" panose="020B0604020202020204" pitchFamily="34" charset="0"/>
            </a:endParaRPr>
          </a:p>
          <a:p>
            <a:pPr>
              <a:lnSpc>
                <a:spcPct val="80000"/>
              </a:lnSpc>
              <a:buFontTx/>
              <a:buChar char="•"/>
            </a:pPr>
            <a:r>
              <a:rPr lang="en-GB" altLang="ru-RU" b="1" smtClean="0">
                <a:latin typeface="Arial" panose="020B0604020202020204" pitchFamily="34" charset="0"/>
                <a:cs typeface="Arial" panose="020B0604020202020204" pitchFamily="34" charset="0"/>
              </a:rPr>
              <a:t>Membership: 10-25 members depending the Committee</a:t>
            </a:r>
          </a:p>
          <a:p>
            <a:pPr>
              <a:lnSpc>
                <a:spcPct val="80000"/>
              </a:lnSpc>
              <a:buFont typeface="Wingdings" panose="05000000000000000000" pitchFamily="2" charset="2"/>
              <a:buNone/>
            </a:pPr>
            <a:r>
              <a:rPr lang="en-GB" altLang="ru-RU" b="1" smtClean="0">
                <a:latin typeface="Arial" panose="020B0604020202020204" pitchFamily="34" charset="0"/>
                <a:cs typeface="Arial" panose="020B0604020202020204" pitchFamily="34" charset="0"/>
              </a:rPr>
              <a:t> Currently 172 members in total (10 TBs)</a:t>
            </a:r>
          </a:p>
          <a:p>
            <a:pPr>
              <a:lnSpc>
                <a:spcPct val="80000"/>
              </a:lnSpc>
              <a:buFontTx/>
              <a:buChar char="•"/>
            </a:pPr>
            <a:r>
              <a:rPr lang="en-GB" altLang="ru-RU" b="1" smtClean="0">
                <a:latin typeface="Arial" panose="020B0604020202020204" pitchFamily="34" charset="0"/>
                <a:cs typeface="Arial" panose="020B0604020202020204" pitchFamily="34" charset="0"/>
              </a:rPr>
              <a:t>Criteria: Expertise, equitable geographical distribution, representation of principal legal systems and different forms of civilization and balanced gender representation </a:t>
            </a:r>
          </a:p>
          <a:p>
            <a:pPr>
              <a:lnSpc>
                <a:spcPct val="80000"/>
              </a:lnSpc>
              <a:buFontTx/>
              <a:buChar char="•"/>
            </a:pPr>
            <a:r>
              <a:rPr lang="en-GB" altLang="ru-RU" b="1" smtClean="0">
                <a:latin typeface="Arial" panose="020B0604020202020204" pitchFamily="34" charset="0"/>
                <a:cs typeface="Arial" panose="020B0604020202020204" pitchFamily="34" charset="0"/>
              </a:rPr>
              <a:t>Non-remunerated, and serve solely in their personal capacity</a:t>
            </a:r>
          </a:p>
          <a:p>
            <a:endParaRPr lang="en-US" altLang="ru-RU" smtClean="0">
              <a:latin typeface="Arial" panose="020B0604020202020204" pitchFamily="34" charset="0"/>
              <a:cs typeface="Arial" panose="020B0604020202020204" pitchFamily="34" charset="0"/>
            </a:endParaRPr>
          </a:p>
        </p:txBody>
      </p:sp>
      <p:sp>
        <p:nvSpPr>
          <p:cNvPr id="7270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D0EFE57B-4A10-44AF-A39A-ED26460DB5AE}" type="slidenum">
              <a:rPr lang="en-US" altLang="ru-RU"/>
              <a:pPr/>
              <a:t>10</a:t>
            </a:fld>
            <a:endParaRPr lang="en-US" altLang="ru-RU"/>
          </a:p>
        </p:txBody>
      </p:sp>
    </p:spTree>
    <p:extLst>
      <p:ext uri="{BB962C8B-B14F-4D97-AF65-F5344CB8AC3E}">
        <p14:creationId xmlns:p14="http://schemas.microsoft.com/office/powerpoint/2010/main" val="22598990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4" name="Image 8" descr="title_slide_background_3_shine.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350" y="0"/>
            <a:ext cx="9155113" cy="686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 7" descr="logo_white.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448300" y="5351463"/>
            <a:ext cx="3095625"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Image 11" descr="UN_emblem_white_transparent.png"/>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189413" y="5664200"/>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Connecteur droit 12"/>
          <p:cNvCxnSpPr/>
          <p:nvPr userDrawn="1"/>
        </p:nvCxnSpPr>
        <p:spPr>
          <a:xfrm rot="5400000">
            <a:off x="-849312" y="1438275"/>
            <a:ext cx="2874962" cy="1588"/>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ctrTitle"/>
          </p:nvPr>
        </p:nvSpPr>
        <p:spPr>
          <a:xfrm>
            <a:off x="723900" y="2041240"/>
            <a:ext cx="6590166" cy="1150263"/>
          </a:xfrm>
        </p:spPr>
        <p:txBody>
          <a:bodyPr/>
          <a:lstStyle>
            <a:lvl1pPr>
              <a:defRPr sz="2800" b="1" baseline="0">
                <a:solidFill>
                  <a:schemeClr val="bg1"/>
                </a:solidFill>
              </a:defRPr>
            </a:lvl1pPr>
          </a:lstStyle>
          <a:p>
            <a:r>
              <a:rPr lang="en-US" smtClean="0"/>
              <a:t>Cliquez et modifiez le titre</a:t>
            </a:r>
            <a:endParaRPr lang="fr-FR" dirty="0"/>
          </a:p>
        </p:txBody>
      </p:sp>
      <p:sp>
        <p:nvSpPr>
          <p:cNvPr id="3" name="Sous-titre 2"/>
          <p:cNvSpPr>
            <a:spLocks noGrp="1"/>
          </p:cNvSpPr>
          <p:nvPr>
            <p:ph type="subTitle" idx="1"/>
          </p:nvPr>
        </p:nvSpPr>
        <p:spPr>
          <a:xfrm>
            <a:off x="723900" y="4248607"/>
            <a:ext cx="6590166" cy="978756"/>
          </a:xfrm>
        </p:spPr>
        <p:txBody>
          <a:bodyPr>
            <a:normAutofit/>
          </a:bodyPr>
          <a:lstStyle>
            <a:lvl1pPr marL="0" indent="0" algn="l">
              <a:buNone/>
              <a:defRPr sz="2000" i="1">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err="1" smtClean="0"/>
              <a:t>Cliquez</a:t>
            </a:r>
            <a:r>
              <a:rPr lang="en-US" dirty="0" smtClean="0"/>
              <a:t> pour modifier le style des </a:t>
            </a:r>
            <a:r>
              <a:rPr lang="en-US" dirty="0" err="1" smtClean="0"/>
              <a:t>sous-titres</a:t>
            </a:r>
            <a:r>
              <a:rPr lang="en-US" dirty="0" smtClean="0"/>
              <a:t> du masque</a:t>
            </a:r>
            <a:endParaRPr lang="fr-FR" dirty="0"/>
          </a:p>
        </p:txBody>
      </p:sp>
    </p:spTree>
    <p:extLst>
      <p:ext uri="{BB962C8B-B14F-4D97-AF65-F5344CB8AC3E}">
        <p14:creationId xmlns:p14="http://schemas.microsoft.com/office/powerpoint/2010/main" val="4104271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tx2"/>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contenu 2"/>
          <p:cNvSpPr>
            <a:spLocks noGrp="1"/>
          </p:cNvSpPr>
          <p:nvPr>
            <p:ph idx="1"/>
          </p:nvPr>
        </p:nvSpPr>
        <p:spPr>
          <a:xfrm>
            <a:off x="740832" y="1498601"/>
            <a:ext cx="7567085" cy="4477698"/>
          </a:xfrm>
        </p:spPr>
        <p:txBody>
          <a:body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4" name="Espace réservé de la date 3"/>
          <p:cNvSpPr>
            <a:spLocks noGrp="1"/>
          </p:cNvSpPr>
          <p:nvPr>
            <p:ph type="dt" sz="half" idx="10"/>
          </p:nvPr>
        </p:nvSpPr>
        <p:spPr/>
        <p:txBody>
          <a:bodyPr/>
          <a:lstStyle>
            <a:lvl1pPr>
              <a:defRPr/>
            </a:lvl1pPr>
          </a:lstStyle>
          <a:p>
            <a:pPr>
              <a:defRPr/>
            </a:pPr>
            <a:fld id="{B7766918-EEAC-45BD-84C0-74262B1DF4C8}" type="datetime1">
              <a:rPr lang="fr-FR"/>
              <a:pPr>
                <a:defRPr/>
              </a:pPr>
              <a:t>10/05/2019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2143667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contenu 2"/>
          <p:cNvSpPr>
            <a:spLocks noGrp="1"/>
          </p:cNvSpPr>
          <p:nvPr>
            <p:ph sz="half" idx="1"/>
          </p:nvPr>
        </p:nvSpPr>
        <p:spPr>
          <a:xfrm>
            <a:off x="740832" y="1498601"/>
            <a:ext cx="3754968" cy="4477698"/>
          </a:xfrm>
        </p:spPr>
        <p:txBody>
          <a:bodyPr/>
          <a:lstStyle>
            <a:lvl1pPr>
              <a:defRPr sz="2400"/>
            </a:lvl1pPr>
            <a:lvl2pPr>
              <a:defRPr sz="22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4" name="Espace réservé du contenu 3"/>
          <p:cNvSpPr>
            <a:spLocks noGrp="1"/>
          </p:cNvSpPr>
          <p:nvPr>
            <p:ph sz="half" idx="2"/>
          </p:nvPr>
        </p:nvSpPr>
        <p:spPr>
          <a:xfrm>
            <a:off x="4648200" y="1498601"/>
            <a:ext cx="3659717" cy="4477698"/>
          </a:xfrm>
        </p:spPr>
        <p:txBody>
          <a:bodyPr/>
          <a:lstStyle>
            <a:lvl1pPr>
              <a:defRPr sz="2400"/>
            </a:lvl1pPr>
            <a:lvl2pPr>
              <a:defRPr sz="22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5" name="Espace réservé de la date 3"/>
          <p:cNvSpPr>
            <a:spLocks noGrp="1"/>
          </p:cNvSpPr>
          <p:nvPr>
            <p:ph type="dt" sz="half" idx="10"/>
          </p:nvPr>
        </p:nvSpPr>
        <p:spPr/>
        <p:txBody>
          <a:bodyPr/>
          <a:lstStyle>
            <a:lvl1pPr>
              <a:defRPr/>
            </a:lvl1pPr>
          </a:lstStyle>
          <a:p>
            <a:pPr>
              <a:defRPr/>
            </a:pPr>
            <a:fld id="{4B4CEC00-2C35-433F-BF77-663B7045FB1D}" type="datetime1">
              <a:rPr lang="fr-FR"/>
              <a:pPr>
                <a:defRPr/>
              </a:pPr>
              <a:t>10/05/2019</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2161472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texte 2"/>
          <p:cNvSpPr>
            <a:spLocks noGrp="1"/>
          </p:cNvSpPr>
          <p:nvPr>
            <p:ph type="body" idx="1"/>
          </p:nvPr>
        </p:nvSpPr>
        <p:spPr>
          <a:xfrm>
            <a:off x="740832" y="1498600"/>
            <a:ext cx="3756556" cy="676275"/>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smtClean="0"/>
              <a:t>Cliquez</a:t>
            </a:r>
            <a:r>
              <a:rPr lang="en-US" dirty="0" smtClean="0"/>
              <a:t> pour modifier les styles du </a:t>
            </a:r>
            <a:r>
              <a:rPr lang="en-US" dirty="0" err="1" smtClean="0"/>
              <a:t>texte</a:t>
            </a:r>
            <a:r>
              <a:rPr lang="en-US" dirty="0" smtClean="0"/>
              <a:t> du masque</a:t>
            </a:r>
          </a:p>
        </p:txBody>
      </p:sp>
      <p:sp>
        <p:nvSpPr>
          <p:cNvPr id="4" name="Espace réservé du contenu 3"/>
          <p:cNvSpPr>
            <a:spLocks noGrp="1"/>
          </p:cNvSpPr>
          <p:nvPr>
            <p:ph sz="half" idx="2"/>
          </p:nvPr>
        </p:nvSpPr>
        <p:spPr>
          <a:xfrm>
            <a:off x="740832" y="2174875"/>
            <a:ext cx="3756556" cy="3801423"/>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5" name="Espace réservé du texte 4"/>
          <p:cNvSpPr>
            <a:spLocks noGrp="1"/>
          </p:cNvSpPr>
          <p:nvPr>
            <p:ph type="body" sz="quarter" idx="3"/>
          </p:nvPr>
        </p:nvSpPr>
        <p:spPr>
          <a:xfrm>
            <a:off x="4645026" y="1498600"/>
            <a:ext cx="3662892" cy="676275"/>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smtClean="0"/>
              <a:t>Cliquez</a:t>
            </a:r>
            <a:r>
              <a:rPr lang="en-US" dirty="0" smtClean="0"/>
              <a:t> pour modifier les styles du </a:t>
            </a:r>
            <a:r>
              <a:rPr lang="en-US" dirty="0" err="1" smtClean="0"/>
              <a:t>texte</a:t>
            </a:r>
            <a:r>
              <a:rPr lang="en-US" dirty="0" smtClean="0"/>
              <a:t> du masque</a:t>
            </a:r>
          </a:p>
        </p:txBody>
      </p:sp>
      <p:sp>
        <p:nvSpPr>
          <p:cNvPr id="6" name="Espace réservé du contenu 5"/>
          <p:cNvSpPr>
            <a:spLocks noGrp="1"/>
          </p:cNvSpPr>
          <p:nvPr>
            <p:ph sz="quarter" idx="4"/>
          </p:nvPr>
        </p:nvSpPr>
        <p:spPr>
          <a:xfrm>
            <a:off x="4645026" y="2174875"/>
            <a:ext cx="3662892" cy="3801423"/>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7" name="Espace réservé de la date 3"/>
          <p:cNvSpPr>
            <a:spLocks noGrp="1"/>
          </p:cNvSpPr>
          <p:nvPr>
            <p:ph type="dt" sz="half" idx="10"/>
          </p:nvPr>
        </p:nvSpPr>
        <p:spPr/>
        <p:txBody>
          <a:bodyPr/>
          <a:lstStyle>
            <a:lvl1pPr>
              <a:defRPr/>
            </a:lvl1pPr>
          </a:lstStyle>
          <a:p>
            <a:pPr>
              <a:defRPr/>
            </a:pPr>
            <a:fld id="{0F9E47E8-0005-4BCB-805A-7527C1959390}" type="datetime1">
              <a:rPr lang="fr-FR"/>
              <a:pPr>
                <a:defRPr/>
              </a:pPr>
              <a:t>10/05/2019</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1132563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e la date 3"/>
          <p:cNvSpPr>
            <a:spLocks noGrp="1"/>
          </p:cNvSpPr>
          <p:nvPr>
            <p:ph type="dt" sz="half" idx="10"/>
          </p:nvPr>
        </p:nvSpPr>
        <p:spPr/>
        <p:txBody>
          <a:bodyPr/>
          <a:lstStyle>
            <a:lvl1pPr>
              <a:defRPr/>
            </a:lvl1pPr>
          </a:lstStyle>
          <a:p>
            <a:pPr>
              <a:defRPr/>
            </a:pPr>
            <a:fld id="{D6E2EB35-77EB-45BD-9F8B-E6A996857458}" type="datetime1">
              <a:rPr lang="fr-FR"/>
              <a:pPr>
                <a:defRPr/>
              </a:pPr>
              <a:t>10/05/2019</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2254591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9977AF48-EF69-4ACB-8A30-F9CAAED5CAEE}" type="datetime1">
              <a:rPr lang="fr-FR"/>
              <a:pPr>
                <a:defRPr/>
              </a:pPr>
              <a:t>10/05/2019</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1602309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14397" y="273050"/>
            <a:ext cx="2751116" cy="1162050"/>
          </a:xfrm>
        </p:spPr>
        <p:txBody>
          <a:bodyPr/>
          <a:lstStyle>
            <a:lvl1pPr algn="l">
              <a:defRPr sz="2000" b="1"/>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contenu 2"/>
          <p:cNvSpPr>
            <a:spLocks noGrp="1"/>
          </p:cNvSpPr>
          <p:nvPr>
            <p:ph idx="1"/>
          </p:nvPr>
        </p:nvSpPr>
        <p:spPr>
          <a:xfrm>
            <a:off x="3575050" y="273051"/>
            <a:ext cx="4759583" cy="5703248"/>
          </a:xfrm>
        </p:spPr>
        <p:txBody>
          <a:bodyPr/>
          <a:lstStyle>
            <a:lvl1pPr>
              <a:defRPr sz="2600"/>
            </a:lvl1pPr>
            <a:lvl2pPr>
              <a:defRPr sz="24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4" name="Espace réservé du texte 3"/>
          <p:cNvSpPr>
            <a:spLocks noGrp="1"/>
          </p:cNvSpPr>
          <p:nvPr>
            <p:ph type="body" sz="half" idx="2"/>
          </p:nvPr>
        </p:nvSpPr>
        <p:spPr>
          <a:xfrm>
            <a:off x="714397" y="1435101"/>
            <a:ext cx="2751116" cy="457095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Cliquez pour modifier les styles du texte du masque</a:t>
            </a:r>
          </a:p>
        </p:txBody>
      </p:sp>
      <p:sp>
        <p:nvSpPr>
          <p:cNvPr id="5" name="Espace réservé de la date 4"/>
          <p:cNvSpPr>
            <a:spLocks noGrp="1"/>
          </p:cNvSpPr>
          <p:nvPr>
            <p:ph type="dt" sz="half" idx="10"/>
          </p:nvPr>
        </p:nvSpPr>
        <p:spPr>
          <a:xfrm>
            <a:off x="714375" y="6356350"/>
            <a:ext cx="2751138" cy="365125"/>
          </a:xfrm>
        </p:spPr>
        <p:txBody>
          <a:bodyPr/>
          <a:lstStyle>
            <a:lvl1pPr>
              <a:defRPr smtClean="0"/>
            </a:lvl1pPr>
          </a:lstStyle>
          <a:p>
            <a:pPr>
              <a:defRPr/>
            </a:pPr>
            <a:fld id="{284CBCB3-C4EE-44EF-AC15-CA84A214D7BD}" type="datetime1">
              <a:rPr lang="fr-FR"/>
              <a:pPr>
                <a:defRPr/>
              </a:pPr>
              <a:t>10/05/2019</a:t>
            </a:fld>
            <a:endParaRPr lang="fr-FR"/>
          </a:p>
        </p:txBody>
      </p:sp>
      <p:sp>
        <p:nvSpPr>
          <p:cNvPr id="6" name="Espace réservé du pied de page 5"/>
          <p:cNvSpPr>
            <a:spLocks noGrp="1"/>
          </p:cNvSpPr>
          <p:nvPr>
            <p:ph type="ftr" sz="quarter" idx="11"/>
          </p:nvPr>
        </p:nvSpPr>
        <p:spPr>
          <a:xfrm>
            <a:off x="3575050" y="6356350"/>
            <a:ext cx="3659188" cy="365125"/>
          </a:xfrm>
        </p:spPr>
        <p:txBody>
          <a:bodyPr/>
          <a:lstStyle>
            <a:lvl1pPr>
              <a:defRPr/>
            </a:lvl1pPr>
          </a:lstStyle>
          <a:p>
            <a:pPr>
              <a:defRPr/>
            </a:pPr>
            <a:endParaRPr lang="en-US" altLang="en-US"/>
          </a:p>
        </p:txBody>
      </p:sp>
    </p:spTree>
    <p:extLst>
      <p:ext uri="{BB962C8B-B14F-4D97-AF65-F5344CB8AC3E}">
        <p14:creationId xmlns:p14="http://schemas.microsoft.com/office/powerpoint/2010/main" val="3392419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37073" y="4808256"/>
            <a:ext cx="7563541" cy="423001"/>
          </a:xfrm>
        </p:spPr>
        <p:txBody>
          <a:bodyPr anchor="b"/>
          <a:lstStyle>
            <a:lvl1pPr algn="l">
              <a:defRPr sz="2200" b="1"/>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pour une image  2"/>
          <p:cNvSpPr>
            <a:spLocks noGrp="1"/>
          </p:cNvSpPr>
          <p:nvPr>
            <p:ph type="pic" idx="1"/>
          </p:nvPr>
        </p:nvSpPr>
        <p:spPr>
          <a:xfrm>
            <a:off x="850473" y="612775"/>
            <a:ext cx="7450141"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737073" y="5231258"/>
            <a:ext cx="7563541" cy="60896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smtClean="0"/>
              <a:t>Cliquez</a:t>
            </a:r>
            <a:r>
              <a:rPr lang="en-US" dirty="0" smtClean="0"/>
              <a:t> pour modifier les styles du </a:t>
            </a:r>
            <a:r>
              <a:rPr lang="en-US" dirty="0" err="1" smtClean="0"/>
              <a:t>texte</a:t>
            </a:r>
            <a:r>
              <a:rPr lang="en-US" dirty="0" smtClean="0"/>
              <a:t> du masque</a:t>
            </a:r>
          </a:p>
        </p:txBody>
      </p:sp>
      <p:sp>
        <p:nvSpPr>
          <p:cNvPr id="5" name="Espace réservé de la date 4"/>
          <p:cNvSpPr>
            <a:spLocks noGrp="1"/>
          </p:cNvSpPr>
          <p:nvPr>
            <p:ph type="dt" sz="half" idx="10"/>
          </p:nvPr>
        </p:nvSpPr>
        <p:spPr>
          <a:xfrm>
            <a:off x="850900" y="6356350"/>
            <a:ext cx="1739900" cy="365125"/>
          </a:xfrm>
        </p:spPr>
        <p:txBody>
          <a:bodyPr/>
          <a:lstStyle>
            <a:lvl1pPr>
              <a:defRPr smtClean="0"/>
            </a:lvl1pPr>
          </a:lstStyle>
          <a:p>
            <a:pPr>
              <a:defRPr/>
            </a:pPr>
            <a:fld id="{00CD1374-B8DD-45B2-8A70-FAC36FC5B374}" type="datetime1">
              <a:rPr lang="fr-FR"/>
              <a:pPr>
                <a:defRPr/>
              </a:pPr>
              <a:t>10/05/2019</a:t>
            </a:fld>
            <a:endParaRPr lang="fr-FR"/>
          </a:p>
        </p:txBody>
      </p:sp>
      <p:sp>
        <p:nvSpPr>
          <p:cNvPr id="6" name="Espace réservé du pied de page 5"/>
          <p:cNvSpPr>
            <a:spLocks noGrp="1"/>
          </p:cNvSpPr>
          <p:nvPr>
            <p:ph type="ftr" sz="quarter" idx="11"/>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3241469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e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741363" y="274638"/>
            <a:ext cx="7566025" cy="1090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en-GB" altLang="ru-RU" smtClean="0"/>
          </a:p>
        </p:txBody>
      </p:sp>
      <p:sp>
        <p:nvSpPr>
          <p:cNvPr id="1027" name="Espace réservé du texte 2"/>
          <p:cNvSpPr>
            <a:spLocks noGrp="1"/>
          </p:cNvSpPr>
          <p:nvPr>
            <p:ph type="body" idx="1"/>
          </p:nvPr>
        </p:nvSpPr>
        <p:spPr bwMode="auto">
          <a:xfrm>
            <a:off x="741363" y="1498600"/>
            <a:ext cx="7566025" cy="442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ru-RU" smtClean="0"/>
              <a:t>Cliquez pour modifier les styles du texte du masque</a:t>
            </a:r>
          </a:p>
          <a:p>
            <a:pPr lvl="1"/>
            <a:r>
              <a:rPr lang="en-US" altLang="ru-RU" smtClean="0"/>
              <a:t>Deuxième niveau</a:t>
            </a:r>
          </a:p>
          <a:p>
            <a:pPr lvl="2"/>
            <a:r>
              <a:rPr lang="en-US" altLang="ru-RU" smtClean="0"/>
              <a:t>Troisième niveau</a:t>
            </a:r>
          </a:p>
          <a:p>
            <a:pPr lvl="3"/>
            <a:r>
              <a:rPr lang="en-US" altLang="ru-RU" smtClean="0"/>
              <a:t>Quatrième niveau</a:t>
            </a:r>
          </a:p>
          <a:p>
            <a:pPr lvl="4"/>
            <a:r>
              <a:rPr lang="en-US" altLang="ru-RU" smtClean="0"/>
              <a:t>Cinquième niveau</a:t>
            </a:r>
            <a:endParaRPr lang="fr-FR" altLang="ru-RU" smtClean="0"/>
          </a:p>
        </p:txBody>
      </p:sp>
      <p:sp>
        <p:nvSpPr>
          <p:cNvPr id="4" name="Espace réservé de la date 3"/>
          <p:cNvSpPr>
            <a:spLocks noGrp="1"/>
          </p:cNvSpPr>
          <p:nvPr>
            <p:ph type="dt" sz="half" idx="2"/>
          </p:nvPr>
        </p:nvSpPr>
        <p:spPr>
          <a:xfrm>
            <a:off x="741363" y="6356350"/>
            <a:ext cx="1849437"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474747"/>
                </a:solidFill>
                <a:cs typeface="Arial" pitchFamily="34" charset="0"/>
              </a:defRPr>
            </a:lvl1pPr>
          </a:lstStyle>
          <a:p>
            <a:pPr>
              <a:defRPr/>
            </a:pPr>
            <a:fld id="{90DC6666-4942-4AAC-A3A3-E3C6047FBA06}" type="datetime1">
              <a:rPr lang="fr-FR"/>
              <a:pPr>
                <a:defRPr/>
              </a:pPr>
              <a:t>10/05/2019</a:t>
            </a:fld>
            <a:endParaRPr lang="fr-FR"/>
          </a:p>
        </p:txBody>
      </p:sp>
      <p:sp>
        <p:nvSpPr>
          <p:cNvPr id="5" name="Espace réservé du pied de page 4"/>
          <p:cNvSpPr>
            <a:spLocks noGrp="1"/>
          </p:cNvSpPr>
          <p:nvPr>
            <p:ph type="ftr" sz="quarter" idx="3"/>
          </p:nvPr>
        </p:nvSpPr>
        <p:spPr>
          <a:xfrm>
            <a:off x="2824163" y="6356350"/>
            <a:ext cx="32639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474747"/>
                </a:solidFill>
                <a:latin typeface="Arial" charset="0"/>
                <a:ea typeface="ＭＳ Ｐゴシック" pitchFamily="34" charset="-128"/>
                <a:cs typeface="Arial" charset="0"/>
              </a:defRPr>
            </a:lvl1pPr>
          </a:lstStyle>
          <a:p>
            <a:pPr>
              <a:defRPr/>
            </a:pPr>
            <a:endParaRPr lang="en-US" altLang="en-US"/>
          </a:p>
        </p:txBody>
      </p:sp>
      <p:pic>
        <p:nvPicPr>
          <p:cNvPr id="1030" name="Image 9" descr="OHCHR_logo_EN_blue.png"/>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7099300" y="6018213"/>
            <a:ext cx="1825625"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Image 6" descr="UN_logo.jpg"/>
          <p:cNvPicPr>
            <a:picLocks noChangeAspect="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6308725" y="6188075"/>
            <a:ext cx="574675"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Connecteur droit 11"/>
          <p:cNvCxnSpPr/>
          <p:nvPr userDrawn="1"/>
        </p:nvCxnSpPr>
        <p:spPr>
          <a:xfrm rot="5400000">
            <a:off x="258762" y="328613"/>
            <a:ext cx="658813" cy="1588"/>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503" r:id="rId1"/>
    <p:sldLayoutId id="2147484498" r:id="rId2"/>
    <p:sldLayoutId id="2147484499" r:id="rId3"/>
    <p:sldLayoutId id="2147484500" r:id="rId4"/>
    <p:sldLayoutId id="2147484501" r:id="rId5"/>
    <p:sldLayoutId id="2147484502" r:id="rId6"/>
    <p:sldLayoutId id="2147484504" r:id="rId7"/>
    <p:sldLayoutId id="2147484505" r:id="rId8"/>
  </p:sldLayoutIdLst>
  <p:timing>
    <p:tnLst>
      <p:par>
        <p:cTn id="1" dur="indefinite" restart="never" nodeType="tmRoot"/>
      </p:par>
    </p:tnLst>
  </p:timing>
  <p:txStyles>
    <p:titleStyle>
      <a:lvl1pPr algn="l" defTabSz="457200" rtl="0" eaLnBrk="0" fontAlgn="base" hangingPunct="0">
        <a:spcBef>
          <a:spcPct val="0"/>
        </a:spcBef>
        <a:spcAft>
          <a:spcPct val="0"/>
        </a:spcAft>
        <a:defRPr sz="2600" b="1" kern="1200">
          <a:solidFill>
            <a:schemeClr val="tx2"/>
          </a:solidFill>
          <a:latin typeface="Arial"/>
          <a:ea typeface="ＭＳ Ｐゴシック" pitchFamily="-108" charset="-128"/>
          <a:cs typeface="Arial"/>
        </a:defRPr>
      </a:lvl1pPr>
      <a:lvl2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2pPr>
      <a:lvl3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3pPr>
      <a:lvl4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4pPr>
      <a:lvl5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5pPr>
      <a:lvl6pPr marL="457200" algn="l" defTabSz="457200" rtl="0" fontAlgn="base">
        <a:spcBef>
          <a:spcPct val="0"/>
        </a:spcBef>
        <a:spcAft>
          <a:spcPct val="0"/>
        </a:spcAft>
        <a:defRPr sz="2800">
          <a:solidFill>
            <a:schemeClr val="tx2"/>
          </a:solidFill>
          <a:latin typeface="Arial" pitchFamily="-108" charset="0"/>
          <a:ea typeface="ＭＳ Ｐゴシック" pitchFamily="-108" charset="-128"/>
        </a:defRPr>
      </a:lvl6pPr>
      <a:lvl7pPr marL="914400" algn="l" defTabSz="457200" rtl="0" fontAlgn="base">
        <a:spcBef>
          <a:spcPct val="0"/>
        </a:spcBef>
        <a:spcAft>
          <a:spcPct val="0"/>
        </a:spcAft>
        <a:defRPr sz="2800">
          <a:solidFill>
            <a:schemeClr val="tx2"/>
          </a:solidFill>
          <a:latin typeface="Arial" pitchFamily="-108" charset="0"/>
          <a:ea typeface="ＭＳ Ｐゴシック" pitchFamily="-108" charset="-128"/>
        </a:defRPr>
      </a:lvl7pPr>
      <a:lvl8pPr marL="1371600" algn="l" defTabSz="457200" rtl="0" fontAlgn="base">
        <a:spcBef>
          <a:spcPct val="0"/>
        </a:spcBef>
        <a:spcAft>
          <a:spcPct val="0"/>
        </a:spcAft>
        <a:defRPr sz="2800">
          <a:solidFill>
            <a:schemeClr val="tx2"/>
          </a:solidFill>
          <a:latin typeface="Arial" pitchFamily="-108" charset="0"/>
          <a:ea typeface="ＭＳ Ｐゴシック" pitchFamily="-108" charset="-128"/>
        </a:defRPr>
      </a:lvl8pPr>
      <a:lvl9pPr marL="1828800" algn="l" defTabSz="457200" rtl="0" fontAlgn="base">
        <a:spcBef>
          <a:spcPct val="0"/>
        </a:spcBef>
        <a:spcAft>
          <a:spcPct val="0"/>
        </a:spcAft>
        <a:defRPr sz="2800">
          <a:solidFill>
            <a:schemeClr val="tx2"/>
          </a:solidFill>
          <a:latin typeface="Arial" pitchFamily="-108" charset="0"/>
          <a:ea typeface="ＭＳ Ｐゴシック" pitchFamily="-108" charset="-128"/>
        </a:defRPr>
      </a:lvl9pPr>
    </p:titleStyle>
    <p:bodyStyle>
      <a:lvl1pPr marL="342900" indent="-342900" algn="l" defTabSz="457200" rtl="0" eaLnBrk="0" fontAlgn="base" hangingPunct="0">
        <a:spcBef>
          <a:spcPct val="20000"/>
        </a:spcBef>
        <a:spcAft>
          <a:spcPct val="0"/>
        </a:spcAft>
        <a:buClr>
          <a:schemeClr val="tx2"/>
        </a:buClr>
        <a:buFont typeface="Wingdings" panose="05000000000000000000" pitchFamily="2" charset="2"/>
        <a:buChar char="§"/>
        <a:defRPr sz="2600" kern="1200">
          <a:solidFill>
            <a:schemeClr val="tx1"/>
          </a:solidFill>
          <a:latin typeface="Arial"/>
          <a:ea typeface="ＭＳ Ｐゴシック" pitchFamily="-108" charset="-128"/>
          <a:cs typeface="Arial"/>
        </a:defRPr>
      </a:lvl1pPr>
      <a:lvl2pPr marL="742950" indent="-285750" algn="l" defTabSz="457200" rtl="0" eaLnBrk="0" fontAlgn="base" hangingPunct="0">
        <a:spcBef>
          <a:spcPct val="20000"/>
        </a:spcBef>
        <a:spcAft>
          <a:spcPct val="0"/>
        </a:spcAft>
        <a:buClr>
          <a:schemeClr val="tx2"/>
        </a:buClr>
        <a:buFont typeface="Wingdings" panose="05000000000000000000" pitchFamily="2" charset="2"/>
        <a:buChar char="§"/>
        <a:defRPr sz="2400" kern="1200">
          <a:solidFill>
            <a:schemeClr val="tx1"/>
          </a:solidFill>
          <a:latin typeface="Arial"/>
          <a:ea typeface="ＭＳ Ｐゴシック" pitchFamily="-108" charset="-128"/>
          <a:cs typeface="Arial"/>
        </a:defRPr>
      </a:lvl2pPr>
      <a:lvl3pPr marL="1143000" indent="-228600" algn="l" defTabSz="457200" rtl="0" eaLnBrk="0" fontAlgn="base" hangingPunct="0">
        <a:spcBef>
          <a:spcPct val="20000"/>
        </a:spcBef>
        <a:spcAft>
          <a:spcPct val="0"/>
        </a:spcAft>
        <a:buClr>
          <a:schemeClr val="tx2"/>
        </a:buClr>
        <a:buFont typeface="Wingdings" panose="05000000000000000000" pitchFamily="2" charset="2"/>
        <a:buChar char="§"/>
        <a:defRPr sz="2200" kern="1200">
          <a:solidFill>
            <a:schemeClr val="tx1"/>
          </a:solidFill>
          <a:latin typeface="Arial"/>
          <a:ea typeface="ＭＳ Ｐゴシック" pitchFamily="-108" charset="-128"/>
          <a:cs typeface="Arial"/>
        </a:defRPr>
      </a:lvl3pPr>
      <a:lvl4pPr marL="1600200" indent="-228600" algn="l" defTabSz="457200" rtl="0" eaLnBrk="0" fontAlgn="base" hangingPunct="0">
        <a:spcBef>
          <a:spcPct val="20000"/>
        </a:spcBef>
        <a:spcAft>
          <a:spcPct val="0"/>
        </a:spcAft>
        <a:buClr>
          <a:schemeClr val="tx2"/>
        </a:buClr>
        <a:buFont typeface="Wingdings" panose="05000000000000000000" pitchFamily="2" charset="2"/>
        <a:buChar char="§"/>
        <a:defRPr sz="2000" kern="1200">
          <a:solidFill>
            <a:schemeClr val="tx1"/>
          </a:solidFill>
          <a:latin typeface="Arial"/>
          <a:ea typeface="ＭＳ Ｐゴシック" pitchFamily="-108" charset="-128"/>
          <a:cs typeface="Arial"/>
        </a:defRPr>
      </a:lvl4pPr>
      <a:lvl5pPr marL="2057400" indent="-228600" algn="l" defTabSz="457200" rtl="0" eaLnBrk="0" fontAlgn="base" hangingPunct="0">
        <a:spcBef>
          <a:spcPct val="20000"/>
        </a:spcBef>
        <a:spcAft>
          <a:spcPct val="0"/>
        </a:spcAft>
        <a:buClr>
          <a:schemeClr val="tx2"/>
        </a:buClr>
        <a:buFont typeface="Wingdings" panose="05000000000000000000" pitchFamily="2" charset="2"/>
        <a:buChar char="§"/>
        <a:defRPr sz="2000" kern="1200">
          <a:solidFill>
            <a:schemeClr val="tx1"/>
          </a:solidFill>
          <a:latin typeface="Arial"/>
          <a:ea typeface="ＭＳ Ｐゴシック" pitchFamily="-10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14.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ZoneTexte 3"/>
          <p:cNvSpPr txBox="1">
            <a:spLocks noChangeArrowheads="1"/>
          </p:cNvSpPr>
          <p:nvPr/>
        </p:nvSpPr>
        <p:spPr bwMode="auto">
          <a:xfrm>
            <a:off x="723900" y="3489325"/>
            <a:ext cx="7251700"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ru-RU" altLang="en-US" sz="2200" i="1" dirty="0">
                <a:solidFill>
                  <a:schemeClr val="bg1"/>
                </a:solidFill>
                <a:cs typeface="Arial" panose="020B0604020202020204" pitchFamily="34" charset="0"/>
              </a:rPr>
              <a:t>Программа УВКПЧ по </a:t>
            </a:r>
            <a:r>
              <a:rPr lang="ru-RU" altLang="en-US" sz="2200" i="1" dirty="0" smtClean="0">
                <a:solidFill>
                  <a:schemeClr val="bg1"/>
                </a:solidFill>
                <a:cs typeface="Arial" panose="020B0604020202020204" pitchFamily="34" charset="0"/>
              </a:rPr>
              <a:t>укреплению </a:t>
            </a:r>
            <a:r>
              <a:rPr lang="ru-RU" altLang="en-US" sz="2200" i="1" dirty="0">
                <a:solidFill>
                  <a:schemeClr val="bg1"/>
                </a:solidFill>
                <a:cs typeface="Arial" panose="020B0604020202020204" pitchFamily="34" charset="0"/>
              </a:rPr>
              <a:t>потенциала  в области взаимодействия с договорными </a:t>
            </a:r>
            <a:r>
              <a:rPr lang="ru-RU" altLang="en-US" sz="2200" i="1" dirty="0" smtClean="0">
                <a:solidFill>
                  <a:schemeClr val="bg1"/>
                </a:solidFill>
                <a:cs typeface="Arial" panose="020B0604020202020204" pitchFamily="34" charset="0"/>
              </a:rPr>
              <a:t>органами по правам человека</a:t>
            </a:r>
            <a:endParaRPr lang="en-GB" altLang="ru-RU" sz="2200" b="1" i="1" dirty="0">
              <a:solidFill>
                <a:schemeClr val="bg1"/>
              </a:solidFill>
              <a:cs typeface="Arial" panose="020B0604020202020204" pitchFamily="34" charset="0"/>
            </a:endParaRPr>
          </a:p>
        </p:txBody>
      </p:sp>
      <p:sp>
        <p:nvSpPr>
          <p:cNvPr id="6148" name="Titre 10"/>
          <p:cNvSpPr>
            <a:spLocks noGrp="1"/>
          </p:cNvSpPr>
          <p:nvPr>
            <p:ph type="ctrTitle"/>
          </p:nvPr>
        </p:nvSpPr>
        <p:spPr>
          <a:xfrm>
            <a:off x="723900" y="2041525"/>
            <a:ext cx="7251700" cy="1149350"/>
          </a:xfrm>
        </p:spPr>
        <p:txBody>
          <a:bodyPr/>
          <a:lstStyle/>
          <a:p>
            <a:r>
              <a:rPr lang="ru-RU" altLang="ru-RU" sz="3200" dirty="0" smtClean="0">
                <a:latin typeface="Arial" panose="020B0604020202020204" pitchFamily="34" charset="0"/>
                <a:ea typeface="ＭＳ Ｐゴシック" panose="020B0600070205080204" pitchFamily="34" charset="-128"/>
                <a:cs typeface="Arial" panose="020B0604020202020204" pitchFamily="34" charset="0"/>
              </a:rPr>
              <a:t>Обзор </a:t>
            </a:r>
            <a:r>
              <a:rPr lang="ru-RU" altLang="ru-RU" sz="3200" dirty="0">
                <a:latin typeface="Arial" panose="020B0604020202020204" pitchFamily="34" charset="0"/>
                <a:ea typeface="ＭＳ Ｐゴシック" panose="020B0600070205080204" pitchFamily="34" charset="-128"/>
                <a:cs typeface="Arial" panose="020B0604020202020204" pitchFamily="34" charset="0"/>
              </a:rPr>
              <a:t>«Международной системы прав человека»</a:t>
            </a:r>
            <a:r>
              <a:rPr lang="en-GB" altLang="ru-RU" sz="3200" dirty="0" smtClean="0">
                <a:latin typeface="Arial" panose="020B0604020202020204" pitchFamily="34" charset="0"/>
                <a:ea typeface="ＭＳ Ｐゴシック" panose="020B0600070205080204" pitchFamily="34" charset="-128"/>
                <a:cs typeface="Arial" panose="020B0604020202020204" pitchFamily="34" charset="0"/>
              </a:rPr>
              <a:t/>
            </a:r>
            <a:br>
              <a:rPr lang="en-GB" altLang="ru-RU" sz="3200" dirty="0" smtClean="0">
                <a:latin typeface="Arial" panose="020B0604020202020204" pitchFamily="34" charset="0"/>
                <a:ea typeface="ＭＳ Ｐゴシック" panose="020B0600070205080204" pitchFamily="34" charset="-128"/>
                <a:cs typeface="Arial" panose="020B0604020202020204" pitchFamily="34" charset="0"/>
              </a:rPr>
            </a:br>
            <a:endParaRPr lang="en-GB" altLang="ru-RU" sz="3600" dirty="0" smtClean="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re 1"/>
          <p:cNvSpPr>
            <a:spLocks noGrp="1"/>
          </p:cNvSpPr>
          <p:nvPr>
            <p:ph type="title" idx="4294967295"/>
          </p:nvPr>
        </p:nvSpPr>
        <p:spPr/>
        <p:txBody>
          <a:bodyPr/>
          <a:lstStyle/>
          <a:p>
            <a:pPr eaLnBrk="1" hangingPunct="1"/>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Договорные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органы</a:t>
            </a:r>
            <a:endParaRPr lang="fr-FR" altLang="ru-RU" sz="2400" dirty="0" smtClean="0">
              <a:latin typeface="Arial" panose="020B0604020202020204" pitchFamily="34" charset="0"/>
              <a:ea typeface="ＭＳ Ｐゴシック" panose="020B0600070205080204" pitchFamily="34" charset="-128"/>
              <a:cs typeface="Arial" panose="020B0604020202020204" pitchFamily="34" charset="0"/>
            </a:endParaRPr>
          </a:p>
        </p:txBody>
      </p:sp>
      <p:pic>
        <p:nvPicPr>
          <p:cNvPr id="3481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538" y="1058863"/>
            <a:ext cx="3265487" cy="4776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0" name="TextBox 1"/>
          <p:cNvSpPr txBox="1">
            <a:spLocks noChangeArrowheads="1"/>
          </p:cNvSpPr>
          <p:nvPr/>
        </p:nvSpPr>
        <p:spPr bwMode="auto">
          <a:xfrm>
            <a:off x="4227513" y="539750"/>
            <a:ext cx="4676775" cy="6309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nSpc>
                <a:spcPct val="80000"/>
              </a:lnSpc>
              <a:buFont typeface="Wingdings" panose="05000000000000000000" pitchFamily="2" charset="2"/>
              <a:buNone/>
            </a:pPr>
            <a:endParaRPr lang="en-GB" altLang="ru-RU" dirty="0"/>
          </a:p>
          <a:p>
            <a:pPr>
              <a:lnSpc>
                <a:spcPct val="80000"/>
              </a:lnSpc>
              <a:buClr>
                <a:schemeClr val="tx2"/>
              </a:buClr>
              <a:buFont typeface="Wingdings" panose="05000000000000000000" pitchFamily="2" charset="2"/>
              <a:buChar char="§"/>
            </a:pPr>
            <a:r>
              <a:rPr lang="ru-RU" altLang="ru-RU" sz="1600" b="1" dirty="0" smtClean="0"/>
              <a:t>Мандат</a:t>
            </a:r>
            <a:r>
              <a:rPr lang="ru-RU" altLang="ru-RU" sz="1600" dirty="0"/>
              <a:t>: </a:t>
            </a:r>
            <a:r>
              <a:rPr lang="ru-RU" altLang="ru-RU" sz="1600" dirty="0" smtClean="0"/>
              <a:t>проводить мониторинг выполнения соответствующего </a:t>
            </a:r>
            <a:r>
              <a:rPr lang="ru-RU" altLang="ru-RU" sz="1600" dirty="0"/>
              <a:t>договора государствами-участниками</a:t>
            </a:r>
            <a:endParaRPr lang="en-GB" altLang="ru-RU" sz="1600" dirty="0"/>
          </a:p>
          <a:p>
            <a:pPr>
              <a:lnSpc>
                <a:spcPct val="80000"/>
              </a:lnSpc>
            </a:pPr>
            <a:endParaRPr lang="en-GB" altLang="ru-RU" sz="1600" dirty="0"/>
          </a:p>
          <a:p>
            <a:pPr>
              <a:lnSpc>
                <a:spcPct val="80000"/>
              </a:lnSpc>
              <a:buClr>
                <a:schemeClr val="tx2"/>
              </a:buClr>
              <a:buFont typeface="Wingdings" panose="05000000000000000000" pitchFamily="2" charset="2"/>
              <a:buChar char="§"/>
            </a:pPr>
            <a:r>
              <a:rPr lang="ru-RU" altLang="ru-RU" sz="1600" dirty="0" smtClean="0">
                <a:sym typeface="Wingdings" panose="05000000000000000000" pitchFamily="2" charset="2"/>
              </a:rPr>
              <a:t>Состоят </a:t>
            </a:r>
            <a:r>
              <a:rPr lang="ru-RU" altLang="ru-RU" sz="1600" dirty="0">
                <a:sym typeface="Wingdings" panose="05000000000000000000" pitchFamily="2" charset="2"/>
              </a:rPr>
              <a:t>из </a:t>
            </a:r>
            <a:r>
              <a:rPr lang="ru-RU" altLang="ru-RU" sz="1600" b="1" dirty="0">
                <a:sym typeface="Wingdings" panose="05000000000000000000" pitchFamily="2" charset="2"/>
              </a:rPr>
              <a:t>независимых экспертов</a:t>
            </a:r>
            <a:r>
              <a:rPr lang="ru-RU" altLang="ru-RU" sz="1600" dirty="0">
                <a:sym typeface="Wingdings" panose="05000000000000000000" pitchFamily="2" charset="2"/>
              </a:rPr>
              <a:t>, выдвинутых и избранных государствами-участниками на </a:t>
            </a:r>
            <a:r>
              <a:rPr lang="ru-RU" altLang="ru-RU" sz="1600" dirty="0" smtClean="0">
                <a:sym typeface="Wingdings" panose="05000000000000000000" pitchFamily="2" charset="2"/>
              </a:rPr>
              <a:t>фиксированных, </a:t>
            </a:r>
            <a:r>
              <a:rPr lang="ru-RU" altLang="ru-RU" sz="1600" dirty="0">
                <a:sym typeface="Wingdings" panose="05000000000000000000" pitchFamily="2" charset="2"/>
              </a:rPr>
              <a:t>возобновляемых </a:t>
            </a:r>
            <a:r>
              <a:rPr lang="ru-RU" altLang="ru-RU" sz="1600" dirty="0" smtClean="0">
                <a:sym typeface="Wingdings" panose="05000000000000000000" pitchFamily="2" charset="2"/>
              </a:rPr>
              <a:t>раз в </a:t>
            </a:r>
            <a:r>
              <a:rPr lang="ru-RU" altLang="ru-RU" sz="1600" dirty="0">
                <a:sym typeface="Wingdings" panose="05000000000000000000" pitchFamily="2" charset="2"/>
              </a:rPr>
              <a:t>четыре </a:t>
            </a:r>
            <a:r>
              <a:rPr lang="ru-RU" altLang="ru-RU" sz="1600" dirty="0" smtClean="0">
                <a:sym typeface="Wingdings" panose="05000000000000000000" pitchFamily="2" charset="2"/>
              </a:rPr>
              <a:t>года условиях</a:t>
            </a:r>
          </a:p>
          <a:p>
            <a:pPr>
              <a:lnSpc>
                <a:spcPct val="80000"/>
              </a:lnSpc>
              <a:buClr>
                <a:schemeClr val="tx2"/>
              </a:buClr>
            </a:pPr>
            <a:endParaRPr lang="en-GB" altLang="ru-RU" sz="1600" dirty="0"/>
          </a:p>
          <a:p>
            <a:pPr>
              <a:lnSpc>
                <a:spcPct val="80000"/>
              </a:lnSpc>
              <a:buClr>
                <a:schemeClr val="tx2"/>
              </a:buClr>
              <a:buFont typeface="Wingdings" panose="05000000000000000000" pitchFamily="2" charset="2"/>
              <a:buChar char="§"/>
            </a:pPr>
            <a:r>
              <a:rPr lang="ru-RU" altLang="ru-RU" sz="1600" b="1" dirty="0" smtClean="0"/>
              <a:t>Членство</a:t>
            </a:r>
            <a:r>
              <a:rPr lang="ru-RU" altLang="ru-RU" sz="1600" dirty="0"/>
              <a:t>: 10-25 членов в зависимости от Комитета</a:t>
            </a:r>
            <a:endParaRPr lang="en-GB" altLang="ru-RU" sz="1600" dirty="0"/>
          </a:p>
          <a:p>
            <a:pPr>
              <a:lnSpc>
                <a:spcPct val="80000"/>
              </a:lnSpc>
              <a:buClr>
                <a:schemeClr val="tx2"/>
              </a:buClr>
              <a:buFont typeface="Wingdings" panose="05000000000000000000" pitchFamily="2" charset="2"/>
              <a:buChar char="§"/>
            </a:pPr>
            <a:endParaRPr lang="en-GB" altLang="ru-RU" sz="1600" dirty="0"/>
          </a:p>
          <a:p>
            <a:pPr>
              <a:lnSpc>
                <a:spcPct val="80000"/>
              </a:lnSpc>
              <a:buClr>
                <a:schemeClr val="tx2"/>
              </a:buClr>
              <a:buFont typeface="Wingdings" panose="05000000000000000000" pitchFamily="2" charset="2"/>
              <a:buChar char="§"/>
            </a:pPr>
            <a:r>
              <a:rPr lang="ru-RU" altLang="ru-RU" sz="1600" b="1" dirty="0" smtClean="0"/>
              <a:t>Всего</a:t>
            </a:r>
            <a:r>
              <a:rPr lang="ru-RU" altLang="ru-RU" sz="1600" dirty="0"/>
              <a:t>: </a:t>
            </a:r>
            <a:r>
              <a:rPr lang="ru-RU" altLang="ru-RU" sz="1600" dirty="0" smtClean="0"/>
              <a:t>172 </a:t>
            </a:r>
            <a:r>
              <a:rPr lang="ru-RU" altLang="ru-RU" sz="1600" dirty="0"/>
              <a:t>члена (</a:t>
            </a:r>
            <a:r>
              <a:rPr lang="ru-RU" altLang="ru-RU" sz="1600" dirty="0" smtClean="0"/>
              <a:t>10 ДО)</a:t>
            </a:r>
            <a:endParaRPr lang="en-GB" altLang="ru-RU" sz="1600" dirty="0"/>
          </a:p>
          <a:p>
            <a:pPr>
              <a:lnSpc>
                <a:spcPct val="80000"/>
              </a:lnSpc>
              <a:buClr>
                <a:schemeClr val="tx2"/>
              </a:buClr>
              <a:buFont typeface="Wingdings" panose="05000000000000000000" pitchFamily="2" charset="2"/>
              <a:buChar char="§"/>
            </a:pPr>
            <a:endParaRPr lang="en-GB" altLang="ru-RU" sz="1600" dirty="0"/>
          </a:p>
          <a:p>
            <a:pPr>
              <a:lnSpc>
                <a:spcPct val="80000"/>
              </a:lnSpc>
              <a:buClr>
                <a:schemeClr val="tx2"/>
              </a:buClr>
              <a:buFont typeface="Wingdings" panose="05000000000000000000" pitchFamily="2" charset="2"/>
              <a:buChar char="§"/>
            </a:pPr>
            <a:r>
              <a:rPr lang="ru-RU" altLang="ru-RU" sz="1600" b="1" dirty="0" smtClean="0"/>
              <a:t>Критерии</a:t>
            </a:r>
            <a:r>
              <a:rPr lang="ru-RU" altLang="ru-RU" sz="1600" dirty="0"/>
              <a:t>: экспертиза, справедливое географическое распределение, представление основных правовых систем и различных форм </a:t>
            </a:r>
            <a:r>
              <a:rPr lang="ru-RU" altLang="ru-RU" sz="1600" dirty="0" smtClean="0"/>
              <a:t>цивилизаций </a:t>
            </a:r>
            <a:r>
              <a:rPr lang="ru-RU" altLang="ru-RU" sz="1600" dirty="0"/>
              <a:t>и сбалансированное гендерное представительство</a:t>
            </a:r>
            <a:endParaRPr lang="en-GB" altLang="ru-RU" sz="1600" dirty="0"/>
          </a:p>
          <a:p>
            <a:pPr>
              <a:lnSpc>
                <a:spcPct val="80000"/>
              </a:lnSpc>
              <a:buClr>
                <a:schemeClr val="tx2"/>
              </a:buClr>
              <a:buFont typeface="Wingdings" panose="05000000000000000000" pitchFamily="2" charset="2"/>
              <a:buChar char="§"/>
            </a:pPr>
            <a:endParaRPr lang="en-GB" altLang="ru-RU" sz="1600" dirty="0"/>
          </a:p>
          <a:p>
            <a:pPr>
              <a:buClr>
                <a:schemeClr val="tx2"/>
              </a:buClr>
              <a:buFont typeface="Wingdings" panose="05000000000000000000" pitchFamily="2" charset="2"/>
              <a:buChar char="§"/>
            </a:pPr>
            <a:r>
              <a:rPr lang="ru-RU" altLang="ru-RU" sz="1600" dirty="0" smtClean="0"/>
              <a:t>Не получают вознаграждение и служат  </a:t>
            </a:r>
            <a:r>
              <a:rPr lang="ru-RU" altLang="ru-RU" sz="1600" dirty="0"/>
              <a:t>исключительно в личном качестве</a:t>
            </a:r>
            <a:endParaRPr lang="en-GB" altLang="ru-RU" sz="1600" dirty="0"/>
          </a:p>
          <a:p>
            <a:pPr eaLnBrk="1" hangingPunct="1">
              <a:lnSpc>
                <a:spcPct val="80000"/>
              </a:lnSpc>
              <a:buClr>
                <a:schemeClr val="tx2"/>
              </a:buClr>
              <a:buFont typeface="Wingdings" panose="05000000000000000000" pitchFamily="2" charset="2"/>
              <a:buChar char="§"/>
            </a:pPr>
            <a:endParaRPr lang="en-GB" altLang="ru-RU" sz="1600" dirty="0"/>
          </a:p>
          <a:p>
            <a:pPr eaLnBrk="1" hangingPunct="1">
              <a:lnSpc>
                <a:spcPct val="80000"/>
              </a:lnSpc>
              <a:buClr>
                <a:schemeClr val="tx2"/>
              </a:buClr>
              <a:buFont typeface="Wingdings" panose="05000000000000000000" pitchFamily="2" charset="2"/>
              <a:buChar char="§"/>
            </a:pPr>
            <a:r>
              <a:rPr lang="ru-RU" altLang="ru-RU" sz="1600" dirty="0" smtClean="0"/>
              <a:t>Встречаются на </a:t>
            </a:r>
            <a:r>
              <a:rPr lang="ru-RU" altLang="ru-RU" sz="1600" dirty="0"/>
              <a:t>1-4-недельной сессии, </a:t>
            </a:r>
            <a:r>
              <a:rPr lang="ru-RU" altLang="ru-RU" sz="1600" dirty="0" smtClean="0"/>
              <a:t>проводимой 2-3 </a:t>
            </a:r>
            <a:r>
              <a:rPr lang="ru-RU" altLang="ru-RU" sz="1600" dirty="0"/>
              <a:t>раза в год в Женеве</a:t>
            </a:r>
            <a:endParaRPr lang="en-GB" altLang="ru-RU" sz="1600" dirty="0"/>
          </a:p>
          <a:p>
            <a:pPr eaLnBrk="1" hangingPunct="1">
              <a:lnSpc>
                <a:spcPct val="80000"/>
              </a:lnSpc>
              <a:buClr>
                <a:schemeClr val="tx2"/>
              </a:buClr>
            </a:pPr>
            <a:endParaRPr lang="en-GB" altLang="ru-RU" dirty="0"/>
          </a:p>
          <a:p>
            <a:endParaRPr lang="en-GB" altLang="ru-RU" dirty="0"/>
          </a:p>
          <a:p>
            <a:endParaRPr lang="en-GB" alt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re 1"/>
          <p:cNvSpPr>
            <a:spLocks noGrp="1"/>
          </p:cNvSpPr>
          <p:nvPr>
            <p:ph type="title" idx="4294967295"/>
          </p:nvPr>
        </p:nvSpPr>
        <p:spPr>
          <a:xfrm>
            <a:off x="638175" y="457200"/>
            <a:ext cx="7669213" cy="908050"/>
          </a:xfrm>
        </p:spPr>
        <p:txBody>
          <a:bodyPr/>
          <a:lstStyle/>
          <a:p>
            <a:pPr eaLnBrk="1" hangingPunct="1"/>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Совет по правам человека</a:t>
            </a:r>
            <a:endParaRPr lang="fr-FR" altLang="ru-RU" sz="2400" dirty="0"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35843" name="Rectangle 6"/>
          <p:cNvSpPr>
            <a:spLocks noChangeArrowheads="1"/>
          </p:cNvSpPr>
          <p:nvPr/>
        </p:nvSpPr>
        <p:spPr bwMode="auto">
          <a:xfrm>
            <a:off x="4241800" y="1690688"/>
            <a:ext cx="46482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257175">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defTabSz="914400">
              <a:lnSpc>
                <a:spcPct val="80000"/>
              </a:lnSpc>
              <a:spcBef>
                <a:spcPct val="20000"/>
              </a:spcBef>
              <a:buClr>
                <a:schemeClr val="tx2"/>
              </a:buClr>
              <a:buFont typeface="Wingdings" panose="05000000000000000000" pitchFamily="2" charset="2"/>
              <a:buChar char="§"/>
            </a:pPr>
            <a:r>
              <a:rPr lang="ru-RU" altLang="ru-RU" dirty="0" smtClean="0">
                <a:cs typeface="Arial" panose="020B0604020202020204" pitchFamily="34" charset="0"/>
              </a:rPr>
              <a:t>Межправительственный орган</a:t>
            </a:r>
            <a:endParaRPr lang="en-GB" altLang="ru-RU" dirty="0" smtClean="0">
              <a:cs typeface="Arial" panose="020B0604020202020204" pitchFamily="34" charset="0"/>
            </a:endParaRPr>
          </a:p>
          <a:p>
            <a:pPr defTabSz="914400">
              <a:lnSpc>
                <a:spcPct val="80000"/>
              </a:lnSpc>
              <a:spcBef>
                <a:spcPct val="20000"/>
              </a:spcBef>
              <a:buClr>
                <a:schemeClr val="tx2"/>
              </a:buClr>
              <a:buFont typeface="Wingdings" panose="05000000000000000000" pitchFamily="2" charset="2"/>
              <a:buChar char="§"/>
            </a:pPr>
            <a:r>
              <a:rPr lang="ru-RU" altLang="ru-RU" dirty="0" smtClean="0">
                <a:cs typeface="Arial" panose="020B0604020202020204" pitchFamily="34" charset="0"/>
              </a:rPr>
              <a:t>В состав входят </a:t>
            </a:r>
            <a:r>
              <a:rPr lang="fr-CH" altLang="ru-RU" dirty="0" smtClean="0">
                <a:cs typeface="Arial" panose="020B0604020202020204" pitchFamily="34" charset="0"/>
              </a:rPr>
              <a:t>47 </a:t>
            </a:r>
            <a:r>
              <a:rPr lang="ru-RU" altLang="ru-RU" dirty="0" smtClean="0">
                <a:cs typeface="Arial" panose="020B0604020202020204" pitchFamily="34" charset="0"/>
              </a:rPr>
              <a:t>членов</a:t>
            </a:r>
            <a:endParaRPr lang="en-GB" altLang="ru-RU" dirty="0" smtClean="0">
              <a:cs typeface="Arial" panose="020B0604020202020204" pitchFamily="34" charset="0"/>
            </a:endParaRPr>
          </a:p>
          <a:p>
            <a:pPr defTabSz="914400">
              <a:lnSpc>
                <a:spcPct val="80000"/>
              </a:lnSpc>
              <a:spcBef>
                <a:spcPct val="20000"/>
              </a:spcBef>
              <a:buClr>
                <a:schemeClr val="tx2"/>
              </a:buClr>
              <a:buFont typeface="Wingdings" panose="05000000000000000000" pitchFamily="2" charset="2"/>
              <a:buChar char="§"/>
            </a:pPr>
            <a:r>
              <a:rPr lang="ru-RU" altLang="ru-RU" dirty="0" smtClean="0">
                <a:cs typeface="Arial" panose="020B0604020202020204" pitchFamily="34" charset="0"/>
              </a:rPr>
              <a:t>УВКПЧ является Секретариатом</a:t>
            </a:r>
            <a:endParaRPr lang="en-GB" altLang="ru-RU" dirty="0">
              <a:cs typeface="Arial" panose="020B0604020202020204" pitchFamily="34" charset="0"/>
            </a:endParaRPr>
          </a:p>
          <a:p>
            <a:pPr defTabSz="914400">
              <a:lnSpc>
                <a:spcPct val="80000"/>
              </a:lnSpc>
              <a:spcBef>
                <a:spcPct val="20000"/>
              </a:spcBef>
              <a:buClr>
                <a:schemeClr val="tx2"/>
              </a:buClr>
              <a:buFont typeface="Wingdings" panose="05000000000000000000" pitchFamily="2" charset="2"/>
              <a:buChar char="§"/>
            </a:pPr>
            <a:r>
              <a:rPr lang="ru-RU" altLang="ru-RU" dirty="0" smtClean="0">
                <a:cs typeface="Arial" panose="020B0604020202020204" pitchFamily="34" charset="0"/>
              </a:rPr>
              <a:t>Рассматривает ситуации, связанные с нарушением прав человека</a:t>
            </a:r>
            <a:endParaRPr lang="en-GB" altLang="ru-RU" dirty="0">
              <a:cs typeface="Arial" panose="020B0604020202020204" pitchFamily="34" charset="0"/>
            </a:endParaRPr>
          </a:p>
          <a:p>
            <a:pPr defTabSz="914400">
              <a:lnSpc>
                <a:spcPct val="80000"/>
              </a:lnSpc>
              <a:spcBef>
                <a:spcPct val="20000"/>
              </a:spcBef>
              <a:buClr>
                <a:schemeClr val="tx2"/>
              </a:buClr>
              <a:buFont typeface="Wingdings" panose="05000000000000000000" pitchFamily="2" charset="2"/>
              <a:buChar char="§"/>
            </a:pPr>
            <a:r>
              <a:rPr lang="ru-RU" altLang="ru-RU" dirty="0" smtClean="0">
                <a:cs typeface="Arial" panose="020B0604020202020204" pitchFamily="34" charset="0"/>
              </a:rPr>
              <a:t>Реагирует на чрезвычайные ситуации </a:t>
            </a:r>
            <a:endParaRPr lang="en-GB" altLang="ru-RU" dirty="0">
              <a:cs typeface="Arial" panose="020B0604020202020204" pitchFamily="34" charset="0"/>
            </a:endParaRPr>
          </a:p>
          <a:p>
            <a:pPr defTabSz="914400">
              <a:lnSpc>
                <a:spcPct val="80000"/>
              </a:lnSpc>
              <a:spcBef>
                <a:spcPct val="20000"/>
              </a:spcBef>
              <a:buClr>
                <a:schemeClr val="tx2"/>
              </a:buClr>
              <a:buFont typeface="Wingdings" panose="05000000000000000000" pitchFamily="2" charset="2"/>
              <a:buChar char="§"/>
            </a:pPr>
            <a:r>
              <a:rPr lang="ru-RU" altLang="ru-RU" dirty="0" smtClean="0">
                <a:cs typeface="Arial" panose="020B0604020202020204" pitchFamily="34" charset="0"/>
              </a:rPr>
              <a:t>Международный форум для диалога по правам человека</a:t>
            </a:r>
            <a:endParaRPr lang="en-GB" altLang="ru-RU" dirty="0">
              <a:cs typeface="Arial" panose="020B0604020202020204" pitchFamily="34" charset="0"/>
            </a:endParaRPr>
          </a:p>
          <a:p>
            <a:pPr defTabSz="914400">
              <a:lnSpc>
                <a:spcPct val="80000"/>
              </a:lnSpc>
              <a:spcBef>
                <a:spcPct val="20000"/>
              </a:spcBef>
              <a:buClr>
                <a:schemeClr val="tx2"/>
              </a:buClr>
              <a:buFont typeface="Wingdings" panose="05000000000000000000" pitchFamily="2" charset="2"/>
              <a:buChar char="§"/>
            </a:pPr>
            <a:r>
              <a:rPr lang="ru-RU" altLang="ru-RU" dirty="0" smtClean="0">
                <a:cs typeface="Arial" panose="020B0604020202020204" pitchFamily="34" charset="0"/>
              </a:rPr>
              <a:t>Рекомендует усовершенствования  законодательства в сфере прав человека  </a:t>
            </a:r>
            <a:endParaRPr lang="en-GB" altLang="ru-RU" dirty="0">
              <a:cs typeface="Arial" panose="020B0604020202020204" pitchFamily="34" charset="0"/>
            </a:endParaRPr>
          </a:p>
          <a:p>
            <a:pPr defTabSz="914400">
              <a:lnSpc>
                <a:spcPct val="80000"/>
              </a:lnSpc>
              <a:spcBef>
                <a:spcPct val="20000"/>
              </a:spcBef>
              <a:buClr>
                <a:schemeClr val="tx2"/>
              </a:buClr>
              <a:buFont typeface="Wingdings" panose="05000000000000000000" pitchFamily="2" charset="2"/>
              <a:buChar char="§"/>
            </a:pPr>
            <a:r>
              <a:rPr lang="ru-RU" altLang="ru-RU" dirty="0" smtClean="0">
                <a:cs typeface="Arial" panose="020B0604020202020204" pitchFamily="34" charset="0"/>
              </a:rPr>
              <a:t>Периодически анализирует ситуации в странах (Универсальный Периодический Обзор) </a:t>
            </a:r>
            <a:endParaRPr lang="en-GB" altLang="ru-RU" dirty="0">
              <a:cs typeface="Arial" panose="020B0604020202020204" pitchFamily="34" charset="0"/>
            </a:endParaRPr>
          </a:p>
          <a:p>
            <a:pPr defTabSz="914400">
              <a:lnSpc>
                <a:spcPct val="80000"/>
              </a:lnSpc>
              <a:spcBef>
                <a:spcPct val="20000"/>
              </a:spcBef>
              <a:buClr>
                <a:schemeClr val="tx2"/>
              </a:buClr>
              <a:buFont typeface="Wingdings" panose="05000000000000000000" pitchFamily="2" charset="2"/>
              <a:buChar char="§"/>
            </a:pPr>
            <a:endParaRPr lang="en-US" altLang="ru-RU" sz="2000" dirty="0">
              <a:cs typeface="Arial" panose="020B0604020202020204" pitchFamily="34" charset="0"/>
            </a:endParaRPr>
          </a:p>
        </p:txBody>
      </p:sp>
      <p:pic>
        <p:nvPicPr>
          <p:cNvPr id="35844"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690688"/>
            <a:ext cx="3773488" cy="3084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re 1"/>
          <p:cNvSpPr>
            <a:spLocks noGrp="1"/>
          </p:cNvSpPr>
          <p:nvPr>
            <p:ph type="title" idx="4294967295"/>
          </p:nvPr>
        </p:nvSpPr>
        <p:spPr>
          <a:xfrm>
            <a:off x="741363" y="352425"/>
            <a:ext cx="8402637" cy="458788"/>
          </a:xfrm>
        </p:spPr>
        <p:txBody>
          <a:bodyPr/>
          <a:lstStyle/>
          <a:p>
            <a:pPr eaLnBrk="1" hangingPunct="1"/>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Механизмы </a:t>
            </a:r>
            <a:r>
              <a:rPr lang="fr-FR" altLang="ru-RU" sz="2400" dirty="0">
                <a:latin typeface="Arial" panose="020B0604020202020204" pitchFamily="34" charset="0"/>
                <a:ea typeface="ＭＳ Ｐゴシック" panose="020B0600070205080204" pitchFamily="34" charset="-128"/>
                <a:cs typeface="Arial" panose="020B0604020202020204" pitchFamily="34" charset="0"/>
              </a:rPr>
              <a:t>C</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ПЧ</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Универсальный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периодический обзор (УПО)</a:t>
            </a:r>
            <a:endParaRPr lang="fr-FR" altLang="ru-RU" sz="2400" dirty="0"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36867" name="Rectangle 6"/>
          <p:cNvSpPr>
            <a:spLocks noChangeArrowheads="1"/>
          </p:cNvSpPr>
          <p:nvPr/>
        </p:nvSpPr>
        <p:spPr bwMode="auto">
          <a:xfrm>
            <a:off x="4133850" y="1193800"/>
            <a:ext cx="4819650" cy="468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nSpc>
                <a:spcPct val="80000"/>
              </a:lnSpc>
              <a:spcBef>
                <a:spcPct val="20000"/>
              </a:spcBef>
              <a:buClr>
                <a:schemeClr val="tx2"/>
              </a:buClr>
              <a:buFont typeface="Wingdings" panose="05000000000000000000" pitchFamily="2" charset="2"/>
              <a:buChar char="§"/>
            </a:pPr>
            <a:endParaRPr lang="en-GB" altLang="ru-RU" sz="700" dirty="0">
              <a:cs typeface="Arial" panose="020B0604020202020204" pitchFamily="34" charset="0"/>
            </a:endParaRPr>
          </a:p>
          <a:p>
            <a:pPr>
              <a:spcBef>
                <a:spcPct val="20000"/>
              </a:spcBef>
              <a:buClr>
                <a:schemeClr val="tx2"/>
              </a:buClr>
              <a:buFont typeface="Wingdings" panose="05000000000000000000" pitchFamily="2" charset="2"/>
              <a:buChar char="§"/>
            </a:pPr>
            <a:r>
              <a:rPr lang="ru-RU" altLang="ru-RU" dirty="0" smtClean="0">
                <a:cs typeface="Arial" panose="020B0604020202020204" pitchFamily="34" charset="0"/>
              </a:rPr>
              <a:t>Межправительственная </a:t>
            </a:r>
            <a:r>
              <a:rPr lang="ru-RU" altLang="ru-RU" dirty="0">
                <a:cs typeface="Arial" panose="020B0604020202020204" pitchFamily="34" charset="0"/>
              </a:rPr>
              <a:t>экспертная оценка</a:t>
            </a:r>
            <a:endParaRPr lang="en-GB" altLang="ru-RU" dirty="0">
              <a:cs typeface="Arial" panose="020B0604020202020204" pitchFamily="34" charset="0"/>
            </a:endParaRPr>
          </a:p>
          <a:p>
            <a:pPr>
              <a:spcBef>
                <a:spcPct val="20000"/>
              </a:spcBef>
              <a:buClr>
                <a:schemeClr val="tx2"/>
              </a:buClr>
              <a:buFont typeface="Wingdings" panose="05000000000000000000" pitchFamily="2" charset="2"/>
              <a:buChar char="§"/>
            </a:pPr>
            <a:r>
              <a:rPr lang="ru-RU" altLang="zh-CN" dirty="0" smtClean="0">
                <a:cs typeface="Arial" panose="020B0604020202020204" pitchFamily="34" charset="0"/>
              </a:rPr>
              <a:t>Обзор</a:t>
            </a:r>
            <a:r>
              <a:rPr lang="en-US" altLang="zh-CN" dirty="0" smtClean="0">
                <a:cs typeface="Arial" panose="020B0604020202020204" pitchFamily="34" charset="0"/>
              </a:rPr>
              <a:t>//</a:t>
            </a:r>
            <a:r>
              <a:rPr lang="ru-RU" altLang="zh-CN" dirty="0" smtClean="0">
                <a:cs typeface="Arial" panose="020B0604020202020204" pitchFamily="34" charset="0"/>
              </a:rPr>
              <a:t>рассмотрение каждого государства в </a:t>
            </a:r>
            <a:r>
              <a:rPr lang="ru-RU" altLang="zh-CN" dirty="0">
                <a:cs typeface="Arial" panose="020B0604020202020204" pitchFamily="34" charset="0"/>
              </a:rPr>
              <a:t>4,5-летнем цикле</a:t>
            </a:r>
            <a:endParaRPr lang="en-GB" altLang="zh-CN" dirty="0">
              <a:cs typeface="Arial" panose="020B0604020202020204" pitchFamily="34" charset="0"/>
            </a:endParaRPr>
          </a:p>
          <a:p>
            <a:pPr>
              <a:spcBef>
                <a:spcPct val="20000"/>
              </a:spcBef>
              <a:buClr>
                <a:schemeClr val="tx2"/>
              </a:buClr>
              <a:buFont typeface="Wingdings" panose="05000000000000000000" pitchFamily="2" charset="2"/>
              <a:buChar char="§"/>
            </a:pPr>
            <a:r>
              <a:rPr lang="ru-RU" altLang="zh-CN" dirty="0" smtClean="0">
                <a:cs typeface="Arial" panose="020B0604020202020204" pitchFamily="34" charset="0"/>
              </a:rPr>
              <a:t>Обзоры на </a:t>
            </a:r>
            <a:r>
              <a:rPr lang="ru-RU" altLang="zh-CN" dirty="0">
                <a:cs typeface="Arial" panose="020B0604020202020204" pitchFamily="34" charset="0"/>
              </a:rPr>
              <a:t>основе:</a:t>
            </a:r>
            <a:endParaRPr lang="en-GB" altLang="zh-CN" dirty="0">
              <a:cs typeface="Arial" panose="020B0604020202020204" pitchFamily="34" charset="0"/>
            </a:endParaRPr>
          </a:p>
          <a:p>
            <a:pPr lvl="1">
              <a:spcBef>
                <a:spcPct val="20000"/>
              </a:spcBef>
              <a:buClr>
                <a:schemeClr val="tx2"/>
              </a:buClr>
              <a:buFont typeface="Wingdings" panose="05000000000000000000" pitchFamily="2" charset="2"/>
              <a:buChar char="§"/>
            </a:pPr>
            <a:r>
              <a:rPr lang="ru-RU" altLang="zh-CN" sz="1600" dirty="0" smtClean="0">
                <a:cs typeface="Arial" panose="020B0604020202020204" pitchFamily="34" charset="0"/>
              </a:rPr>
              <a:t>Национальных докладов </a:t>
            </a:r>
            <a:r>
              <a:rPr lang="ru-RU" altLang="zh-CN" sz="1600" dirty="0">
                <a:cs typeface="Arial" panose="020B0604020202020204" pitchFamily="34" charset="0"/>
              </a:rPr>
              <a:t>государств, находящихся на рассмотрении</a:t>
            </a:r>
            <a:endParaRPr lang="en-GB" altLang="zh-CN" sz="1600" dirty="0">
              <a:cs typeface="Arial" panose="020B0604020202020204" pitchFamily="34" charset="0"/>
            </a:endParaRPr>
          </a:p>
          <a:p>
            <a:pPr lvl="1">
              <a:spcBef>
                <a:spcPct val="20000"/>
              </a:spcBef>
              <a:buClr>
                <a:schemeClr val="tx2"/>
              </a:buClr>
              <a:buFont typeface="Wingdings" panose="05000000000000000000" pitchFamily="2" charset="2"/>
              <a:buChar char="§"/>
            </a:pPr>
            <a:r>
              <a:rPr lang="ru-RU" altLang="zh-CN" sz="1600" dirty="0" smtClean="0">
                <a:cs typeface="Arial" panose="020B0604020202020204" pitchFamily="34" charset="0"/>
              </a:rPr>
              <a:t>Свода информации, включающего </a:t>
            </a:r>
            <a:r>
              <a:rPr lang="ru-RU" altLang="zh-CN" sz="1600" dirty="0">
                <a:cs typeface="Arial" panose="020B0604020202020204" pitchFamily="34" charset="0"/>
              </a:rPr>
              <a:t>информацию от экспертов и органов ООН</a:t>
            </a:r>
            <a:endParaRPr lang="en-GB" altLang="zh-CN" sz="1600" dirty="0">
              <a:cs typeface="Arial" panose="020B0604020202020204" pitchFamily="34" charset="0"/>
            </a:endParaRPr>
          </a:p>
          <a:p>
            <a:pPr lvl="1">
              <a:spcBef>
                <a:spcPct val="20000"/>
              </a:spcBef>
              <a:buClr>
                <a:schemeClr val="tx2"/>
              </a:buClr>
              <a:buFont typeface="Wingdings" panose="05000000000000000000" pitchFamily="2" charset="2"/>
              <a:buChar char="§"/>
            </a:pPr>
            <a:r>
              <a:rPr lang="ru-RU" altLang="zh-CN" sz="1600" dirty="0" smtClean="0">
                <a:cs typeface="Arial" panose="020B0604020202020204" pitchFamily="34" charset="0"/>
              </a:rPr>
              <a:t>Свода информации, включающего резюме сообщений </a:t>
            </a:r>
            <a:r>
              <a:rPr lang="ru-RU" altLang="zh-CN" sz="1600" dirty="0">
                <a:cs typeface="Arial" panose="020B0604020202020204" pitchFamily="34" charset="0"/>
              </a:rPr>
              <a:t>от других заинтересованных сторон (НПО, </a:t>
            </a:r>
            <a:r>
              <a:rPr lang="ru-RU" altLang="zh-CN" sz="1600" dirty="0" smtClean="0">
                <a:cs typeface="Arial" panose="020B0604020202020204" pitchFamily="34" charset="0"/>
              </a:rPr>
              <a:t>НПЗУ)</a:t>
            </a:r>
            <a:endParaRPr lang="en-GB" altLang="zh-CN" sz="1600" dirty="0">
              <a:cs typeface="Arial" panose="020B0604020202020204" pitchFamily="34" charset="0"/>
            </a:endParaRPr>
          </a:p>
          <a:p>
            <a:pPr>
              <a:spcBef>
                <a:spcPct val="20000"/>
              </a:spcBef>
              <a:buClr>
                <a:schemeClr val="tx2"/>
              </a:buClr>
              <a:buFont typeface="Wingdings" panose="05000000000000000000" pitchFamily="2" charset="2"/>
              <a:buChar char="§"/>
            </a:pPr>
            <a:r>
              <a:rPr lang="fr-FR" altLang="zh-CN" dirty="0">
                <a:cs typeface="Arial" panose="020B0604020202020204" pitchFamily="34" charset="0"/>
              </a:rPr>
              <a:t>C</a:t>
            </a:r>
            <a:r>
              <a:rPr lang="ru-RU" altLang="zh-CN" dirty="0" smtClean="0">
                <a:cs typeface="Arial" panose="020B0604020202020204" pitchFamily="34" charset="0"/>
              </a:rPr>
              <a:t>ПЧ издает доклад с </a:t>
            </a:r>
            <a:r>
              <a:rPr lang="ru-RU" altLang="zh-CN" dirty="0">
                <a:cs typeface="Arial" panose="020B0604020202020204" pitchFamily="34" charset="0"/>
              </a:rPr>
              <a:t>рекомендациями и обязательствами </a:t>
            </a:r>
            <a:r>
              <a:rPr lang="ru-RU" altLang="zh-CN" dirty="0" smtClean="0">
                <a:cs typeface="Arial" panose="020B0604020202020204" pitchFamily="34" charset="0"/>
              </a:rPr>
              <a:t>рассматриваемого </a:t>
            </a:r>
            <a:r>
              <a:rPr lang="ru-RU" altLang="zh-CN" dirty="0">
                <a:cs typeface="Arial" panose="020B0604020202020204" pitchFamily="34" charset="0"/>
              </a:rPr>
              <a:t>государства</a:t>
            </a:r>
            <a:endParaRPr lang="en-GB" altLang="zh-CN" dirty="0">
              <a:cs typeface="Arial" panose="020B0604020202020204" pitchFamily="34" charset="0"/>
            </a:endParaRPr>
          </a:p>
        </p:txBody>
      </p:sp>
      <p:pic>
        <p:nvPicPr>
          <p:cNvPr id="36868" name="Picture 2" descr="\\fsclu.lan.ohchr.org\redirected$\Mendoza Solorio\My Documents\My Pictures\SalleXX_New.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0400" y="1193800"/>
            <a:ext cx="33909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re 1"/>
          <p:cNvSpPr>
            <a:spLocks noGrp="1"/>
          </p:cNvSpPr>
          <p:nvPr>
            <p:ph type="title" idx="4294967295"/>
          </p:nvPr>
        </p:nvSpPr>
        <p:spPr>
          <a:xfrm>
            <a:off x="585789" y="274638"/>
            <a:ext cx="7721600" cy="550862"/>
          </a:xfrm>
        </p:spPr>
        <p:txBody>
          <a:bodyPr/>
          <a:lstStyle/>
          <a:p>
            <a:pPr eaLnBrk="1" hangingPunct="1"/>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Механизмы </a:t>
            </a:r>
            <a:r>
              <a:rPr lang="fr-FR" altLang="ru-RU" sz="2400" dirty="0">
                <a:latin typeface="Arial" panose="020B0604020202020204" pitchFamily="34" charset="0"/>
                <a:ea typeface="ＭＳ Ｐゴシック" panose="020B0600070205080204" pitchFamily="34" charset="-128"/>
                <a:cs typeface="Arial" panose="020B0604020202020204" pitchFamily="34" charset="0"/>
              </a:rPr>
              <a:t>C</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ПЧ</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 специальные процедуры</a:t>
            </a:r>
            <a:endParaRPr lang="fr-FR" altLang="ru-RU" sz="2400" dirty="0" smtClean="0">
              <a:latin typeface="Arial" panose="020B0604020202020204" pitchFamily="34" charset="0"/>
              <a:ea typeface="ＭＳ Ｐゴシック" panose="020B0600070205080204" pitchFamily="34" charset="-128"/>
              <a:cs typeface="Arial" panose="020B0604020202020204" pitchFamily="34" charset="0"/>
            </a:endParaRPr>
          </a:p>
        </p:txBody>
      </p:sp>
      <p:pic>
        <p:nvPicPr>
          <p:cNvPr id="37891" name="Picture 5" descr="Asma Jahangir-Afghanistan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5788" y="1047750"/>
            <a:ext cx="4313237" cy="288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2" name="Rectangle 6"/>
          <p:cNvSpPr>
            <a:spLocks noChangeArrowheads="1"/>
          </p:cNvSpPr>
          <p:nvPr/>
        </p:nvSpPr>
        <p:spPr bwMode="auto">
          <a:xfrm>
            <a:off x="5054600" y="1047750"/>
            <a:ext cx="3898900" cy="504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nSpc>
                <a:spcPct val="80000"/>
              </a:lnSpc>
              <a:spcBef>
                <a:spcPct val="20000"/>
              </a:spcBef>
              <a:buClr>
                <a:schemeClr val="tx2"/>
              </a:buClr>
              <a:buFont typeface="Wingdings" panose="05000000000000000000" pitchFamily="2" charset="2"/>
              <a:buChar char="§"/>
            </a:pPr>
            <a:endParaRPr lang="en-GB" altLang="ru-RU" sz="700" dirty="0">
              <a:cs typeface="Arial" panose="020B0604020202020204" pitchFamily="34" charset="0"/>
            </a:endParaRPr>
          </a:p>
          <a:p>
            <a:pPr>
              <a:lnSpc>
                <a:spcPct val="80000"/>
              </a:lnSpc>
              <a:spcBef>
                <a:spcPct val="20000"/>
              </a:spcBef>
              <a:buClr>
                <a:schemeClr val="tx2"/>
              </a:buClr>
              <a:buFont typeface="Wingdings" panose="05000000000000000000" pitchFamily="2" charset="2"/>
              <a:buChar char="§"/>
            </a:pPr>
            <a:r>
              <a:rPr lang="ru-RU" altLang="ru-RU" dirty="0" smtClean="0">
                <a:cs typeface="Arial" panose="020B0604020202020204" pitchFamily="34" charset="0"/>
              </a:rPr>
              <a:t>Специальные процедуры*</a:t>
            </a:r>
            <a:endParaRPr lang="en-GB" altLang="ru-RU" dirty="0">
              <a:cs typeface="Arial" panose="020B0604020202020204" pitchFamily="34" charset="0"/>
            </a:endParaRPr>
          </a:p>
          <a:p>
            <a:pPr lvl="1">
              <a:lnSpc>
                <a:spcPct val="80000"/>
              </a:lnSpc>
              <a:spcBef>
                <a:spcPct val="20000"/>
              </a:spcBef>
              <a:buClr>
                <a:schemeClr val="tx2"/>
              </a:buClr>
              <a:buFont typeface="Wingdings" panose="05000000000000000000" pitchFamily="2" charset="2"/>
              <a:buChar char="§"/>
            </a:pPr>
            <a:r>
              <a:rPr lang="ru-RU" altLang="ru-RU" dirty="0" smtClean="0">
                <a:cs typeface="Arial" panose="020B0604020202020204" pitchFamily="34" charset="0"/>
              </a:rPr>
              <a:t>44 </a:t>
            </a:r>
            <a:r>
              <a:rPr lang="ru-RU" altLang="ru-RU" dirty="0">
                <a:cs typeface="Arial" panose="020B0604020202020204" pitchFamily="34" charset="0"/>
              </a:rPr>
              <a:t>тематических мандата</a:t>
            </a:r>
            <a:endParaRPr lang="en-GB" altLang="ru-RU" dirty="0">
              <a:cs typeface="Arial" panose="020B0604020202020204" pitchFamily="34" charset="0"/>
            </a:endParaRPr>
          </a:p>
          <a:p>
            <a:pPr lvl="1">
              <a:lnSpc>
                <a:spcPct val="80000"/>
              </a:lnSpc>
              <a:spcBef>
                <a:spcPct val="20000"/>
              </a:spcBef>
              <a:buClr>
                <a:schemeClr val="tx2"/>
              </a:buClr>
              <a:buFont typeface="Wingdings" panose="05000000000000000000" pitchFamily="2" charset="2"/>
              <a:buChar char="§"/>
            </a:pPr>
            <a:r>
              <a:rPr lang="ru-RU" altLang="ru-RU" smtClean="0">
                <a:cs typeface="Arial" panose="020B0604020202020204" pitchFamily="34" charset="0"/>
              </a:rPr>
              <a:t>10 </a:t>
            </a:r>
            <a:r>
              <a:rPr lang="ru-RU" altLang="ru-RU" dirty="0">
                <a:cs typeface="Arial" panose="020B0604020202020204" pitchFamily="34" charset="0"/>
              </a:rPr>
              <a:t>мандатов, касающихся стран или территорий</a:t>
            </a:r>
            <a:endParaRPr lang="en-GB" altLang="ru-RU" dirty="0">
              <a:cs typeface="Arial" panose="020B0604020202020204" pitchFamily="34" charset="0"/>
            </a:endParaRPr>
          </a:p>
          <a:p>
            <a:pPr>
              <a:lnSpc>
                <a:spcPct val="80000"/>
              </a:lnSpc>
              <a:spcBef>
                <a:spcPct val="20000"/>
              </a:spcBef>
              <a:buClr>
                <a:schemeClr val="tx2"/>
              </a:buClr>
              <a:buFont typeface="Wingdings" panose="05000000000000000000" pitchFamily="2" charset="2"/>
              <a:buChar char="§"/>
            </a:pPr>
            <a:r>
              <a:rPr lang="ru-RU" altLang="ru-RU" dirty="0" smtClean="0">
                <a:cs typeface="Arial" panose="020B0604020202020204" pitchFamily="34" charset="0"/>
              </a:rPr>
              <a:t>Назначаются Советом </a:t>
            </a:r>
            <a:r>
              <a:rPr lang="ru-RU" altLang="ru-RU" dirty="0">
                <a:cs typeface="Arial" panose="020B0604020202020204" pitchFamily="34" charset="0"/>
              </a:rPr>
              <a:t>по правам человека</a:t>
            </a:r>
            <a:endParaRPr lang="en-GB" altLang="ru-RU" dirty="0">
              <a:cs typeface="Arial" panose="020B0604020202020204" pitchFamily="34" charset="0"/>
            </a:endParaRPr>
          </a:p>
          <a:p>
            <a:pPr>
              <a:lnSpc>
                <a:spcPct val="80000"/>
              </a:lnSpc>
              <a:spcBef>
                <a:spcPct val="20000"/>
              </a:spcBef>
              <a:buClr>
                <a:schemeClr val="tx2"/>
              </a:buClr>
              <a:buFont typeface="Wingdings" panose="05000000000000000000" pitchFamily="2" charset="2"/>
              <a:buChar char="§"/>
            </a:pPr>
            <a:r>
              <a:rPr lang="ru-RU" altLang="ru-RU" dirty="0" smtClean="0">
                <a:cs typeface="Arial" panose="020B0604020202020204" pitchFamily="34" charset="0"/>
              </a:rPr>
              <a:t>Мониторинг </a:t>
            </a:r>
            <a:r>
              <a:rPr lang="ru-RU" altLang="ru-RU" dirty="0">
                <a:cs typeface="Arial" panose="020B0604020202020204" pitchFamily="34" charset="0"/>
              </a:rPr>
              <a:t>прав человека в разных странах или </a:t>
            </a:r>
            <a:r>
              <a:rPr lang="ru-RU" altLang="ru-RU" dirty="0" smtClean="0">
                <a:cs typeface="Arial" panose="020B0604020202020204" pitchFamily="34" charset="0"/>
              </a:rPr>
              <a:t>конкретных проблем</a:t>
            </a:r>
            <a:endParaRPr lang="en-GB" altLang="ru-RU" dirty="0">
              <a:cs typeface="Arial" panose="020B0604020202020204" pitchFamily="34" charset="0"/>
            </a:endParaRPr>
          </a:p>
          <a:p>
            <a:pPr>
              <a:lnSpc>
                <a:spcPct val="80000"/>
              </a:lnSpc>
              <a:spcBef>
                <a:spcPct val="20000"/>
              </a:spcBef>
              <a:buClr>
                <a:schemeClr val="tx2"/>
              </a:buClr>
              <a:buFont typeface="Wingdings" panose="05000000000000000000" pitchFamily="2" charset="2"/>
              <a:buChar char="§"/>
            </a:pPr>
            <a:r>
              <a:rPr lang="ru-RU" altLang="ru-RU" dirty="0" smtClean="0">
                <a:cs typeface="Arial" panose="020B0604020202020204" pitchFamily="34" charset="0"/>
              </a:rPr>
              <a:t>Исследование проблем(ы) </a:t>
            </a:r>
          </a:p>
          <a:p>
            <a:pPr>
              <a:lnSpc>
                <a:spcPct val="80000"/>
              </a:lnSpc>
              <a:spcBef>
                <a:spcPct val="20000"/>
              </a:spcBef>
              <a:buClr>
                <a:schemeClr val="tx2"/>
              </a:buClr>
              <a:buFont typeface="Wingdings" panose="05000000000000000000" pitchFamily="2" charset="2"/>
              <a:buChar char="§"/>
            </a:pPr>
            <a:r>
              <a:rPr lang="ru-RU" altLang="ru-RU" dirty="0" smtClean="0">
                <a:cs typeface="Arial" panose="020B0604020202020204" pitchFamily="34" charset="0"/>
              </a:rPr>
              <a:t>Посещения </a:t>
            </a:r>
            <a:r>
              <a:rPr lang="ru-RU" altLang="ru-RU" dirty="0">
                <a:cs typeface="Arial" panose="020B0604020202020204" pitchFamily="34" charset="0"/>
              </a:rPr>
              <a:t>стран</a:t>
            </a:r>
            <a:endParaRPr lang="en-GB" altLang="ru-RU" dirty="0">
              <a:cs typeface="Arial" panose="020B0604020202020204" pitchFamily="34" charset="0"/>
            </a:endParaRPr>
          </a:p>
          <a:p>
            <a:pPr>
              <a:lnSpc>
                <a:spcPct val="80000"/>
              </a:lnSpc>
              <a:spcBef>
                <a:spcPct val="20000"/>
              </a:spcBef>
              <a:buClr>
                <a:schemeClr val="tx2"/>
              </a:buClr>
              <a:buFont typeface="Wingdings" panose="05000000000000000000" pitchFamily="2" charset="2"/>
              <a:buChar char="§"/>
            </a:pPr>
            <a:r>
              <a:rPr lang="ru-RU" altLang="ru-RU" dirty="0" smtClean="0">
                <a:cs typeface="Arial" panose="020B0604020202020204" pitchFamily="34" charset="0"/>
              </a:rPr>
              <a:t>Получение и рассмотрение прямых жалоб</a:t>
            </a:r>
            <a:endParaRPr lang="en-GB" altLang="ru-RU" dirty="0">
              <a:cs typeface="Arial" panose="020B0604020202020204" pitchFamily="34" charset="0"/>
            </a:endParaRPr>
          </a:p>
          <a:p>
            <a:pPr>
              <a:lnSpc>
                <a:spcPct val="80000"/>
              </a:lnSpc>
              <a:spcBef>
                <a:spcPct val="20000"/>
              </a:spcBef>
              <a:buClr>
                <a:schemeClr val="tx2"/>
              </a:buClr>
              <a:buFont typeface="Wingdings" panose="05000000000000000000" pitchFamily="2" charset="2"/>
              <a:buChar char="§"/>
            </a:pPr>
            <a:r>
              <a:rPr lang="ru-RU" altLang="ru-RU" dirty="0" smtClean="0">
                <a:cs typeface="Arial" panose="020B0604020202020204" pitchFamily="34" charset="0"/>
              </a:rPr>
              <a:t>Обращение </a:t>
            </a:r>
            <a:r>
              <a:rPr lang="ru-RU" altLang="ru-RU" dirty="0">
                <a:cs typeface="Arial" panose="020B0604020202020204" pitchFamily="34" charset="0"/>
              </a:rPr>
              <a:t>к правительствам</a:t>
            </a:r>
            <a:endParaRPr lang="en-GB" altLang="ru-RU" dirty="0">
              <a:cs typeface="Arial" panose="020B0604020202020204" pitchFamily="34" charset="0"/>
            </a:endParaRPr>
          </a:p>
          <a:p>
            <a:pPr>
              <a:lnSpc>
                <a:spcPct val="80000"/>
              </a:lnSpc>
              <a:spcBef>
                <a:spcPct val="20000"/>
              </a:spcBef>
              <a:buClr>
                <a:schemeClr val="tx2"/>
              </a:buClr>
              <a:buFont typeface="Wingdings" panose="05000000000000000000" pitchFamily="2" charset="2"/>
              <a:buChar char="§"/>
            </a:pPr>
            <a:r>
              <a:rPr lang="ru-RU" altLang="ru-RU" dirty="0" smtClean="0">
                <a:cs typeface="Arial" panose="020B0604020202020204" pitchFamily="34" charset="0"/>
              </a:rPr>
              <a:t>Ответные меры </a:t>
            </a:r>
            <a:r>
              <a:rPr lang="ru-RU" altLang="ru-RU" dirty="0">
                <a:cs typeface="Arial" panose="020B0604020202020204" pitchFamily="34" charset="0"/>
              </a:rPr>
              <a:t>на чрезвычайные ситуации</a:t>
            </a:r>
            <a:endParaRPr lang="en-GB" altLang="ru-RU" dirty="0">
              <a:cs typeface="Arial" panose="020B0604020202020204" pitchFamily="34" charset="0"/>
            </a:endParaRPr>
          </a:p>
          <a:p>
            <a:pPr>
              <a:lnSpc>
                <a:spcPct val="80000"/>
              </a:lnSpc>
              <a:spcBef>
                <a:spcPct val="20000"/>
              </a:spcBef>
              <a:buClr>
                <a:schemeClr val="tx2"/>
              </a:buClr>
              <a:buFont typeface="Wingdings" panose="05000000000000000000" pitchFamily="2" charset="2"/>
              <a:buChar char="§"/>
            </a:pPr>
            <a:r>
              <a:rPr lang="ru-RU" altLang="ru-RU" dirty="0" smtClean="0">
                <a:cs typeface="Arial" panose="020B0604020202020204" pitchFamily="34" charset="0"/>
              </a:rPr>
              <a:t>Доклад </a:t>
            </a:r>
            <a:r>
              <a:rPr lang="ru-RU" altLang="ru-RU" dirty="0">
                <a:cs typeface="Arial" panose="020B0604020202020204" pitchFamily="34" charset="0"/>
              </a:rPr>
              <a:t>Совету по правам человека</a:t>
            </a:r>
            <a:endParaRPr lang="en-GB" altLang="ru-RU" dirty="0">
              <a:cs typeface="Arial" panose="020B0604020202020204" pitchFamily="34" charset="0"/>
            </a:endParaRPr>
          </a:p>
          <a:p>
            <a:pPr>
              <a:lnSpc>
                <a:spcPct val="80000"/>
              </a:lnSpc>
              <a:spcBef>
                <a:spcPct val="20000"/>
              </a:spcBef>
              <a:buClr>
                <a:schemeClr val="tx2"/>
              </a:buClr>
            </a:pPr>
            <a:endParaRPr lang="en-GB" altLang="ru-RU" sz="1400" dirty="0">
              <a:cs typeface="Arial" panose="020B0604020202020204" pitchFamily="34" charset="0"/>
            </a:endParaRPr>
          </a:p>
          <a:p>
            <a:pPr>
              <a:lnSpc>
                <a:spcPct val="80000"/>
              </a:lnSpc>
              <a:spcBef>
                <a:spcPct val="20000"/>
              </a:spcBef>
              <a:buClr>
                <a:schemeClr val="tx2"/>
              </a:buClr>
            </a:pPr>
            <a:r>
              <a:rPr lang="fr-CH" altLang="ru-RU" sz="1400" dirty="0" smtClean="0">
                <a:cs typeface="Arial" panose="020B0604020202020204" pitchFamily="34" charset="0"/>
              </a:rPr>
              <a:t>*</a:t>
            </a:r>
            <a:r>
              <a:rPr lang="ru-RU" altLang="ru-RU" sz="1400" dirty="0" smtClean="0">
                <a:cs typeface="Arial" panose="020B0604020202020204" pitchFamily="34" charset="0"/>
              </a:rPr>
              <a:t> по </a:t>
            </a:r>
            <a:r>
              <a:rPr lang="ru-RU" altLang="ru-RU" sz="1400" dirty="0">
                <a:cs typeface="Arial" panose="020B0604020202020204" pitchFamily="34" charset="0"/>
              </a:rPr>
              <a:t>состоянию на </a:t>
            </a:r>
            <a:r>
              <a:rPr lang="ru-RU" altLang="ru-RU" sz="1400" dirty="0" smtClean="0">
                <a:cs typeface="Arial" panose="020B0604020202020204" pitchFamily="34" charset="0"/>
              </a:rPr>
              <a:t>май</a:t>
            </a:r>
            <a:r>
              <a:rPr lang="ru-RU" altLang="ru-RU" sz="1400" dirty="0" smtClean="0">
                <a:cs typeface="Arial" panose="020B0604020202020204" pitchFamily="34" charset="0"/>
              </a:rPr>
              <a:t> 2019 </a:t>
            </a:r>
            <a:r>
              <a:rPr lang="ru-RU" altLang="ru-RU" sz="1400" dirty="0" smtClean="0">
                <a:cs typeface="Arial" panose="020B0604020202020204" pitchFamily="34" charset="0"/>
              </a:rPr>
              <a:t>года</a:t>
            </a:r>
            <a:endParaRPr lang="en-GB" altLang="ru-RU" sz="1400" dirty="0">
              <a:cs typeface="Arial" panose="020B0604020202020204" pitchFamily="34" charset="0"/>
            </a:endParaRPr>
          </a:p>
        </p:txBody>
      </p:sp>
      <p:pic>
        <p:nvPicPr>
          <p:cNvPr id="37893" name="Picture 2" descr="Image result for special rapporteur indigenous people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5788" y="4110038"/>
            <a:ext cx="3105150" cy="198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741363" y="409574"/>
            <a:ext cx="7566025" cy="631825"/>
          </a:xfrm>
        </p:spPr>
        <p:txBody>
          <a:bodyPr/>
          <a:lstStyle/>
          <a:p>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РЕЗЮМЕ</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 Различные функции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МПР</a:t>
            </a:r>
            <a:endParaRPr lang="en-GB" altLang="ru-RU" sz="2400" dirty="0"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3" name="Content Placeholder 2"/>
          <p:cNvSpPr>
            <a:spLocks noGrp="1"/>
          </p:cNvSpPr>
          <p:nvPr>
            <p:ph idx="1"/>
          </p:nvPr>
        </p:nvSpPr>
        <p:spPr>
          <a:xfrm>
            <a:off x="741363" y="1219200"/>
            <a:ext cx="7566025" cy="4749800"/>
          </a:xfrm>
        </p:spPr>
        <p:txBody>
          <a:bodyPr/>
          <a:lstStyle/>
          <a:p>
            <a:pPr marL="457200" lvl="1" indent="0" algn="ctr">
              <a:buFont typeface="Wingdings" panose="05000000000000000000" pitchFamily="2" charset="2"/>
              <a:buNone/>
              <a:defRPr/>
            </a:pPr>
            <a:endParaRPr lang="fr-CH" sz="800" smtClean="0">
              <a:effectLst>
                <a:outerShdw blurRad="38100" dist="38100" dir="2700000" algn="tl">
                  <a:srgbClr val="C0C0C0"/>
                </a:outerShdw>
              </a:effectLst>
              <a:latin typeface="Arial" pitchFamily="34" charset="0"/>
              <a:ea typeface="ＭＳ Ｐゴシック" pitchFamily="34" charset="-128"/>
              <a:sym typeface="Wingdings" pitchFamily="2" charset="2"/>
            </a:endParaRPr>
          </a:p>
          <a:p>
            <a:pPr marL="457200" lvl="1" indent="0" algn="ctr">
              <a:buFont typeface="Wingdings" panose="05000000000000000000" pitchFamily="2" charset="2"/>
              <a:buNone/>
              <a:defRPr/>
            </a:pPr>
            <a:r>
              <a:rPr lang="fr-CH" smtClean="0">
                <a:latin typeface="Arial" pitchFamily="34" charset="0"/>
                <a:ea typeface="ＭＳ Ｐゴシック" pitchFamily="34" charset="-128"/>
              </a:rPr>
              <a:t/>
            </a:r>
            <a:br>
              <a:rPr lang="fr-CH" smtClean="0">
                <a:latin typeface="Arial" pitchFamily="34" charset="0"/>
                <a:ea typeface="ＭＳ Ｐゴシック" pitchFamily="34" charset="-128"/>
              </a:rPr>
            </a:br>
            <a:r>
              <a:rPr lang="en-US" smtClean="0">
                <a:latin typeface="Arial" pitchFamily="34" charset="0"/>
                <a:ea typeface="ＭＳ Ｐゴシック" pitchFamily="34" charset="-128"/>
              </a:rPr>
              <a:t>  </a:t>
            </a:r>
            <a:endParaRPr lang="en-GB" b="1" smtClean="0">
              <a:latin typeface="Arial" pitchFamily="34" charset="0"/>
              <a:ea typeface="ＭＳ Ｐゴシック" pitchFamily="34" charset="-128"/>
            </a:endParaRPr>
          </a:p>
        </p:txBody>
      </p:sp>
      <p:graphicFrame>
        <p:nvGraphicFramePr>
          <p:cNvPr id="2" name="Table 1"/>
          <p:cNvGraphicFramePr>
            <a:graphicFrameLocks noGrp="1"/>
          </p:cNvGraphicFramePr>
          <p:nvPr>
            <p:extLst>
              <p:ext uri="{D42A27DB-BD31-4B8C-83A1-F6EECF244321}">
                <p14:modId xmlns:p14="http://schemas.microsoft.com/office/powerpoint/2010/main" val="1118156873"/>
              </p:ext>
            </p:extLst>
          </p:nvPr>
        </p:nvGraphicFramePr>
        <p:xfrm>
          <a:off x="741363" y="1100138"/>
          <a:ext cx="7881937" cy="5033532"/>
        </p:xfrm>
        <a:graphic>
          <a:graphicData uri="http://schemas.openxmlformats.org/drawingml/2006/table">
            <a:tbl>
              <a:tblPr/>
              <a:tblGrid>
                <a:gridCol w="909637">
                  <a:extLst>
                    <a:ext uri="{9D8B030D-6E8A-4147-A177-3AD203B41FA5}">
                      <a16:colId xmlns:a16="http://schemas.microsoft.com/office/drawing/2014/main" val="20000"/>
                    </a:ext>
                  </a:extLst>
                </a:gridCol>
                <a:gridCol w="2171700">
                  <a:extLst>
                    <a:ext uri="{9D8B030D-6E8A-4147-A177-3AD203B41FA5}">
                      <a16:colId xmlns:a16="http://schemas.microsoft.com/office/drawing/2014/main" val="20001"/>
                    </a:ext>
                  </a:extLst>
                </a:gridCol>
                <a:gridCol w="2222500">
                  <a:extLst>
                    <a:ext uri="{9D8B030D-6E8A-4147-A177-3AD203B41FA5}">
                      <a16:colId xmlns:a16="http://schemas.microsoft.com/office/drawing/2014/main" val="20002"/>
                    </a:ext>
                  </a:extLst>
                </a:gridCol>
                <a:gridCol w="2578100">
                  <a:extLst>
                    <a:ext uri="{9D8B030D-6E8A-4147-A177-3AD203B41FA5}">
                      <a16:colId xmlns:a16="http://schemas.microsoft.com/office/drawing/2014/main" val="20003"/>
                    </a:ext>
                  </a:extLst>
                </a:gridCol>
              </a:tblGrid>
              <a:tr h="457137">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GB" sz="2400" b="1" i="0" u="none" strike="noStrike" cap="none" normalizeH="0" baseline="0" dirty="0" smtClean="0">
                        <a:ln>
                          <a:noFill/>
                        </a:ln>
                        <a:solidFill>
                          <a:srgbClr val="FFFFFF"/>
                        </a:solidFill>
                        <a:effectLst/>
                        <a:latin typeface="Calibri" pitchFamily="34" charset="0"/>
                        <a:ea typeface="ＭＳ Ｐゴシック" pitchFamily="34" charset="-128"/>
                        <a:cs typeface="Arial" pitchFamily="34" charset="0"/>
                      </a:endParaRP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FFFFFF"/>
                          </a:solidFill>
                          <a:effectLst/>
                          <a:latin typeface="Calibri" pitchFamily="34" charset="0"/>
                          <a:ea typeface="ＭＳ Ｐゴシック" pitchFamily="34" charset="-128"/>
                          <a:cs typeface="Arial" pitchFamily="34" charset="0"/>
                        </a:rPr>
                        <a:t>Тип</a:t>
                      </a:r>
                      <a:endParaRPr kumimoji="0" lang="en-GB" sz="2400" b="1" i="0" u="none" strike="noStrike" cap="none" normalizeH="0" baseline="0" dirty="0" smtClean="0">
                        <a:ln>
                          <a:noFill/>
                        </a:ln>
                        <a:solidFill>
                          <a:srgbClr val="FFFFFF"/>
                        </a:solidFill>
                        <a:effectLst/>
                        <a:latin typeface="Calibri" pitchFamily="34" charset="0"/>
                        <a:ea typeface="ＭＳ Ｐゴシック" pitchFamily="34" charset="-128"/>
                        <a:cs typeface="Arial" pitchFamily="34" charset="0"/>
                      </a:endParaRP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ru-RU" sz="2400" b="1" i="0" u="none" strike="noStrike" cap="none" normalizeH="0" baseline="0" dirty="0" smtClean="0">
                          <a:ln>
                            <a:noFill/>
                          </a:ln>
                          <a:solidFill>
                            <a:srgbClr val="FFFFFF"/>
                          </a:solidFill>
                          <a:effectLst/>
                          <a:latin typeface="Calibri" pitchFamily="34" charset="0"/>
                          <a:ea typeface="ＭＳ Ｐゴシック" pitchFamily="34" charset="-128"/>
                          <a:cs typeface="Arial" pitchFamily="34" charset="0"/>
                        </a:rPr>
                        <a:t>Мандат</a:t>
                      </a:r>
                      <a:endParaRPr kumimoji="0" lang="en-GB" sz="2400" b="1" i="0" u="none" strike="noStrike" cap="none" normalizeH="0" baseline="0" dirty="0" smtClean="0">
                        <a:ln>
                          <a:noFill/>
                        </a:ln>
                        <a:solidFill>
                          <a:srgbClr val="FFFFFF"/>
                        </a:solidFill>
                        <a:effectLst/>
                        <a:latin typeface="Calibri" pitchFamily="34" charset="0"/>
                        <a:ea typeface="ＭＳ Ｐゴシック" pitchFamily="34" charset="-128"/>
                        <a:cs typeface="Arial" pitchFamily="34" charset="0"/>
                      </a:endParaRP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FFFFFF"/>
                          </a:solidFill>
                          <a:effectLst/>
                          <a:latin typeface="Calibri" pitchFamily="34" charset="0"/>
                          <a:ea typeface="ＭＳ Ｐゴシック" pitchFamily="34" charset="-128"/>
                          <a:cs typeface="Arial" pitchFamily="34" charset="0"/>
                        </a:rPr>
                        <a:t>Функции</a:t>
                      </a:r>
                      <a:endParaRPr kumimoji="0" lang="en-GB" sz="2400" b="1" i="0" u="none" strike="noStrike" cap="none" normalizeH="0" baseline="0" dirty="0" smtClean="0">
                        <a:ln>
                          <a:noFill/>
                        </a:ln>
                        <a:solidFill>
                          <a:srgbClr val="FFFFFF"/>
                        </a:solidFill>
                        <a:effectLst/>
                        <a:latin typeface="Calibri" pitchFamily="34" charset="0"/>
                        <a:ea typeface="ＭＳ Ｐゴシック" pitchFamily="34" charset="-128"/>
                        <a:cs typeface="Arial" pitchFamily="34" charset="0"/>
                      </a:endParaRP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814276">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rPr>
                        <a:t>УПО</a:t>
                      </a:r>
                      <a:endParaRPr kumimoji="0" lang="en-GB" sz="2400" b="1"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endParaRP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5E6"/>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rPr>
                        <a:t>Межправительст-венный</a:t>
                      </a:r>
                      <a:endParaRPr kumimoji="0" lang="en-GB" sz="2000" b="0"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endParaRP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5E6"/>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rPr>
                        <a:t>Совет по правам человека</a:t>
                      </a:r>
                      <a:endParaRPr kumimoji="0" lang="en-GB" sz="2000" b="0"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endParaRP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5E6"/>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fr-CH" sz="2000" b="0"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rPr>
                        <a:t>- </a:t>
                      </a:r>
                      <a:r>
                        <a:rPr kumimoji="0" lang="ru-RU" sz="2000" b="0"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rPr>
                        <a:t>Рассмотрение докладов</a:t>
                      </a:r>
                      <a:endParaRPr kumimoji="0" lang="en-GB" sz="2000" b="1"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endParaRP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5E6"/>
                    </a:solidFill>
                  </a:tcPr>
                </a:tc>
                <a:extLst>
                  <a:ext uri="{0D108BD9-81ED-4DB2-BD59-A6C34878D82A}">
                    <a16:rowId xmlns:a16="http://schemas.microsoft.com/office/drawing/2014/main" val="10001"/>
                  </a:ext>
                </a:extLst>
              </a:tr>
              <a:tr h="101903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rPr>
                        <a:t>СП</a:t>
                      </a:r>
                      <a:endParaRPr kumimoji="0" lang="en-GB" sz="2400" b="1"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endParaRP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3"/>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ru-RU" sz="2000" b="0"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rPr>
                        <a:t>Независимые эксперты</a:t>
                      </a:r>
                      <a:endParaRPr kumimoji="0" lang="en-GB" sz="2000" b="0"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endParaRP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3"/>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rPr>
                        <a:t>Совет по правам человека</a:t>
                      </a:r>
                      <a:endParaRPr kumimoji="0" lang="en-GB" sz="2000" b="0"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endParaRP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3"/>
                    </a:solidFill>
                  </a:tcPr>
                </a:tc>
                <a:tc>
                  <a:txBody>
                    <a:bodyPr/>
                    <a:lstStyle/>
                    <a:p>
                      <a:pPr marL="342900" marR="0" lvl="0" indent="-342900" algn="l" defTabSz="457200" rtl="0" eaLnBrk="1" fontAlgn="base" latinLnBrk="0" hangingPunct="1">
                        <a:lnSpc>
                          <a:spcPct val="100000"/>
                        </a:lnSpc>
                        <a:spcBef>
                          <a:spcPct val="0"/>
                        </a:spcBef>
                        <a:spcAft>
                          <a:spcPct val="0"/>
                        </a:spcAft>
                        <a:buClrTx/>
                        <a:buSzTx/>
                        <a:buFontTx/>
                        <a:buChar char="-"/>
                        <a:tabLst/>
                      </a:pPr>
                      <a:r>
                        <a:rPr kumimoji="0" lang="ru-RU" sz="2000" b="0"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rPr>
                        <a:t>Посещения</a:t>
                      </a:r>
                    </a:p>
                    <a:p>
                      <a:pPr marL="342900" marR="0" lvl="0" indent="-342900" algn="l" defTabSz="457200" rtl="0" eaLnBrk="1" fontAlgn="base" latinLnBrk="0" hangingPunct="1">
                        <a:lnSpc>
                          <a:spcPct val="100000"/>
                        </a:lnSpc>
                        <a:spcBef>
                          <a:spcPct val="0"/>
                        </a:spcBef>
                        <a:spcAft>
                          <a:spcPct val="0"/>
                        </a:spcAft>
                        <a:buClrTx/>
                        <a:buSzTx/>
                        <a:buFontTx/>
                        <a:buChar char="-"/>
                        <a:tabLst/>
                      </a:pPr>
                      <a:r>
                        <a:rPr kumimoji="0" lang="ru-RU" sz="2000" b="0"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rPr>
                        <a:t>Индивидуальные жалобы</a:t>
                      </a:r>
                      <a:endParaRPr kumimoji="0" lang="en-GB" sz="2000" b="0"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endParaRP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3"/>
                    </a:solidFill>
                  </a:tcPr>
                </a:tc>
                <a:extLst>
                  <a:ext uri="{0D108BD9-81ED-4DB2-BD59-A6C34878D82A}">
                    <a16:rowId xmlns:a16="http://schemas.microsoft.com/office/drawing/2014/main" val="10002"/>
                  </a:ext>
                </a:extLst>
              </a:tr>
              <a:tr h="1415856">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rPr>
                        <a:t>ДО</a:t>
                      </a:r>
                      <a:endParaRPr kumimoji="0" lang="en-GB" sz="2400" b="1"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endParaRP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5E6"/>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rPr>
                        <a:t>Независимые эксперты</a:t>
                      </a:r>
                      <a:endParaRPr kumimoji="0" lang="en-GB" sz="2000" b="0"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endParaRP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5E6"/>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rPr>
                        <a:t>Международные договоры по правам человека</a:t>
                      </a:r>
                      <a:endParaRPr kumimoji="0" lang="en-GB" sz="2000" b="0"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endParaRP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5E6"/>
                    </a:solidFill>
                  </a:tcPr>
                </a:tc>
                <a:tc>
                  <a:txBody>
                    <a:bodyPr/>
                    <a:lstStyle/>
                    <a:p>
                      <a:pPr marL="342900" marR="0" lvl="0" indent="-342900" algn="l" defTabSz="457200" rtl="0" eaLnBrk="1" fontAlgn="base" latinLnBrk="0" hangingPunct="1">
                        <a:lnSpc>
                          <a:spcPct val="100000"/>
                        </a:lnSpc>
                        <a:spcBef>
                          <a:spcPct val="0"/>
                        </a:spcBef>
                        <a:spcAft>
                          <a:spcPct val="0"/>
                        </a:spcAft>
                        <a:buClrTx/>
                        <a:buSzTx/>
                        <a:buFontTx/>
                        <a:buChar char="-"/>
                        <a:tabLst/>
                      </a:pPr>
                      <a:r>
                        <a:rPr kumimoji="0" lang="ru-RU" sz="2000" b="0" i="0" u="none" strike="noStrike" cap="none" normalizeH="0" baseline="0" smtClean="0">
                          <a:ln>
                            <a:noFill/>
                          </a:ln>
                          <a:solidFill>
                            <a:srgbClr val="333333"/>
                          </a:solidFill>
                          <a:effectLst/>
                          <a:latin typeface="Calibri" pitchFamily="34" charset="0"/>
                          <a:ea typeface="ＭＳ Ｐゴシック" pitchFamily="34" charset="-128"/>
                          <a:cs typeface="Arial" pitchFamily="34" charset="0"/>
                        </a:rPr>
                        <a:t>Рассмотрение докладов</a:t>
                      </a:r>
                      <a:endParaRPr kumimoji="0" lang="ru-RU" sz="2000" b="0"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endParaRPr>
                    </a:p>
                    <a:p>
                      <a:pPr marL="342900" marR="0" lvl="0" indent="-342900" algn="l" defTabSz="457200" rtl="0" eaLnBrk="1" fontAlgn="base" latinLnBrk="0" hangingPunct="1">
                        <a:lnSpc>
                          <a:spcPct val="100000"/>
                        </a:lnSpc>
                        <a:spcBef>
                          <a:spcPct val="0"/>
                        </a:spcBef>
                        <a:spcAft>
                          <a:spcPct val="0"/>
                        </a:spcAft>
                        <a:buClrTx/>
                        <a:buSzTx/>
                        <a:buFontTx/>
                        <a:buChar char="-"/>
                        <a:tabLst/>
                      </a:pPr>
                      <a:r>
                        <a:rPr kumimoji="0" lang="ru-RU" sz="2000" b="0"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rPr>
                        <a:t>Индивидуальные жалобы</a:t>
                      </a:r>
                    </a:p>
                    <a:p>
                      <a:pPr marL="342900" marR="0" lvl="0" indent="-342900" algn="l" defTabSz="457200" rtl="0" eaLnBrk="1" fontAlgn="base" latinLnBrk="0" hangingPunct="1">
                        <a:lnSpc>
                          <a:spcPct val="100000"/>
                        </a:lnSpc>
                        <a:spcBef>
                          <a:spcPct val="0"/>
                        </a:spcBef>
                        <a:spcAft>
                          <a:spcPct val="0"/>
                        </a:spcAft>
                        <a:buClrTx/>
                        <a:buSzTx/>
                        <a:buFontTx/>
                        <a:buChar char="-"/>
                        <a:tabLst/>
                      </a:pPr>
                      <a:r>
                        <a:rPr kumimoji="0" lang="ru-RU" sz="2000" b="0"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rPr>
                        <a:t>Посещения (1 ДО-ППП)</a:t>
                      </a:r>
                      <a:endParaRPr kumimoji="0" lang="en-GB" sz="2000" b="0"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endParaRP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5E6"/>
                    </a:solidFill>
                  </a:tcPr>
                </a:tc>
                <a:extLst>
                  <a:ext uri="{0D108BD9-81ED-4DB2-BD59-A6C34878D82A}">
                    <a16:rowId xmlns:a16="http://schemas.microsoft.com/office/drawing/2014/main" val="10003"/>
                  </a:ext>
                </a:extLst>
              </a:tr>
              <a:tr h="822833">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smtClean="0">
                        <a:ln>
                          <a:noFill/>
                        </a:ln>
                        <a:solidFill>
                          <a:srgbClr val="333333"/>
                        </a:solidFill>
                        <a:effectLst/>
                        <a:latin typeface="Calibri" pitchFamily="34" charset="0"/>
                        <a:ea typeface="ＭＳ Ｐゴシック" pitchFamily="34" charset="-128"/>
                        <a:cs typeface="Arial" pitchFamily="34" charset="0"/>
                      </a:endParaRP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3"/>
                    </a:solidFill>
                  </a:tcPr>
                </a:tc>
                <a:tc gridSpan="3">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rPr>
                        <a:t>ВСЕ ТРИ МЕХАНИЗМА ДАЮТ РЕКОМЕНДАЦИИ</a:t>
                      </a:r>
                      <a:endParaRPr kumimoji="0" lang="en-GB" sz="2400" b="1" i="0" u="none" strike="noStrike" cap="none" normalizeH="0" baseline="0" dirty="0" smtClean="0">
                        <a:ln>
                          <a:noFill/>
                        </a:ln>
                        <a:solidFill>
                          <a:srgbClr val="333333"/>
                        </a:solidFill>
                        <a:effectLst/>
                        <a:latin typeface="Calibri" pitchFamily="34" charset="0"/>
                        <a:ea typeface="ＭＳ Ｐゴシック" pitchFamily="34" charset="-128"/>
                        <a:cs typeface="Arial" pitchFamily="34" charset="0"/>
                      </a:endParaRPr>
                    </a:p>
                  </a:txBody>
                  <a:tcPr marT="45707" marB="457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3"/>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363" y="274638"/>
            <a:ext cx="7566025" cy="714375"/>
          </a:xfrm>
        </p:spPr>
        <p:txBody>
          <a:bodyPr/>
          <a:lstStyle/>
          <a:p>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Основные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механизмы ООН по правам человека</a:t>
            </a:r>
            <a:endParaRPr lang="en-GB" altLang="ru-RU" sz="2400" dirty="0"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24" name="Freeform 23"/>
          <p:cNvSpPr>
            <a:spLocks/>
          </p:cNvSpPr>
          <p:nvPr/>
        </p:nvSpPr>
        <p:spPr bwMode="auto">
          <a:xfrm>
            <a:off x="6670675" y="1085850"/>
            <a:ext cx="2211388" cy="1104900"/>
          </a:xfrm>
          <a:custGeom>
            <a:avLst/>
            <a:gdLst>
              <a:gd name="T0" fmla="*/ 0 w 2211990"/>
              <a:gd name="T1" fmla="*/ 0 h 1105995"/>
              <a:gd name="T2" fmla="*/ 2210786 w 2211990"/>
              <a:gd name="T3" fmla="*/ 0 h 1105995"/>
              <a:gd name="T4" fmla="*/ 2210786 w 2211990"/>
              <a:gd name="T5" fmla="*/ 1103806 h 1105995"/>
              <a:gd name="T6" fmla="*/ 0 w 2211990"/>
              <a:gd name="T7" fmla="*/ 1103806 h 1105995"/>
              <a:gd name="T8" fmla="*/ 0 w 2211990"/>
              <a:gd name="T9" fmla="*/ 0 h 1105995"/>
              <a:gd name="T10" fmla="*/ 0 60000 65536"/>
              <a:gd name="T11" fmla="*/ 0 60000 65536"/>
              <a:gd name="T12" fmla="*/ 0 60000 65536"/>
              <a:gd name="T13" fmla="*/ 0 60000 65536"/>
              <a:gd name="T14" fmla="*/ 0 60000 65536"/>
              <a:gd name="T15" fmla="*/ 0 w 2211990"/>
              <a:gd name="T16" fmla="*/ 0 h 1105995"/>
              <a:gd name="T17" fmla="*/ 2211990 w 2211990"/>
              <a:gd name="T18" fmla="*/ 1105995 h 1105995"/>
            </a:gdLst>
            <a:ahLst/>
            <a:cxnLst>
              <a:cxn ang="T10">
                <a:pos x="T0" y="T1"/>
              </a:cxn>
              <a:cxn ang="T11">
                <a:pos x="T2" y="T3"/>
              </a:cxn>
              <a:cxn ang="T12">
                <a:pos x="T4" y="T5"/>
              </a:cxn>
              <a:cxn ang="T13">
                <a:pos x="T6" y="T7"/>
              </a:cxn>
              <a:cxn ang="T14">
                <a:pos x="T8" y="T9"/>
              </a:cxn>
            </a:cxnLst>
            <a:rect l="T15" t="T16" r="T17" b="T18"/>
            <a:pathLst>
              <a:path w="2211990" h="1105995">
                <a:moveTo>
                  <a:pt x="0" y="0"/>
                </a:moveTo>
                <a:lnTo>
                  <a:pt x="2211990" y="0"/>
                </a:lnTo>
                <a:lnTo>
                  <a:pt x="2211990" y="1105995"/>
                </a:lnTo>
                <a:lnTo>
                  <a:pt x="0" y="1105995"/>
                </a:lnTo>
                <a:lnTo>
                  <a:pt x="0" y="0"/>
                </a:lnTo>
                <a:close/>
              </a:path>
            </a:pathLst>
          </a:custGeom>
          <a:solidFill>
            <a:srgbClr val="92D050"/>
          </a:solidFill>
          <a:ln w="38100">
            <a:solidFill>
              <a:srgbClr val="FFFFFF"/>
            </a:solidFill>
            <a:miter lim="800000"/>
            <a:headEnd/>
            <a:tailEnd/>
          </a:ln>
          <a:effectLst>
            <a:outerShdw blurRad="40000" dist="20000" dir="5400000" rotWithShape="0">
              <a:srgbClr val="808080">
                <a:alpha val="37999"/>
              </a:srgbClr>
            </a:outerShdw>
          </a:effectLst>
        </p:spPr>
        <p:txBody>
          <a:bodyPr lIns="41275" tIns="41275" rIns="41275" bIns="41275" anchor="ctr"/>
          <a:lstStyle/>
          <a:p>
            <a:pPr algn="ctr" defTabSz="2889250">
              <a:lnSpc>
                <a:spcPct val="90000"/>
              </a:lnSpc>
              <a:spcAft>
                <a:spcPct val="35000"/>
              </a:spcAft>
              <a:defRPr/>
            </a:pPr>
            <a:endParaRPr lang="fr-CH" sz="2000" dirty="0">
              <a:solidFill>
                <a:srgbClr val="FFFFFF"/>
              </a:solidFill>
              <a:latin typeface="Calibri" pitchFamily="34" charset="0"/>
            </a:endParaRPr>
          </a:p>
          <a:p>
            <a:pPr algn="ctr" defTabSz="2889250">
              <a:lnSpc>
                <a:spcPct val="90000"/>
              </a:lnSpc>
              <a:spcAft>
                <a:spcPct val="35000"/>
              </a:spcAft>
              <a:defRPr/>
            </a:pPr>
            <a:r>
              <a:rPr lang="en-US" sz="2000" dirty="0" smtClean="0">
                <a:latin typeface="Calibri" pitchFamily="34" charset="0"/>
              </a:rPr>
              <a:t>C</a:t>
            </a:r>
            <a:r>
              <a:rPr lang="ru-RU" sz="2000" dirty="0" err="1" smtClean="0">
                <a:latin typeface="Calibri" pitchFamily="34" charset="0"/>
              </a:rPr>
              <a:t>екретариат</a:t>
            </a:r>
            <a:endParaRPr lang="ru-RU" sz="2000" dirty="0">
              <a:latin typeface="Calibri" pitchFamily="34" charset="0"/>
            </a:endParaRPr>
          </a:p>
          <a:p>
            <a:pPr algn="ctr" defTabSz="2889250">
              <a:lnSpc>
                <a:spcPct val="90000"/>
              </a:lnSpc>
              <a:spcAft>
                <a:spcPct val="35000"/>
              </a:spcAft>
              <a:defRPr/>
            </a:pPr>
            <a:r>
              <a:rPr lang="ru-RU" sz="2000" b="1" dirty="0">
                <a:latin typeface="Calibri" pitchFamily="34" charset="0"/>
              </a:rPr>
              <a:t>УВКПЧ *</a:t>
            </a:r>
            <a:endParaRPr lang="fr-CH" sz="2000" b="1" dirty="0">
              <a:latin typeface="Calibri" pitchFamily="34" charset="0"/>
            </a:endParaRPr>
          </a:p>
          <a:p>
            <a:pPr algn="ctr" defTabSz="2889250">
              <a:lnSpc>
                <a:spcPct val="90000"/>
              </a:lnSpc>
              <a:spcAft>
                <a:spcPct val="35000"/>
              </a:spcAft>
              <a:defRPr/>
            </a:pPr>
            <a:endParaRPr lang="en-GB" sz="2000" dirty="0">
              <a:solidFill>
                <a:srgbClr val="FFFFFF"/>
              </a:solidFill>
              <a:latin typeface="Calibri" pitchFamily="34" charset="0"/>
            </a:endParaRPr>
          </a:p>
        </p:txBody>
      </p:sp>
      <p:sp>
        <p:nvSpPr>
          <p:cNvPr id="25" name="Freeform 24"/>
          <p:cNvSpPr>
            <a:spLocks/>
          </p:cNvSpPr>
          <p:nvPr/>
        </p:nvSpPr>
        <p:spPr bwMode="auto">
          <a:xfrm>
            <a:off x="3355975" y="4865688"/>
            <a:ext cx="2212975" cy="1104900"/>
          </a:xfrm>
          <a:custGeom>
            <a:avLst/>
            <a:gdLst>
              <a:gd name="T0" fmla="*/ 0 w 2211990"/>
              <a:gd name="T1" fmla="*/ 0 h 1105995"/>
              <a:gd name="T2" fmla="*/ 2213960 w 2211990"/>
              <a:gd name="T3" fmla="*/ 0 h 1105995"/>
              <a:gd name="T4" fmla="*/ 2213960 w 2211990"/>
              <a:gd name="T5" fmla="*/ 1103806 h 1105995"/>
              <a:gd name="T6" fmla="*/ 0 w 2211990"/>
              <a:gd name="T7" fmla="*/ 1103806 h 1105995"/>
              <a:gd name="T8" fmla="*/ 0 w 2211990"/>
              <a:gd name="T9" fmla="*/ 0 h 1105995"/>
              <a:gd name="T10" fmla="*/ 0 60000 65536"/>
              <a:gd name="T11" fmla="*/ 0 60000 65536"/>
              <a:gd name="T12" fmla="*/ 0 60000 65536"/>
              <a:gd name="T13" fmla="*/ 0 60000 65536"/>
              <a:gd name="T14" fmla="*/ 0 60000 65536"/>
              <a:gd name="T15" fmla="*/ 0 w 2211990"/>
              <a:gd name="T16" fmla="*/ 0 h 1105995"/>
              <a:gd name="T17" fmla="*/ 2211990 w 2211990"/>
              <a:gd name="T18" fmla="*/ 1105995 h 1105995"/>
            </a:gdLst>
            <a:ahLst/>
            <a:cxnLst>
              <a:cxn ang="T10">
                <a:pos x="T0" y="T1"/>
              </a:cxn>
              <a:cxn ang="T11">
                <a:pos x="T2" y="T3"/>
              </a:cxn>
              <a:cxn ang="T12">
                <a:pos x="T4" y="T5"/>
              </a:cxn>
              <a:cxn ang="T13">
                <a:pos x="T6" y="T7"/>
              </a:cxn>
              <a:cxn ang="T14">
                <a:pos x="T8" y="T9"/>
              </a:cxn>
            </a:cxnLst>
            <a:rect l="T15" t="T16" r="T17" b="T18"/>
            <a:pathLst>
              <a:path w="2211990" h="1105995">
                <a:moveTo>
                  <a:pt x="0" y="0"/>
                </a:moveTo>
                <a:lnTo>
                  <a:pt x="2211990" y="0"/>
                </a:lnTo>
                <a:lnTo>
                  <a:pt x="2211990" y="1105995"/>
                </a:lnTo>
                <a:lnTo>
                  <a:pt x="0" y="1105995"/>
                </a:lnTo>
                <a:lnTo>
                  <a:pt x="0" y="0"/>
                </a:lnTo>
                <a:close/>
              </a:path>
            </a:pathLst>
          </a:custGeom>
          <a:solidFill>
            <a:srgbClr val="006FB7"/>
          </a:solidFill>
          <a:ln w="38100">
            <a:solidFill>
              <a:srgbClr val="FFFFFF"/>
            </a:solidFill>
            <a:miter lim="800000"/>
            <a:headEnd/>
            <a:tailEnd/>
          </a:ln>
          <a:effectLst>
            <a:outerShdw blurRad="40000" dist="20000" dir="5400000" rotWithShape="0">
              <a:srgbClr val="808080">
                <a:alpha val="37999"/>
              </a:srgbClr>
            </a:outerShdw>
          </a:effectLst>
        </p:spPr>
        <p:txBody>
          <a:bodyPr lIns="41275" tIns="41275" rIns="41275" bIns="41275" anchor="ctr"/>
          <a:lstStyle/>
          <a:p>
            <a:pPr algn="ctr" defTabSz="2889250">
              <a:lnSpc>
                <a:spcPct val="90000"/>
              </a:lnSpc>
              <a:spcAft>
                <a:spcPct val="35000"/>
              </a:spcAft>
              <a:defRPr/>
            </a:pPr>
            <a:r>
              <a:rPr lang="ru-RU" dirty="0" smtClean="0">
                <a:solidFill>
                  <a:srgbClr val="FFFFFF"/>
                </a:solidFill>
                <a:latin typeface="Calibri" pitchFamily="34" charset="0"/>
              </a:rPr>
              <a:t>Универсальный </a:t>
            </a:r>
            <a:r>
              <a:rPr lang="ru-RU" dirty="0">
                <a:solidFill>
                  <a:srgbClr val="FFFFFF"/>
                </a:solidFill>
                <a:latin typeface="Calibri" pitchFamily="34" charset="0"/>
              </a:rPr>
              <a:t>периодический обзор</a:t>
            </a:r>
            <a:endParaRPr lang="en-GB" dirty="0">
              <a:solidFill>
                <a:srgbClr val="FFFFFF"/>
              </a:solidFill>
              <a:latin typeface="Calibri" pitchFamily="34" charset="0"/>
            </a:endParaRPr>
          </a:p>
        </p:txBody>
      </p:sp>
      <p:sp>
        <p:nvSpPr>
          <p:cNvPr id="26" name="Freeform 25"/>
          <p:cNvSpPr>
            <a:spLocks/>
          </p:cNvSpPr>
          <p:nvPr/>
        </p:nvSpPr>
        <p:spPr bwMode="auto">
          <a:xfrm>
            <a:off x="706438" y="4852988"/>
            <a:ext cx="2211387" cy="1106487"/>
          </a:xfrm>
          <a:custGeom>
            <a:avLst/>
            <a:gdLst>
              <a:gd name="T0" fmla="*/ 0 w 2211990"/>
              <a:gd name="T1" fmla="*/ 0 h 1105995"/>
              <a:gd name="T2" fmla="*/ 2210784 w 2211990"/>
              <a:gd name="T3" fmla="*/ 0 h 1105995"/>
              <a:gd name="T4" fmla="*/ 2210784 w 2211990"/>
              <a:gd name="T5" fmla="*/ 1106979 h 1105995"/>
              <a:gd name="T6" fmla="*/ 0 w 2211990"/>
              <a:gd name="T7" fmla="*/ 1106979 h 1105995"/>
              <a:gd name="T8" fmla="*/ 0 w 2211990"/>
              <a:gd name="T9" fmla="*/ 0 h 1105995"/>
              <a:gd name="T10" fmla="*/ 0 60000 65536"/>
              <a:gd name="T11" fmla="*/ 0 60000 65536"/>
              <a:gd name="T12" fmla="*/ 0 60000 65536"/>
              <a:gd name="T13" fmla="*/ 0 60000 65536"/>
              <a:gd name="T14" fmla="*/ 0 60000 65536"/>
              <a:gd name="T15" fmla="*/ 0 w 2211990"/>
              <a:gd name="T16" fmla="*/ 0 h 1105995"/>
              <a:gd name="T17" fmla="*/ 2211990 w 2211990"/>
              <a:gd name="T18" fmla="*/ 1105995 h 1105995"/>
            </a:gdLst>
            <a:ahLst/>
            <a:cxnLst>
              <a:cxn ang="T10">
                <a:pos x="T0" y="T1"/>
              </a:cxn>
              <a:cxn ang="T11">
                <a:pos x="T2" y="T3"/>
              </a:cxn>
              <a:cxn ang="T12">
                <a:pos x="T4" y="T5"/>
              </a:cxn>
              <a:cxn ang="T13">
                <a:pos x="T6" y="T7"/>
              </a:cxn>
              <a:cxn ang="T14">
                <a:pos x="T8" y="T9"/>
              </a:cxn>
            </a:cxnLst>
            <a:rect l="T15" t="T16" r="T17" b="T18"/>
            <a:pathLst>
              <a:path w="2211990" h="1105995">
                <a:moveTo>
                  <a:pt x="0" y="0"/>
                </a:moveTo>
                <a:lnTo>
                  <a:pt x="2211990" y="0"/>
                </a:lnTo>
                <a:lnTo>
                  <a:pt x="2211990" y="1105995"/>
                </a:lnTo>
                <a:lnTo>
                  <a:pt x="0" y="1105995"/>
                </a:lnTo>
                <a:lnTo>
                  <a:pt x="0" y="0"/>
                </a:lnTo>
                <a:close/>
              </a:path>
            </a:pathLst>
          </a:custGeom>
          <a:solidFill>
            <a:schemeClr val="tx2"/>
          </a:solidFill>
          <a:ln w="38100">
            <a:solidFill>
              <a:srgbClr val="FFFFFF"/>
            </a:solidFill>
            <a:miter lim="800000"/>
            <a:headEnd/>
            <a:tailEnd/>
          </a:ln>
          <a:effectLst>
            <a:outerShdw blurRad="40000" dist="20000" dir="5400000" rotWithShape="0">
              <a:srgbClr val="808080">
                <a:alpha val="37999"/>
              </a:srgbClr>
            </a:outerShdw>
          </a:effectLst>
        </p:spPr>
        <p:txBody>
          <a:bodyPr lIns="41275" tIns="41275" rIns="41275" bIns="41275" anchor="ctr"/>
          <a:lstStyle/>
          <a:p>
            <a:pPr algn="ctr" defTabSz="2889250">
              <a:lnSpc>
                <a:spcPct val="90000"/>
              </a:lnSpc>
              <a:spcAft>
                <a:spcPct val="35000"/>
              </a:spcAft>
              <a:defRPr/>
            </a:pPr>
            <a:r>
              <a:rPr lang="ru-RU" b="1" dirty="0" smtClean="0">
                <a:solidFill>
                  <a:schemeClr val="bg1"/>
                </a:solidFill>
                <a:latin typeface="Calibri" pitchFamily="34" charset="0"/>
              </a:rPr>
              <a:t>Договорные </a:t>
            </a:r>
            <a:r>
              <a:rPr lang="ru-RU" b="1" dirty="0">
                <a:solidFill>
                  <a:schemeClr val="bg1"/>
                </a:solidFill>
                <a:latin typeface="Calibri" pitchFamily="34" charset="0"/>
              </a:rPr>
              <a:t>органы</a:t>
            </a:r>
          </a:p>
          <a:p>
            <a:pPr algn="ctr" defTabSz="2889250">
              <a:lnSpc>
                <a:spcPct val="90000"/>
              </a:lnSpc>
              <a:spcAft>
                <a:spcPct val="35000"/>
              </a:spcAft>
              <a:defRPr/>
            </a:pPr>
            <a:r>
              <a:rPr lang="ru-RU" dirty="0" smtClean="0">
                <a:solidFill>
                  <a:schemeClr val="bg1"/>
                </a:solidFill>
                <a:latin typeface="Calibri" pitchFamily="34" charset="0"/>
              </a:rPr>
              <a:t>(Комитеты</a:t>
            </a:r>
            <a:r>
              <a:rPr lang="ru-RU" dirty="0">
                <a:solidFill>
                  <a:schemeClr val="bg1"/>
                </a:solidFill>
                <a:latin typeface="Calibri" pitchFamily="34" charset="0"/>
              </a:rPr>
              <a:t>)</a:t>
            </a:r>
            <a:endParaRPr lang="en-GB" dirty="0">
              <a:solidFill>
                <a:schemeClr val="bg1"/>
              </a:solidFill>
              <a:latin typeface="Calibri" pitchFamily="34" charset="0"/>
            </a:endParaRPr>
          </a:p>
        </p:txBody>
      </p:sp>
      <p:cxnSp>
        <p:nvCxnSpPr>
          <p:cNvPr id="38" name="Straight Connector 37"/>
          <p:cNvCxnSpPr>
            <a:cxnSpLocks noChangeShapeType="1"/>
          </p:cNvCxnSpPr>
          <p:nvPr/>
        </p:nvCxnSpPr>
        <p:spPr bwMode="auto">
          <a:xfrm>
            <a:off x="1903413" y="2487613"/>
            <a:ext cx="3160712"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12" name="Freeform 11"/>
          <p:cNvSpPr>
            <a:spLocks/>
          </p:cNvSpPr>
          <p:nvPr/>
        </p:nvSpPr>
        <p:spPr bwMode="auto">
          <a:xfrm>
            <a:off x="741363" y="3851275"/>
            <a:ext cx="2212975" cy="568325"/>
          </a:xfrm>
          <a:custGeom>
            <a:avLst/>
            <a:gdLst>
              <a:gd name="T0" fmla="*/ 0 w 2211990"/>
              <a:gd name="T1" fmla="*/ 0 h 1105995"/>
              <a:gd name="T2" fmla="*/ 2213960 w 2211990"/>
              <a:gd name="T3" fmla="*/ 0 h 1105995"/>
              <a:gd name="T4" fmla="*/ 2213960 w 2211990"/>
              <a:gd name="T5" fmla="*/ 292039 h 1105995"/>
              <a:gd name="T6" fmla="*/ 0 w 2211990"/>
              <a:gd name="T7" fmla="*/ 292039 h 1105995"/>
              <a:gd name="T8" fmla="*/ 0 w 2211990"/>
              <a:gd name="T9" fmla="*/ 0 h 1105995"/>
              <a:gd name="T10" fmla="*/ 0 60000 65536"/>
              <a:gd name="T11" fmla="*/ 0 60000 65536"/>
              <a:gd name="T12" fmla="*/ 0 60000 65536"/>
              <a:gd name="T13" fmla="*/ 0 60000 65536"/>
              <a:gd name="T14" fmla="*/ 0 60000 65536"/>
              <a:gd name="T15" fmla="*/ 0 w 2211990"/>
              <a:gd name="T16" fmla="*/ 0 h 1105995"/>
              <a:gd name="T17" fmla="*/ 2211990 w 2211990"/>
              <a:gd name="T18" fmla="*/ 1105995 h 1105995"/>
            </a:gdLst>
            <a:ahLst/>
            <a:cxnLst>
              <a:cxn ang="T10">
                <a:pos x="T0" y="T1"/>
              </a:cxn>
              <a:cxn ang="T11">
                <a:pos x="T2" y="T3"/>
              </a:cxn>
              <a:cxn ang="T12">
                <a:pos x="T4" y="T5"/>
              </a:cxn>
              <a:cxn ang="T13">
                <a:pos x="T6" y="T7"/>
              </a:cxn>
              <a:cxn ang="T14">
                <a:pos x="T8" y="T9"/>
              </a:cxn>
            </a:cxnLst>
            <a:rect l="T15" t="T16" r="T17" b="T18"/>
            <a:pathLst>
              <a:path w="2211990" h="1105995">
                <a:moveTo>
                  <a:pt x="0" y="0"/>
                </a:moveTo>
                <a:lnTo>
                  <a:pt x="2211990" y="0"/>
                </a:lnTo>
                <a:lnTo>
                  <a:pt x="2211990" y="1105995"/>
                </a:lnTo>
                <a:lnTo>
                  <a:pt x="0" y="1105995"/>
                </a:lnTo>
                <a:lnTo>
                  <a:pt x="0" y="0"/>
                </a:lnTo>
                <a:close/>
              </a:path>
            </a:pathLst>
          </a:custGeom>
          <a:solidFill>
            <a:srgbClr val="006FB7"/>
          </a:solidFill>
          <a:ln w="38100">
            <a:solidFill>
              <a:srgbClr val="FFFFFF"/>
            </a:solidFill>
            <a:miter lim="800000"/>
            <a:headEnd/>
            <a:tailEnd/>
          </a:ln>
          <a:effectLst>
            <a:outerShdw blurRad="40000" dist="20000" dir="5400000" rotWithShape="0">
              <a:srgbClr val="808080">
                <a:alpha val="37999"/>
              </a:srgbClr>
            </a:outerShdw>
          </a:effectLst>
        </p:spPr>
        <p:txBody>
          <a:bodyPr lIns="41275" tIns="41275" rIns="41275" bIns="41275" anchor="ctr"/>
          <a:lstStyle/>
          <a:p>
            <a:pPr algn="ctr" defTabSz="2889250">
              <a:lnSpc>
                <a:spcPct val="90000"/>
              </a:lnSpc>
              <a:spcAft>
                <a:spcPct val="35000"/>
              </a:spcAft>
              <a:defRPr/>
            </a:pPr>
            <a:r>
              <a:rPr lang="ru-RU" b="1" dirty="0" smtClean="0">
                <a:solidFill>
                  <a:srgbClr val="FFFFFF"/>
                </a:solidFill>
                <a:latin typeface="Calibri" pitchFamily="34" charset="0"/>
              </a:rPr>
              <a:t>Договоры </a:t>
            </a:r>
            <a:r>
              <a:rPr lang="ru-RU" dirty="0">
                <a:solidFill>
                  <a:srgbClr val="FFFFFF"/>
                </a:solidFill>
                <a:latin typeface="Calibri" pitchFamily="34" charset="0"/>
              </a:rPr>
              <a:t>о правах человека</a:t>
            </a:r>
            <a:endParaRPr lang="en-GB" dirty="0">
              <a:solidFill>
                <a:srgbClr val="FFFFFF"/>
              </a:solidFill>
              <a:latin typeface="Calibri" pitchFamily="34" charset="0"/>
            </a:endParaRPr>
          </a:p>
        </p:txBody>
      </p:sp>
      <p:sp>
        <p:nvSpPr>
          <p:cNvPr id="11" name="Freeform 10"/>
          <p:cNvSpPr>
            <a:spLocks/>
          </p:cNvSpPr>
          <p:nvPr/>
        </p:nvSpPr>
        <p:spPr bwMode="auto">
          <a:xfrm>
            <a:off x="2422525" y="1062038"/>
            <a:ext cx="2211388" cy="1104900"/>
          </a:xfrm>
          <a:custGeom>
            <a:avLst/>
            <a:gdLst>
              <a:gd name="T0" fmla="*/ 0 w 2211990"/>
              <a:gd name="T1" fmla="*/ 0 h 1105995"/>
              <a:gd name="T2" fmla="*/ 2210786 w 2211990"/>
              <a:gd name="T3" fmla="*/ 0 h 1105995"/>
              <a:gd name="T4" fmla="*/ 2210786 w 2211990"/>
              <a:gd name="T5" fmla="*/ 1103806 h 1105995"/>
              <a:gd name="T6" fmla="*/ 0 w 2211990"/>
              <a:gd name="T7" fmla="*/ 1103806 h 1105995"/>
              <a:gd name="T8" fmla="*/ 0 w 2211990"/>
              <a:gd name="T9" fmla="*/ 0 h 1105995"/>
              <a:gd name="T10" fmla="*/ 0 60000 65536"/>
              <a:gd name="T11" fmla="*/ 0 60000 65536"/>
              <a:gd name="T12" fmla="*/ 0 60000 65536"/>
              <a:gd name="T13" fmla="*/ 0 60000 65536"/>
              <a:gd name="T14" fmla="*/ 0 60000 65536"/>
              <a:gd name="T15" fmla="*/ 0 w 2211990"/>
              <a:gd name="T16" fmla="*/ 0 h 1105995"/>
              <a:gd name="T17" fmla="*/ 2211990 w 2211990"/>
              <a:gd name="T18" fmla="*/ 1105995 h 1105995"/>
            </a:gdLst>
            <a:ahLst/>
            <a:cxnLst>
              <a:cxn ang="T10">
                <a:pos x="T0" y="T1"/>
              </a:cxn>
              <a:cxn ang="T11">
                <a:pos x="T2" y="T3"/>
              </a:cxn>
              <a:cxn ang="T12">
                <a:pos x="T4" y="T5"/>
              </a:cxn>
              <a:cxn ang="T13">
                <a:pos x="T6" y="T7"/>
              </a:cxn>
              <a:cxn ang="T14">
                <a:pos x="T8" y="T9"/>
              </a:cxn>
            </a:cxnLst>
            <a:rect l="T15" t="T16" r="T17" b="T18"/>
            <a:pathLst>
              <a:path w="2211990" h="1105995">
                <a:moveTo>
                  <a:pt x="0" y="0"/>
                </a:moveTo>
                <a:lnTo>
                  <a:pt x="2211990" y="0"/>
                </a:lnTo>
                <a:lnTo>
                  <a:pt x="2211990" y="1105995"/>
                </a:lnTo>
                <a:lnTo>
                  <a:pt x="0" y="1105995"/>
                </a:lnTo>
                <a:lnTo>
                  <a:pt x="0" y="0"/>
                </a:lnTo>
                <a:close/>
              </a:path>
            </a:pathLst>
          </a:custGeom>
          <a:solidFill>
            <a:schemeClr val="tx2"/>
          </a:solidFill>
          <a:ln w="38100">
            <a:solidFill>
              <a:srgbClr val="FFFFFF"/>
            </a:solidFill>
            <a:miter lim="800000"/>
            <a:headEnd/>
            <a:tailEnd/>
          </a:ln>
          <a:effectLst>
            <a:outerShdw blurRad="40000" dist="20000" dir="5400000" rotWithShape="0">
              <a:srgbClr val="808080">
                <a:alpha val="37999"/>
              </a:srgbClr>
            </a:outerShdw>
          </a:effectLst>
        </p:spPr>
        <p:txBody>
          <a:bodyPr lIns="41275" tIns="41275" rIns="41275" bIns="41275" anchor="ctr"/>
          <a:lstStyle/>
          <a:p>
            <a:pPr algn="ctr" defTabSz="2889250">
              <a:lnSpc>
                <a:spcPct val="90000"/>
              </a:lnSpc>
              <a:spcAft>
                <a:spcPct val="35000"/>
              </a:spcAft>
              <a:defRPr/>
            </a:pPr>
            <a:r>
              <a:rPr lang="ru-RU" sz="2000" b="1" dirty="0">
                <a:solidFill>
                  <a:srgbClr val="FFFFFF"/>
                </a:solidFill>
                <a:latin typeface="Calibri" pitchFamily="34" charset="0"/>
              </a:rPr>
              <a:t>Генеральная Ассамблея</a:t>
            </a:r>
            <a:endParaRPr lang="en-GB" sz="2000" b="1" dirty="0">
              <a:solidFill>
                <a:srgbClr val="FFFFFF"/>
              </a:solidFill>
              <a:latin typeface="Calibri" pitchFamily="34" charset="0"/>
            </a:endParaRPr>
          </a:p>
        </p:txBody>
      </p:sp>
      <p:sp>
        <p:nvSpPr>
          <p:cNvPr id="13" name="Freeform 12"/>
          <p:cNvSpPr>
            <a:spLocks/>
          </p:cNvSpPr>
          <p:nvPr/>
        </p:nvSpPr>
        <p:spPr bwMode="auto">
          <a:xfrm>
            <a:off x="4078288" y="3825875"/>
            <a:ext cx="2211387" cy="552450"/>
          </a:xfrm>
          <a:custGeom>
            <a:avLst/>
            <a:gdLst>
              <a:gd name="T0" fmla="*/ 0 w 2211990"/>
              <a:gd name="T1" fmla="*/ 0 h 1105995"/>
              <a:gd name="T2" fmla="*/ 2210784 w 2211990"/>
              <a:gd name="T3" fmla="*/ 0 h 1105995"/>
              <a:gd name="T4" fmla="*/ 2210784 w 2211990"/>
              <a:gd name="T5" fmla="*/ 275952 h 1105995"/>
              <a:gd name="T6" fmla="*/ 0 w 2211990"/>
              <a:gd name="T7" fmla="*/ 275952 h 1105995"/>
              <a:gd name="T8" fmla="*/ 0 w 2211990"/>
              <a:gd name="T9" fmla="*/ 0 h 1105995"/>
              <a:gd name="T10" fmla="*/ 0 60000 65536"/>
              <a:gd name="T11" fmla="*/ 0 60000 65536"/>
              <a:gd name="T12" fmla="*/ 0 60000 65536"/>
              <a:gd name="T13" fmla="*/ 0 60000 65536"/>
              <a:gd name="T14" fmla="*/ 0 60000 65536"/>
              <a:gd name="T15" fmla="*/ 0 w 2211990"/>
              <a:gd name="T16" fmla="*/ 0 h 1105995"/>
              <a:gd name="T17" fmla="*/ 2211990 w 2211990"/>
              <a:gd name="T18" fmla="*/ 1105995 h 1105995"/>
            </a:gdLst>
            <a:ahLst/>
            <a:cxnLst>
              <a:cxn ang="T10">
                <a:pos x="T0" y="T1"/>
              </a:cxn>
              <a:cxn ang="T11">
                <a:pos x="T2" y="T3"/>
              </a:cxn>
              <a:cxn ang="T12">
                <a:pos x="T4" y="T5"/>
              </a:cxn>
              <a:cxn ang="T13">
                <a:pos x="T6" y="T7"/>
              </a:cxn>
              <a:cxn ang="T14">
                <a:pos x="T8" y="T9"/>
              </a:cxn>
            </a:cxnLst>
            <a:rect l="T15" t="T16" r="T17" b="T18"/>
            <a:pathLst>
              <a:path w="2211990" h="1105995">
                <a:moveTo>
                  <a:pt x="0" y="0"/>
                </a:moveTo>
                <a:lnTo>
                  <a:pt x="2211990" y="0"/>
                </a:lnTo>
                <a:lnTo>
                  <a:pt x="2211990" y="1105995"/>
                </a:lnTo>
                <a:lnTo>
                  <a:pt x="0" y="1105995"/>
                </a:lnTo>
                <a:lnTo>
                  <a:pt x="0" y="0"/>
                </a:lnTo>
                <a:close/>
              </a:path>
            </a:pathLst>
          </a:custGeom>
          <a:solidFill>
            <a:srgbClr val="006FB7"/>
          </a:solidFill>
          <a:ln w="38100">
            <a:solidFill>
              <a:srgbClr val="FFFFFF"/>
            </a:solidFill>
            <a:miter lim="800000"/>
            <a:headEnd/>
            <a:tailEnd/>
          </a:ln>
          <a:effectLst>
            <a:outerShdw blurRad="40000" dist="20000" dir="5400000" rotWithShape="0">
              <a:srgbClr val="808080">
                <a:alpha val="37999"/>
              </a:srgbClr>
            </a:outerShdw>
          </a:effectLst>
        </p:spPr>
        <p:txBody>
          <a:bodyPr lIns="41275" tIns="41275" rIns="41275" bIns="41275" anchor="ctr"/>
          <a:lstStyle/>
          <a:p>
            <a:pPr algn="ctr" defTabSz="2889250">
              <a:lnSpc>
                <a:spcPct val="90000"/>
              </a:lnSpc>
              <a:spcAft>
                <a:spcPct val="35000"/>
              </a:spcAft>
              <a:defRPr/>
            </a:pPr>
            <a:r>
              <a:rPr lang="ru-RU" b="1" dirty="0" smtClean="0">
                <a:solidFill>
                  <a:srgbClr val="FFFFFF"/>
                </a:solidFill>
                <a:latin typeface="Calibri" pitchFamily="34" charset="0"/>
              </a:rPr>
              <a:t>Совет </a:t>
            </a:r>
            <a:r>
              <a:rPr lang="ru-RU" dirty="0">
                <a:solidFill>
                  <a:srgbClr val="FFFFFF"/>
                </a:solidFill>
                <a:latin typeface="Calibri" pitchFamily="34" charset="0"/>
              </a:rPr>
              <a:t>по правам человека</a:t>
            </a:r>
            <a:endParaRPr lang="en-GB" dirty="0">
              <a:solidFill>
                <a:srgbClr val="FFFFFF"/>
              </a:solidFill>
              <a:latin typeface="Calibri" pitchFamily="34" charset="0"/>
            </a:endParaRPr>
          </a:p>
        </p:txBody>
      </p:sp>
      <p:sp>
        <p:nvSpPr>
          <p:cNvPr id="14" name="Freeform 13"/>
          <p:cNvSpPr>
            <a:spLocks/>
          </p:cNvSpPr>
          <p:nvPr/>
        </p:nvSpPr>
        <p:spPr bwMode="auto">
          <a:xfrm>
            <a:off x="5989638" y="4860925"/>
            <a:ext cx="2212975" cy="1104900"/>
          </a:xfrm>
          <a:custGeom>
            <a:avLst/>
            <a:gdLst>
              <a:gd name="T0" fmla="*/ 0 w 2211990"/>
              <a:gd name="T1" fmla="*/ 0 h 1105995"/>
              <a:gd name="T2" fmla="*/ 2213960 w 2211990"/>
              <a:gd name="T3" fmla="*/ 0 h 1105995"/>
              <a:gd name="T4" fmla="*/ 2213960 w 2211990"/>
              <a:gd name="T5" fmla="*/ 1103806 h 1105995"/>
              <a:gd name="T6" fmla="*/ 0 w 2211990"/>
              <a:gd name="T7" fmla="*/ 1103806 h 1105995"/>
              <a:gd name="T8" fmla="*/ 0 w 2211990"/>
              <a:gd name="T9" fmla="*/ 0 h 1105995"/>
              <a:gd name="T10" fmla="*/ 0 60000 65536"/>
              <a:gd name="T11" fmla="*/ 0 60000 65536"/>
              <a:gd name="T12" fmla="*/ 0 60000 65536"/>
              <a:gd name="T13" fmla="*/ 0 60000 65536"/>
              <a:gd name="T14" fmla="*/ 0 60000 65536"/>
              <a:gd name="T15" fmla="*/ 0 w 2211990"/>
              <a:gd name="T16" fmla="*/ 0 h 1105995"/>
              <a:gd name="T17" fmla="*/ 2211990 w 2211990"/>
              <a:gd name="T18" fmla="*/ 1105995 h 1105995"/>
            </a:gdLst>
            <a:ahLst/>
            <a:cxnLst>
              <a:cxn ang="T10">
                <a:pos x="T0" y="T1"/>
              </a:cxn>
              <a:cxn ang="T11">
                <a:pos x="T2" y="T3"/>
              </a:cxn>
              <a:cxn ang="T12">
                <a:pos x="T4" y="T5"/>
              </a:cxn>
              <a:cxn ang="T13">
                <a:pos x="T6" y="T7"/>
              </a:cxn>
              <a:cxn ang="T14">
                <a:pos x="T8" y="T9"/>
              </a:cxn>
            </a:cxnLst>
            <a:rect l="T15" t="T16" r="T17" b="T18"/>
            <a:pathLst>
              <a:path w="2211990" h="1105995">
                <a:moveTo>
                  <a:pt x="0" y="0"/>
                </a:moveTo>
                <a:lnTo>
                  <a:pt x="2211990" y="0"/>
                </a:lnTo>
                <a:lnTo>
                  <a:pt x="2211990" y="1105995"/>
                </a:lnTo>
                <a:lnTo>
                  <a:pt x="0" y="1105995"/>
                </a:lnTo>
                <a:lnTo>
                  <a:pt x="0" y="0"/>
                </a:lnTo>
                <a:close/>
              </a:path>
            </a:pathLst>
          </a:custGeom>
          <a:solidFill>
            <a:srgbClr val="006FB7"/>
          </a:solidFill>
          <a:ln w="38100">
            <a:solidFill>
              <a:srgbClr val="FFFFFF"/>
            </a:solidFill>
            <a:miter lim="800000"/>
            <a:headEnd/>
            <a:tailEnd/>
          </a:ln>
          <a:effectLst>
            <a:outerShdw blurRad="40000" dist="20000" dir="5400000" rotWithShape="0">
              <a:srgbClr val="808080">
                <a:alpha val="37999"/>
              </a:srgbClr>
            </a:outerShdw>
          </a:effectLst>
        </p:spPr>
        <p:txBody>
          <a:bodyPr lIns="41275" tIns="41275" rIns="41275" bIns="41275" anchor="ctr"/>
          <a:lstStyle/>
          <a:p>
            <a:pPr algn="ctr" defTabSz="2889250">
              <a:lnSpc>
                <a:spcPct val="90000"/>
              </a:lnSpc>
              <a:spcAft>
                <a:spcPct val="35000"/>
              </a:spcAft>
              <a:defRPr/>
            </a:pPr>
            <a:r>
              <a:rPr lang="ru-RU" dirty="0" smtClean="0">
                <a:solidFill>
                  <a:srgbClr val="FFFFFF"/>
                </a:solidFill>
                <a:latin typeface="Calibri" pitchFamily="34" charset="0"/>
              </a:rPr>
              <a:t>Специальные </a:t>
            </a:r>
            <a:r>
              <a:rPr lang="ru-RU" dirty="0">
                <a:solidFill>
                  <a:srgbClr val="FFFFFF"/>
                </a:solidFill>
                <a:latin typeface="Calibri" pitchFamily="34" charset="0"/>
              </a:rPr>
              <a:t>процедуры</a:t>
            </a:r>
          </a:p>
          <a:p>
            <a:pPr algn="ctr" defTabSz="2889250">
              <a:lnSpc>
                <a:spcPct val="90000"/>
              </a:lnSpc>
              <a:spcAft>
                <a:spcPct val="35000"/>
              </a:spcAft>
              <a:defRPr/>
            </a:pPr>
            <a:endParaRPr lang="en-GB" dirty="0">
              <a:solidFill>
                <a:srgbClr val="FFFFFF"/>
              </a:solidFill>
              <a:latin typeface="Calibri" pitchFamily="34" charset="0"/>
            </a:endParaRPr>
          </a:p>
        </p:txBody>
      </p:sp>
      <p:sp>
        <p:nvSpPr>
          <p:cNvPr id="15" name="Freeform 14"/>
          <p:cNvSpPr>
            <a:spLocks/>
          </p:cNvSpPr>
          <p:nvPr/>
        </p:nvSpPr>
        <p:spPr bwMode="auto">
          <a:xfrm>
            <a:off x="4014788" y="2782888"/>
            <a:ext cx="2211387" cy="554037"/>
          </a:xfrm>
          <a:custGeom>
            <a:avLst/>
            <a:gdLst>
              <a:gd name="T0" fmla="*/ 0 w 2211990"/>
              <a:gd name="T1" fmla="*/ 0 h 1105995"/>
              <a:gd name="T2" fmla="*/ 2210784 w 2211990"/>
              <a:gd name="T3" fmla="*/ 0 h 1105995"/>
              <a:gd name="T4" fmla="*/ 2210784 w 2211990"/>
              <a:gd name="T5" fmla="*/ 277539 h 1105995"/>
              <a:gd name="T6" fmla="*/ 0 w 2211990"/>
              <a:gd name="T7" fmla="*/ 277539 h 1105995"/>
              <a:gd name="T8" fmla="*/ 0 w 2211990"/>
              <a:gd name="T9" fmla="*/ 0 h 1105995"/>
              <a:gd name="T10" fmla="*/ 0 60000 65536"/>
              <a:gd name="T11" fmla="*/ 0 60000 65536"/>
              <a:gd name="T12" fmla="*/ 0 60000 65536"/>
              <a:gd name="T13" fmla="*/ 0 60000 65536"/>
              <a:gd name="T14" fmla="*/ 0 60000 65536"/>
              <a:gd name="T15" fmla="*/ 0 w 2211990"/>
              <a:gd name="T16" fmla="*/ 0 h 1105995"/>
              <a:gd name="T17" fmla="*/ 2211990 w 2211990"/>
              <a:gd name="T18" fmla="*/ 1105995 h 1105995"/>
            </a:gdLst>
            <a:ahLst/>
            <a:cxnLst>
              <a:cxn ang="T10">
                <a:pos x="T0" y="T1"/>
              </a:cxn>
              <a:cxn ang="T11">
                <a:pos x="T2" y="T3"/>
              </a:cxn>
              <a:cxn ang="T12">
                <a:pos x="T4" y="T5"/>
              </a:cxn>
              <a:cxn ang="T13">
                <a:pos x="T6" y="T7"/>
              </a:cxn>
              <a:cxn ang="T14">
                <a:pos x="T8" y="T9"/>
              </a:cxn>
            </a:cxnLst>
            <a:rect l="T15" t="T16" r="T17" b="T18"/>
            <a:pathLst>
              <a:path w="2211990" h="1105995">
                <a:moveTo>
                  <a:pt x="0" y="0"/>
                </a:moveTo>
                <a:lnTo>
                  <a:pt x="2211990" y="0"/>
                </a:lnTo>
                <a:lnTo>
                  <a:pt x="2211990" y="1105995"/>
                </a:lnTo>
                <a:lnTo>
                  <a:pt x="0" y="1105995"/>
                </a:lnTo>
                <a:lnTo>
                  <a:pt x="0" y="0"/>
                </a:lnTo>
                <a:close/>
              </a:path>
            </a:pathLst>
          </a:custGeom>
          <a:solidFill>
            <a:srgbClr val="F18E00"/>
          </a:solidFill>
          <a:ln w="38100">
            <a:solidFill>
              <a:srgbClr val="FFFFFF"/>
            </a:solidFill>
            <a:miter lim="800000"/>
            <a:headEnd/>
            <a:tailEnd/>
          </a:ln>
          <a:effectLst>
            <a:outerShdw blurRad="40000" dist="20000" dir="5400000" rotWithShape="0">
              <a:srgbClr val="808080">
                <a:alpha val="37999"/>
              </a:srgbClr>
            </a:outerShdw>
          </a:effectLst>
        </p:spPr>
        <p:txBody>
          <a:bodyPr lIns="41275" tIns="41275" rIns="41275" bIns="41275" anchor="ctr"/>
          <a:lstStyle/>
          <a:p>
            <a:pPr algn="ctr" defTabSz="2889250">
              <a:lnSpc>
                <a:spcPct val="90000"/>
              </a:lnSpc>
              <a:spcAft>
                <a:spcPct val="35000"/>
              </a:spcAft>
              <a:defRPr/>
            </a:pPr>
            <a:r>
              <a:rPr lang="ru-RU" sz="2000" b="1" dirty="0" smtClean="0">
                <a:solidFill>
                  <a:srgbClr val="FFFFFF"/>
                </a:solidFill>
                <a:latin typeface="Calibri" pitchFamily="34" charset="0"/>
              </a:rPr>
              <a:t>Создает</a:t>
            </a:r>
            <a:endParaRPr lang="en-GB" sz="2000" b="1" dirty="0">
              <a:solidFill>
                <a:srgbClr val="FFFFFF"/>
              </a:solidFill>
              <a:latin typeface="Calibri" pitchFamily="34" charset="0"/>
            </a:endParaRPr>
          </a:p>
        </p:txBody>
      </p:sp>
      <p:sp>
        <p:nvSpPr>
          <p:cNvPr id="16" name="Freeform 15"/>
          <p:cNvSpPr>
            <a:spLocks/>
          </p:cNvSpPr>
          <p:nvPr/>
        </p:nvSpPr>
        <p:spPr bwMode="auto">
          <a:xfrm>
            <a:off x="741363" y="2782888"/>
            <a:ext cx="2212975" cy="568325"/>
          </a:xfrm>
          <a:custGeom>
            <a:avLst/>
            <a:gdLst>
              <a:gd name="T0" fmla="*/ 0 w 2211990"/>
              <a:gd name="T1" fmla="*/ 0 h 1105995"/>
              <a:gd name="T2" fmla="*/ 2213960 w 2211990"/>
              <a:gd name="T3" fmla="*/ 0 h 1105995"/>
              <a:gd name="T4" fmla="*/ 2213960 w 2211990"/>
              <a:gd name="T5" fmla="*/ 292039 h 1105995"/>
              <a:gd name="T6" fmla="*/ 0 w 2211990"/>
              <a:gd name="T7" fmla="*/ 292039 h 1105995"/>
              <a:gd name="T8" fmla="*/ 0 w 2211990"/>
              <a:gd name="T9" fmla="*/ 0 h 1105995"/>
              <a:gd name="T10" fmla="*/ 0 60000 65536"/>
              <a:gd name="T11" fmla="*/ 0 60000 65536"/>
              <a:gd name="T12" fmla="*/ 0 60000 65536"/>
              <a:gd name="T13" fmla="*/ 0 60000 65536"/>
              <a:gd name="T14" fmla="*/ 0 60000 65536"/>
              <a:gd name="T15" fmla="*/ 0 w 2211990"/>
              <a:gd name="T16" fmla="*/ 0 h 1105995"/>
              <a:gd name="T17" fmla="*/ 2211990 w 2211990"/>
              <a:gd name="T18" fmla="*/ 1105995 h 1105995"/>
            </a:gdLst>
            <a:ahLst/>
            <a:cxnLst>
              <a:cxn ang="T10">
                <a:pos x="T0" y="T1"/>
              </a:cxn>
              <a:cxn ang="T11">
                <a:pos x="T2" y="T3"/>
              </a:cxn>
              <a:cxn ang="T12">
                <a:pos x="T4" y="T5"/>
              </a:cxn>
              <a:cxn ang="T13">
                <a:pos x="T6" y="T7"/>
              </a:cxn>
              <a:cxn ang="T14">
                <a:pos x="T8" y="T9"/>
              </a:cxn>
            </a:cxnLst>
            <a:rect l="T15" t="T16" r="T17" b="T18"/>
            <a:pathLst>
              <a:path w="2211990" h="1105995">
                <a:moveTo>
                  <a:pt x="0" y="0"/>
                </a:moveTo>
                <a:lnTo>
                  <a:pt x="2211990" y="0"/>
                </a:lnTo>
                <a:lnTo>
                  <a:pt x="2211990" y="1105995"/>
                </a:lnTo>
                <a:lnTo>
                  <a:pt x="0" y="1105995"/>
                </a:lnTo>
                <a:lnTo>
                  <a:pt x="0" y="0"/>
                </a:lnTo>
                <a:close/>
              </a:path>
            </a:pathLst>
          </a:custGeom>
          <a:solidFill>
            <a:srgbClr val="F18E00"/>
          </a:solidFill>
          <a:ln w="38100">
            <a:solidFill>
              <a:srgbClr val="FFFFFF"/>
            </a:solidFill>
            <a:miter lim="800000"/>
            <a:headEnd/>
            <a:tailEnd/>
          </a:ln>
          <a:effectLst>
            <a:outerShdw blurRad="40000" dist="20000" dir="5400000" rotWithShape="0">
              <a:srgbClr val="808080">
                <a:alpha val="37999"/>
              </a:srgbClr>
            </a:outerShdw>
          </a:effectLst>
        </p:spPr>
        <p:txBody>
          <a:bodyPr lIns="41275" tIns="41275" rIns="41275" bIns="41275" anchor="ctr"/>
          <a:lstStyle/>
          <a:p>
            <a:pPr algn="ctr" defTabSz="2889250">
              <a:lnSpc>
                <a:spcPct val="90000"/>
              </a:lnSpc>
              <a:spcAft>
                <a:spcPct val="35000"/>
              </a:spcAft>
              <a:defRPr/>
            </a:pPr>
            <a:r>
              <a:rPr lang="ru-RU" sz="2000" b="1" dirty="0" smtClean="0">
                <a:solidFill>
                  <a:srgbClr val="FFFFFF"/>
                </a:solidFill>
                <a:latin typeface="Calibri" pitchFamily="34" charset="0"/>
              </a:rPr>
              <a:t>Принимает </a:t>
            </a:r>
            <a:endParaRPr lang="en-GB" sz="2000" b="1" dirty="0">
              <a:solidFill>
                <a:srgbClr val="FFFFFF"/>
              </a:solidFill>
              <a:latin typeface="Calibri" pitchFamily="34" charset="0"/>
            </a:endParaRPr>
          </a:p>
        </p:txBody>
      </p:sp>
      <p:cxnSp>
        <p:nvCxnSpPr>
          <p:cNvPr id="39" name="Straight Connector 38"/>
          <p:cNvCxnSpPr>
            <a:cxnSpLocks noChangeShapeType="1"/>
          </p:cNvCxnSpPr>
          <p:nvPr/>
        </p:nvCxnSpPr>
        <p:spPr bwMode="auto">
          <a:xfrm>
            <a:off x="4430713" y="4603750"/>
            <a:ext cx="2665412"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42" name="Straight Connector 41"/>
          <p:cNvCxnSpPr>
            <a:cxnSpLocks noChangeShapeType="1"/>
          </p:cNvCxnSpPr>
          <p:nvPr/>
        </p:nvCxnSpPr>
        <p:spPr bwMode="auto">
          <a:xfrm>
            <a:off x="3529013" y="2190750"/>
            <a:ext cx="0" cy="288925"/>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43" name="Straight Connector 42"/>
          <p:cNvCxnSpPr>
            <a:cxnSpLocks noChangeShapeType="1"/>
          </p:cNvCxnSpPr>
          <p:nvPr/>
        </p:nvCxnSpPr>
        <p:spPr bwMode="auto">
          <a:xfrm>
            <a:off x="1912938" y="2478088"/>
            <a:ext cx="0" cy="296862"/>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44" name="Straight Connector 43"/>
          <p:cNvCxnSpPr>
            <a:cxnSpLocks noChangeShapeType="1"/>
          </p:cNvCxnSpPr>
          <p:nvPr/>
        </p:nvCxnSpPr>
        <p:spPr bwMode="auto">
          <a:xfrm>
            <a:off x="5048250" y="2495550"/>
            <a:ext cx="0" cy="296863"/>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45" name="Straight Connector 44"/>
          <p:cNvCxnSpPr>
            <a:cxnSpLocks noChangeShapeType="1"/>
          </p:cNvCxnSpPr>
          <p:nvPr/>
        </p:nvCxnSpPr>
        <p:spPr bwMode="auto">
          <a:xfrm>
            <a:off x="4435475" y="4597400"/>
            <a:ext cx="0" cy="296863"/>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46" name="Straight Connector 45"/>
          <p:cNvCxnSpPr>
            <a:cxnSpLocks noChangeShapeType="1"/>
          </p:cNvCxnSpPr>
          <p:nvPr/>
        </p:nvCxnSpPr>
        <p:spPr bwMode="auto">
          <a:xfrm>
            <a:off x="5053013" y="3370263"/>
            <a:ext cx="0" cy="468312"/>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47" name="Straight Connector 46"/>
          <p:cNvCxnSpPr>
            <a:cxnSpLocks noChangeShapeType="1"/>
          </p:cNvCxnSpPr>
          <p:nvPr/>
        </p:nvCxnSpPr>
        <p:spPr bwMode="auto">
          <a:xfrm>
            <a:off x="7091363" y="4598988"/>
            <a:ext cx="0" cy="29845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48" name="Straight Connector 47"/>
          <p:cNvCxnSpPr>
            <a:cxnSpLocks noChangeShapeType="1"/>
          </p:cNvCxnSpPr>
          <p:nvPr/>
        </p:nvCxnSpPr>
        <p:spPr bwMode="auto">
          <a:xfrm>
            <a:off x="5053013" y="4419600"/>
            <a:ext cx="0" cy="16510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51" name="Straight Connector 50"/>
          <p:cNvCxnSpPr>
            <a:cxnSpLocks noChangeShapeType="1"/>
          </p:cNvCxnSpPr>
          <p:nvPr/>
        </p:nvCxnSpPr>
        <p:spPr bwMode="auto">
          <a:xfrm>
            <a:off x="1920875" y="3387725"/>
            <a:ext cx="0" cy="468313"/>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56" name="Straight Connector 55"/>
          <p:cNvCxnSpPr>
            <a:cxnSpLocks noChangeShapeType="1"/>
          </p:cNvCxnSpPr>
          <p:nvPr/>
        </p:nvCxnSpPr>
        <p:spPr bwMode="auto">
          <a:xfrm>
            <a:off x="1924050" y="4454525"/>
            <a:ext cx="0" cy="43180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58" name="Straight Arrow Connector 57"/>
          <p:cNvCxnSpPr>
            <a:cxnSpLocks noChangeShapeType="1"/>
          </p:cNvCxnSpPr>
          <p:nvPr/>
        </p:nvCxnSpPr>
        <p:spPr bwMode="auto">
          <a:xfrm>
            <a:off x="5048250" y="1614488"/>
            <a:ext cx="1241425" cy="0"/>
          </a:xfrm>
          <a:prstGeom prst="straightConnector1">
            <a:avLst/>
          </a:prstGeom>
          <a:noFill/>
          <a:ln w="25400">
            <a:solidFill>
              <a:schemeClr val="accent1"/>
            </a:solidFill>
            <a:round/>
            <a:headEnd/>
            <a:tailEnd type="arrow" w="med" len="me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59" name="Oval 58"/>
          <p:cNvSpPr>
            <a:spLocks noChangeArrowheads="1"/>
          </p:cNvSpPr>
          <p:nvPr/>
        </p:nvSpPr>
        <p:spPr bwMode="auto">
          <a:xfrm>
            <a:off x="3222625" y="4838700"/>
            <a:ext cx="2524125" cy="1222375"/>
          </a:xfrm>
          <a:prstGeom prst="ellipse">
            <a:avLst/>
          </a:prstGeom>
          <a:noFill/>
          <a:ln w="63500">
            <a:solidFill>
              <a:srgbClr val="92D05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en-GB">
              <a:solidFill>
                <a:schemeClr val="lt1"/>
              </a:solidFill>
              <a:latin typeface="+mn-lt"/>
              <a:ea typeface="+mn-ea"/>
            </a:endParaRPr>
          </a:p>
        </p:txBody>
      </p:sp>
      <p:sp>
        <p:nvSpPr>
          <p:cNvPr id="60" name="Oval 59"/>
          <p:cNvSpPr>
            <a:spLocks noChangeArrowheads="1"/>
          </p:cNvSpPr>
          <p:nvPr/>
        </p:nvSpPr>
        <p:spPr bwMode="auto">
          <a:xfrm>
            <a:off x="523875" y="4786313"/>
            <a:ext cx="2503488" cy="1274762"/>
          </a:xfrm>
          <a:prstGeom prst="ellipse">
            <a:avLst/>
          </a:prstGeom>
          <a:noFill/>
          <a:ln w="63500">
            <a:solidFill>
              <a:srgbClr val="92D05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en-GB">
              <a:solidFill>
                <a:schemeClr val="lt1"/>
              </a:solidFill>
              <a:latin typeface="+mn-lt"/>
              <a:ea typeface="+mn-ea"/>
            </a:endParaRPr>
          </a:p>
        </p:txBody>
      </p:sp>
      <p:sp>
        <p:nvSpPr>
          <p:cNvPr id="61" name="Oval 60"/>
          <p:cNvSpPr>
            <a:spLocks noChangeArrowheads="1"/>
          </p:cNvSpPr>
          <p:nvPr/>
        </p:nvSpPr>
        <p:spPr bwMode="auto">
          <a:xfrm>
            <a:off x="5989638" y="4748213"/>
            <a:ext cx="2317750" cy="1352550"/>
          </a:xfrm>
          <a:prstGeom prst="ellipse">
            <a:avLst/>
          </a:prstGeom>
          <a:noFill/>
          <a:ln w="63500">
            <a:solidFill>
              <a:srgbClr val="92D05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en-GB">
              <a:solidFill>
                <a:schemeClr val="lt1"/>
              </a:solidFill>
              <a:latin typeface="+mn-lt"/>
              <a:ea typeface="+mn-ea"/>
            </a:endParaRPr>
          </a:p>
        </p:txBody>
      </p:sp>
      <p:sp>
        <p:nvSpPr>
          <p:cNvPr id="62" name="Oval 61"/>
          <p:cNvSpPr>
            <a:spLocks noChangeArrowheads="1"/>
          </p:cNvSpPr>
          <p:nvPr/>
        </p:nvSpPr>
        <p:spPr bwMode="auto">
          <a:xfrm>
            <a:off x="3968750" y="3781425"/>
            <a:ext cx="2446338" cy="676275"/>
          </a:xfrm>
          <a:prstGeom prst="ellipse">
            <a:avLst/>
          </a:prstGeom>
          <a:noFill/>
          <a:ln w="63500">
            <a:solidFill>
              <a:srgbClr val="92D05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en-GB">
              <a:solidFill>
                <a:schemeClr val="lt1"/>
              </a:solidFill>
              <a:latin typeface="+mn-lt"/>
              <a:ea typeface="+mn-ea"/>
            </a:endParaRPr>
          </a:p>
        </p:txBody>
      </p:sp>
      <p:sp>
        <p:nvSpPr>
          <p:cNvPr id="63" name="TextBox 62"/>
          <p:cNvSpPr txBox="1">
            <a:spLocks noChangeArrowheads="1"/>
          </p:cNvSpPr>
          <p:nvPr/>
        </p:nvSpPr>
        <p:spPr bwMode="auto">
          <a:xfrm>
            <a:off x="6835775" y="2644775"/>
            <a:ext cx="2046288" cy="954107"/>
          </a:xfrm>
          <a:prstGeom prst="rect">
            <a:avLst/>
          </a:prstGeom>
          <a:noFill/>
          <a:ln w="9525">
            <a:solidFill>
              <a:srgbClr val="92D050"/>
            </a:solidFill>
            <a:prstDash val="dashDot"/>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ru-RU" altLang="ru-RU" sz="1400" b="1" dirty="0" smtClean="0">
                <a:solidFill>
                  <a:srgbClr val="92D050"/>
                </a:solidFill>
                <a:cs typeface="Arial" panose="020B0604020202020204" pitchFamily="34" charset="0"/>
              </a:rPr>
              <a:t>УВКПЧ поддерживает работу КПЧ и механизмов</a:t>
            </a:r>
            <a:endParaRPr lang="en-GB" altLang="ru-RU" sz="1400" b="1" dirty="0">
              <a:solidFill>
                <a:srgbClr val="92D050"/>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4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5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5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4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3"/>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nodeType="clickEffect">
                                  <p:stCondLst>
                                    <p:cond delay="0"/>
                                  </p:stCondLst>
                                  <p:childTnLst>
                                    <p:set>
                                      <p:cBhvr>
                                        <p:cTn id="48" dur="1" fill="hold">
                                          <p:stCondLst>
                                            <p:cond delay="0"/>
                                          </p:stCondLst>
                                        </p:cTn>
                                        <p:tgtEl>
                                          <p:spTgt spid="48"/>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9"/>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45"/>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5"/>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4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4"/>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nodeType="clickEffect">
                                  <p:stCondLst>
                                    <p:cond delay="0"/>
                                  </p:stCondLst>
                                  <p:childTnLst>
                                    <p:set>
                                      <p:cBhvr>
                                        <p:cTn id="62" dur="1" fill="hold">
                                          <p:stCondLst>
                                            <p:cond delay="0"/>
                                          </p:stCondLst>
                                        </p:cTn>
                                        <p:tgtEl>
                                          <p:spTgt spid="58"/>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4"/>
                                        </p:tgtEl>
                                        <p:attrNameLst>
                                          <p:attrName>style.visibility</p:attrName>
                                        </p:attrNameLst>
                                      </p:cBhvr>
                                      <p:to>
                                        <p:strVal val="visible"/>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62"/>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60"/>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59"/>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61"/>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4" grpId="0" animBg="1"/>
      <p:bldP spid="25" grpId="0" animBg="1"/>
      <p:bldP spid="26" grpId="0" animBg="1"/>
      <p:bldP spid="12" grpId="0" animBg="1"/>
      <p:bldP spid="11" grpId="0" animBg="1"/>
      <p:bldP spid="13" grpId="0" animBg="1"/>
      <p:bldP spid="14" grpId="0" animBg="1"/>
      <p:bldP spid="15" grpId="0" animBg="1"/>
      <p:bldP spid="16" grpId="0" animBg="1"/>
      <p:bldP spid="59" grpId="0" animBg="1"/>
      <p:bldP spid="60" grpId="0" animBg="1"/>
      <p:bldP spid="61" grpId="0" animBg="1"/>
      <p:bldP spid="62" grpId="0" animBg="1"/>
      <p:bldP spid="6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509588" y="228600"/>
            <a:ext cx="8634412" cy="591030"/>
          </a:xfrm>
        </p:spPr>
        <p:txBody>
          <a:bodyPr/>
          <a:lstStyle/>
          <a:p>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Обзор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международных договоров по правам человека</a:t>
            </a:r>
            <a:endParaRPr lang="en-GB" altLang="ru-RU" sz="2400" dirty="0" smtClean="0">
              <a:latin typeface="Arial" panose="020B0604020202020204" pitchFamily="34" charset="0"/>
              <a:ea typeface="ＭＳ Ｐゴシック" panose="020B0600070205080204" pitchFamily="34" charset="-128"/>
              <a:cs typeface="Arial" panose="020B0604020202020204" pitchFamily="34" charset="0"/>
            </a:endParaRPr>
          </a:p>
        </p:txBody>
      </p:sp>
      <p:grpSp>
        <p:nvGrpSpPr>
          <p:cNvPr id="9219" name="Group 11"/>
          <p:cNvGrpSpPr>
            <a:grpSpLocks/>
          </p:cNvGrpSpPr>
          <p:nvPr/>
        </p:nvGrpSpPr>
        <p:grpSpPr bwMode="auto">
          <a:xfrm>
            <a:off x="347663" y="2088566"/>
            <a:ext cx="3222625" cy="2512009"/>
            <a:chOff x="239843" y="2264257"/>
            <a:chExt cx="3222885" cy="1978702"/>
          </a:xfrm>
        </p:grpSpPr>
        <p:sp>
          <p:nvSpPr>
            <p:cNvPr id="10" name="Rectangle 9"/>
            <p:cNvSpPr>
              <a:spLocks noChangeArrowheads="1"/>
            </p:cNvSpPr>
            <p:nvPr/>
          </p:nvSpPr>
          <p:spPr bwMode="auto">
            <a:xfrm>
              <a:off x="239843" y="2264257"/>
              <a:ext cx="3222885" cy="1978702"/>
            </a:xfrm>
            <a:prstGeom prst="rect">
              <a:avLst/>
            </a:prstGeom>
            <a:gradFill rotWithShape="1">
              <a:gsLst>
                <a:gs pos="0">
                  <a:srgbClr val="C9E4F5"/>
                </a:gs>
                <a:gs pos="50000">
                  <a:srgbClr val="A8BFCE"/>
                </a:gs>
                <a:gs pos="100000">
                  <a:srgbClr val="006FB7"/>
                </a:gs>
              </a:gsLst>
              <a:lin ang="5400000" scaled="1"/>
            </a:gradFill>
            <a:ln w="9525">
              <a:solidFill>
                <a:srgbClr val="006DB7"/>
              </a:solidFill>
              <a:miter lim="800000"/>
              <a:headEnd/>
              <a:tailEnd/>
            </a:ln>
            <a:effectLst>
              <a:outerShdw blurRad="40000" dist="23000" dir="5400000" rotWithShape="0">
                <a:srgbClr val="808080">
                  <a:alpha val="34998"/>
                </a:srgbClr>
              </a:outerShdw>
            </a:effectLst>
          </p:spPr>
          <p:txBody>
            <a:bodyPr anchor="ct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algn="ctr">
                <a:defRPr/>
              </a:pPr>
              <a:endParaRPr lang="en-GB" altLang="en-US" smtClean="0">
                <a:solidFill>
                  <a:srgbClr val="FFFFFF"/>
                </a:solidFill>
                <a:latin typeface="Calibri" pitchFamily="34" charset="0"/>
              </a:endParaRPr>
            </a:p>
          </p:txBody>
        </p:sp>
        <p:sp>
          <p:nvSpPr>
            <p:cNvPr id="9233" name="TextBox 3"/>
            <p:cNvSpPr txBox="1">
              <a:spLocks noChangeArrowheads="1"/>
            </p:cNvSpPr>
            <p:nvPr/>
          </p:nvSpPr>
          <p:spPr bwMode="auto">
            <a:xfrm>
              <a:off x="408156" y="2447862"/>
              <a:ext cx="2886257" cy="923646"/>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r>
                <a:rPr lang="ru-RU" altLang="ru-RU" dirty="0">
                  <a:cs typeface="Arial" panose="020B0604020202020204" pitchFamily="34" charset="0"/>
                </a:rPr>
                <a:t>Международный пакт о гражданских и политических правах</a:t>
              </a:r>
              <a:endParaRPr lang="en-GB" altLang="ru-RU" dirty="0">
                <a:cs typeface="Arial" panose="020B0604020202020204" pitchFamily="34" charset="0"/>
              </a:endParaRPr>
            </a:p>
          </p:txBody>
        </p:sp>
        <p:sp>
          <p:nvSpPr>
            <p:cNvPr id="9234" name="TextBox 5"/>
            <p:cNvSpPr txBox="1">
              <a:spLocks noChangeArrowheads="1"/>
            </p:cNvSpPr>
            <p:nvPr/>
          </p:nvSpPr>
          <p:spPr bwMode="auto">
            <a:xfrm>
              <a:off x="408156" y="3172041"/>
              <a:ext cx="2886257" cy="990899"/>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r>
                <a:rPr lang="ru-RU" altLang="ru-RU" dirty="0">
                  <a:cs typeface="Arial" panose="020B0604020202020204" pitchFamily="34" charset="0"/>
                </a:rPr>
                <a:t>Международный пакт об экономических, социальных и культурных правах</a:t>
              </a:r>
              <a:endParaRPr lang="en-GB" altLang="ru-RU" dirty="0">
                <a:cs typeface="Arial" panose="020B0604020202020204" pitchFamily="34" charset="0"/>
              </a:endParaRPr>
            </a:p>
          </p:txBody>
        </p:sp>
      </p:grpSp>
      <p:sp>
        <p:nvSpPr>
          <p:cNvPr id="9220" name="TextBox 7"/>
          <p:cNvSpPr txBox="1">
            <a:spLocks noChangeArrowheads="1"/>
          </p:cNvSpPr>
          <p:nvPr/>
        </p:nvSpPr>
        <p:spPr bwMode="auto">
          <a:xfrm>
            <a:off x="3682999" y="1584325"/>
            <a:ext cx="2292350" cy="1323975"/>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r>
              <a:rPr lang="ru-RU" altLang="ru-RU" sz="1600" dirty="0">
                <a:cs typeface="Arial" panose="020B0604020202020204" pitchFamily="34" charset="0"/>
              </a:rPr>
              <a:t>Международная конвенция о ликвидации всех форм </a:t>
            </a:r>
            <a:r>
              <a:rPr lang="ru-RU" altLang="ru-RU" sz="1600" b="1" dirty="0">
                <a:cs typeface="Arial" panose="020B0604020202020204" pitchFamily="34" charset="0"/>
              </a:rPr>
              <a:t>расовой дискриминации</a:t>
            </a:r>
            <a:endParaRPr lang="en-GB" altLang="ru-RU" sz="1600" b="1" dirty="0">
              <a:cs typeface="Arial" panose="020B0604020202020204" pitchFamily="34" charset="0"/>
            </a:endParaRPr>
          </a:p>
        </p:txBody>
      </p:sp>
      <p:grpSp>
        <p:nvGrpSpPr>
          <p:cNvPr id="9221" name="Group 19"/>
          <p:cNvGrpSpPr>
            <a:grpSpLocks/>
          </p:cNvGrpSpPr>
          <p:nvPr/>
        </p:nvGrpSpPr>
        <p:grpSpPr bwMode="auto">
          <a:xfrm>
            <a:off x="347663" y="1339850"/>
            <a:ext cx="2886075" cy="776288"/>
            <a:chOff x="347543" y="1339434"/>
            <a:chExt cx="2886257" cy="776991"/>
          </a:xfrm>
        </p:grpSpPr>
        <p:sp>
          <p:nvSpPr>
            <p:cNvPr id="9230" name="TextBox 6"/>
            <p:cNvSpPr txBox="1">
              <a:spLocks noChangeArrowheads="1"/>
            </p:cNvSpPr>
            <p:nvPr/>
          </p:nvSpPr>
          <p:spPr bwMode="auto">
            <a:xfrm>
              <a:off x="347543" y="1339434"/>
              <a:ext cx="2886257" cy="277250"/>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r>
                <a:rPr lang="ru-RU" altLang="ru-RU" sz="1200" i="1" dirty="0" smtClean="0">
                  <a:cs typeface="Arial" panose="020B0604020202020204" pitchFamily="34" charset="0"/>
                </a:rPr>
                <a:t>Всеобщая декларация прав человека</a:t>
              </a:r>
              <a:r>
                <a:rPr lang="en-GB" altLang="ru-RU" sz="1200" i="1" dirty="0" smtClean="0">
                  <a:cs typeface="Arial" panose="020B0604020202020204" pitchFamily="34" charset="0"/>
                </a:rPr>
                <a:t> </a:t>
              </a:r>
              <a:endParaRPr lang="en-GB" altLang="ru-RU" sz="1200" i="1" dirty="0">
                <a:cs typeface="Arial" panose="020B0604020202020204" pitchFamily="34" charset="0"/>
              </a:endParaRPr>
            </a:p>
          </p:txBody>
        </p:sp>
        <p:cxnSp>
          <p:nvCxnSpPr>
            <p:cNvPr id="9" name="Straight Arrow Connector 8"/>
            <p:cNvCxnSpPr>
              <a:cxnSpLocks noChangeShapeType="1"/>
              <a:stCxn id="9230" idx="2"/>
            </p:cNvCxnSpPr>
            <p:nvPr/>
          </p:nvCxnSpPr>
          <p:spPr bwMode="auto">
            <a:xfrm>
              <a:off x="1790672" y="1616684"/>
              <a:ext cx="0" cy="499741"/>
            </a:xfrm>
            <a:prstGeom prst="straightConnector1">
              <a:avLst/>
            </a:prstGeom>
            <a:noFill/>
            <a:ln w="25400">
              <a:solidFill>
                <a:schemeClr val="accent1"/>
              </a:solidFill>
              <a:round/>
              <a:headEnd/>
              <a:tailEnd type="arrow" w="med" len="me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grpSp>
      <p:sp>
        <p:nvSpPr>
          <p:cNvPr id="9222" name="TextBox 10"/>
          <p:cNvSpPr txBox="1">
            <a:spLocks noChangeArrowheads="1"/>
          </p:cNvSpPr>
          <p:nvPr/>
        </p:nvSpPr>
        <p:spPr bwMode="auto">
          <a:xfrm>
            <a:off x="3671888" y="916561"/>
            <a:ext cx="230346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ru-RU" altLang="ru-RU" b="1" dirty="0" smtClean="0">
                <a:solidFill>
                  <a:schemeClr val="accent1"/>
                </a:solidFill>
                <a:cs typeface="Arial" panose="020B0604020202020204" pitchFamily="34" charset="0"/>
              </a:rPr>
              <a:t>Специфические явления</a:t>
            </a:r>
            <a:endParaRPr lang="en-GB" altLang="ru-RU" b="1" dirty="0">
              <a:solidFill>
                <a:schemeClr val="accent1"/>
              </a:solidFill>
              <a:cs typeface="Arial" panose="020B0604020202020204" pitchFamily="34" charset="0"/>
            </a:endParaRPr>
          </a:p>
        </p:txBody>
      </p:sp>
      <p:sp>
        <p:nvSpPr>
          <p:cNvPr id="9223" name="TextBox 12"/>
          <p:cNvSpPr txBox="1">
            <a:spLocks noChangeArrowheads="1"/>
          </p:cNvSpPr>
          <p:nvPr/>
        </p:nvSpPr>
        <p:spPr bwMode="auto">
          <a:xfrm>
            <a:off x="6630988" y="916561"/>
            <a:ext cx="198913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ru-RU" altLang="ru-RU" b="1" dirty="0">
                <a:solidFill>
                  <a:schemeClr val="accent1"/>
                </a:solidFill>
                <a:cs typeface="Arial" panose="020B0604020202020204" pitchFamily="34" charset="0"/>
              </a:rPr>
              <a:t>Конкретные группы</a:t>
            </a:r>
            <a:endParaRPr lang="en-GB" altLang="ru-RU" b="1" dirty="0">
              <a:solidFill>
                <a:schemeClr val="accent1"/>
              </a:solidFill>
              <a:cs typeface="Arial" panose="020B0604020202020204" pitchFamily="34" charset="0"/>
            </a:endParaRPr>
          </a:p>
        </p:txBody>
      </p:sp>
      <p:sp>
        <p:nvSpPr>
          <p:cNvPr id="9224" name="TextBox 13"/>
          <p:cNvSpPr txBox="1">
            <a:spLocks noChangeArrowheads="1"/>
          </p:cNvSpPr>
          <p:nvPr/>
        </p:nvSpPr>
        <p:spPr bwMode="auto">
          <a:xfrm>
            <a:off x="3689350" y="2972592"/>
            <a:ext cx="2292350" cy="1815882"/>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r>
              <a:rPr lang="ru-RU" altLang="ru-RU" sz="1600" dirty="0">
                <a:cs typeface="Arial" panose="020B0604020202020204" pitchFamily="34" charset="0"/>
              </a:rPr>
              <a:t>Конвенция против </a:t>
            </a:r>
            <a:r>
              <a:rPr lang="ru-RU" altLang="ru-RU" sz="1600" b="1" dirty="0">
                <a:cs typeface="Arial" panose="020B0604020202020204" pitchFamily="34" charset="0"/>
              </a:rPr>
              <a:t>пыток</a:t>
            </a:r>
            <a:r>
              <a:rPr lang="ru-RU" altLang="ru-RU" sz="1600" dirty="0">
                <a:cs typeface="Arial" panose="020B0604020202020204" pitchFamily="34" charset="0"/>
              </a:rPr>
              <a:t> и других бесчеловечных, унижающих достоинство видов обращения и наказания</a:t>
            </a:r>
            <a:endParaRPr lang="en-GB" altLang="ru-RU" sz="1600" dirty="0">
              <a:cs typeface="Arial" panose="020B0604020202020204" pitchFamily="34" charset="0"/>
            </a:endParaRPr>
          </a:p>
        </p:txBody>
      </p:sp>
      <p:sp>
        <p:nvSpPr>
          <p:cNvPr id="9225" name="TextBox 14"/>
          <p:cNvSpPr txBox="1">
            <a:spLocks noChangeArrowheads="1"/>
          </p:cNvSpPr>
          <p:nvPr/>
        </p:nvSpPr>
        <p:spPr bwMode="auto">
          <a:xfrm>
            <a:off x="3689350" y="4833938"/>
            <a:ext cx="2292350" cy="1323439"/>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r>
              <a:rPr lang="ru-RU" altLang="ru-RU" sz="1600" dirty="0">
                <a:cs typeface="Arial" panose="020B0604020202020204" pitchFamily="34" charset="0"/>
              </a:rPr>
              <a:t>Международная </a:t>
            </a:r>
            <a:r>
              <a:rPr lang="ru-RU" altLang="ru-RU" sz="1600" dirty="0" smtClean="0">
                <a:cs typeface="Arial" panose="020B0604020202020204" pitchFamily="34" charset="0"/>
              </a:rPr>
              <a:t>конвенция</a:t>
            </a:r>
            <a:r>
              <a:rPr lang="fr-FR" altLang="ru-RU" sz="1600" dirty="0" smtClean="0">
                <a:cs typeface="Arial" panose="020B0604020202020204" pitchFamily="34" charset="0"/>
              </a:rPr>
              <a:t> </a:t>
            </a:r>
            <a:r>
              <a:rPr lang="ru-RU" altLang="ru-RU" sz="1600" dirty="0" smtClean="0">
                <a:cs typeface="Arial" panose="020B0604020202020204" pitchFamily="34" charset="0"/>
              </a:rPr>
              <a:t> для защиты всех лиц от </a:t>
            </a:r>
            <a:r>
              <a:rPr lang="ru-RU" altLang="ru-RU" sz="1600" b="1" dirty="0" smtClean="0">
                <a:cs typeface="Arial" panose="020B0604020202020204" pitchFamily="34" charset="0"/>
              </a:rPr>
              <a:t>насильственных исчезновений</a:t>
            </a:r>
            <a:endParaRPr lang="en-GB" altLang="ru-RU" sz="1600" b="1" dirty="0">
              <a:cs typeface="Arial" panose="020B0604020202020204" pitchFamily="34" charset="0"/>
            </a:endParaRPr>
          </a:p>
        </p:txBody>
      </p:sp>
      <p:sp>
        <p:nvSpPr>
          <p:cNvPr id="9226" name="TextBox 15"/>
          <p:cNvSpPr txBox="1">
            <a:spLocks noChangeArrowheads="1"/>
          </p:cNvSpPr>
          <p:nvPr/>
        </p:nvSpPr>
        <p:spPr bwMode="auto">
          <a:xfrm>
            <a:off x="6480175" y="1616849"/>
            <a:ext cx="2290763" cy="1323439"/>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r>
              <a:rPr lang="ru-RU" altLang="ru-RU" sz="1600" dirty="0">
                <a:cs typeface="Arial" panose="020B0604020202020204" pitchFamily="34" charset="0"/>
              </a:rPr>
              <a:t>Международная конвенция о ликвидации всех форм дискриминации в отношении </a:t>
            </a:r>
            <a:r>
              <a:rPr lang="ru-RU" altLang="ru-RU" sz="1600" b="1" dirty="0">
                <a:cs typeface="Arial" panose="020B0604020202020204" pitchFamily="34" charset="0"/>
              </a:rPr>
              <a:t>женщин</a:t>
            </a:r>
            <a:endParaRPr lang="en-GB" altLang="ru-RU" sz="1600" b="1" dirty="0">
              <a:cs typeface="Arial" panose="020B0604020202020204" pitchFamily="34" charset="0"/>
            </a:endParaRPr>
          </a:p>
        </p:txBody>
      </p:sp>
      <p:sp>
        <p:nvSpPr>
          <p:cNvPr id="9227" name="TextBox 16"/>
          <p:cNvSpPr txBox="1">
            <a:spLocks noChangeArrowheads="1"/>
          </p:cNvSpPr>
          <p:nvPr/>
        </p:nvSpPr>
        <p:spPr bwMode="auto">
          <a:xfrm>
            <a:off x="6480175" y="3095089"/>
            <a:ext cx="2290763" cy="584775"/>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r>
              <a:rPr lang="ru-RU" altLang="ru-RU" sz="1600" dirty="0" smtClean="0">
                <a:cs typeface="Arial" panose="020B0604020202020204" pitchFamily="34" charset="0"/>
              </a:rPr>
              <a:t>Конвенция </a:t>
            </a:r>
            <a:r>
              <a:rPr lang="ru-RU" altLang="ru-RU" sz="1600" dirty="0">
                <a:cs typeface="Arial" panose="020B0604020202020204" pitchFamily="34" charset="0"/>
              </a:rPr>
              <a:t>о правах </a:t>
            </a:r>
            <a:r>
              <a:rPr lang="ru-RU" altLang="ru-RU" sz="1600" b="1" dirty="0">
                <a:cs typeface="Arial" panose="020B0604020202020204" pitchFamily="34" charset="0"/>
              </a:rPr>
              <a:t>ребенка</a:t>
            </a:r>
            <a:endParaRPr lang="en-GB" altLang="ru-RU" sz="1600" b="1" dirty="0">
              <a:cs typeface="Arial" panose="020B0604020202020204" pitchFamily="34" charset="0"/>
            </a:endParaRPr>
          </a:p>
        </p:txBody>
      </p:sp>
      <p:sp>
        <p:nvSpPr>
          <p:cNvPr id="9228" name="TextBox 17"/>
          <p:cNvSpPr txBox="1">
            <a:spLocks noChangeArrowheads="1"/>
          </p:cNvSpPr>
          <p:nvPr/>
        </p:nvSpPr>
        <p:spPr bwMode="auto">
          <a:xfrm>
            <a:off x="6480175" y="3786188"/>
            <a:ext cx="2290763" cy="1077218"/>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r>
              <a:rPr lang="ru-RU" altLang="ru-RU" sz="1600" dirty="0">
                <a:cs typeface="Arial" panose="020B0604020202020204" pitchFamily="34" charset="0"/>
              </a:rPr>
              <a:t>Конвенция о правах </a:t>
            </a:r>
            <a:r>
              <a:rPr lang="ru-RU" altLang="ru-RU" sz="1600" b="1" dirty="0">
                <a:cs typeface="Arial" panose="020B0604020202020204" pitchFamily="34" charset="0"/>
              </a:rPr>
              <a:t>трудящихся-мигрантов</a:t>
            </a:r>
            <a:r>
              <a:rPr lang="ru-RU" altLang="ru-RU" sz="1600" dirty="0">
                <a:cs typeface="Arial" panose="020B0604020202020204" pitchFamily="34" charset="0"/>
              </a:rPr>
              <a:t> и членов их семей</a:t>
            </a:r>
            <a:endParaRPr lang="en-GB" altLang="ru-RU" sz="1600" dirty="0">
              <a:cs typeface="Arial" panose="020B0604020202020204" pitchFamily="34" charset="0"/>
            </a:endParaRPr>
          </a:p>
        </p:txBody>
      </p:sp>
      <p:sp>
        <p:nvSpPr>
          <p:cNvPr id="9229" name="TextBox 18"/>
          <p:cNvSpPr txBox="1">
            <a:spLocks noChangeArrowheads="1"/>
          </p:cNvSpPr>
          <p:nvPr/>
        </p:nvSpPr>
        <p:spPr bwMode="auto">
          <a:xfrm>
            <a:off x="6480175" y="4956681"/>
            <a:ext cx="2290763" cy="584775"/>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r>
              <a:rPr lang="ru-RU" altLang="ru-RU" sz="1600" dirty="0">
                <a:cs typeface="Arial" panose="020B0604020202020204" pitchFamily="34" charset="0"/>
              </a:rPr>
              <a:t>Конвенция о правах </a:t>
            </a:r>
            <a:r>
              <a:rPr lang="ru-RU" altLang="ru-RU" sz="1600" b="1" dirty="0">
                <a:cs typeface="Arial" panose="020B0604020202020204" pitchFamily="34" charset="0"/>
              </a:rPr>
              <a:t>инвалидов</a:t>
            </a:r>
            <a:endParaRPr lang="en-GB" altLang="ru-RU" sz="1600" b="1" dirty="0">
              <a:cs typeface="Arial" panose="020B0604020202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741363" y="342900"/>
            <a:ext cx="7566025" cy="350838"/>
          </a:xfrm>
        </p:spPr>
        <p:txBody>
          <a:bodyPr/>
          <a:lstStyle/>
          <a:p>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Два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пакта, охватывающие гражданские,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политические, социальные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и культурные права</a:t>
            </a:r>
            <a:endParaRPr lang="en-GB" altLang="ru-RU" sz="2400" dirty="0"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10243" name="Content Placeholder 2"/>
          <p:cNvSpPr>
            <a:spLocks noGrp="1"/>
          </p:cNvSpPr>
          <p:nvPr>
            <p:ph idx="1"/>
          </p:nvPr>
        </p:nvSpPr>
        <p:spPr>
          <a:xfrm>
            <a:off x="741363" y="1466850"/>
            <a:ext cx="7678738" cy="4718050"/>
          </a:xfrm>
        </p:spPr>
        <p:txBody>
          <a:bodyPr/>
          <a:lstStyle/>
          <a:p>
            <a:pPr marL="0" indent="0">
              <a:lnSpc>
                <a:spcPct val="90000"/>
              </a:lnSpc>
            </a:pPr>
            <a:r>
              <a:rPr lang="ru-RU" altLang="ru-RU" sz="2200" b="1" dirty="0" smtClean="0">
                <a:cs typeface="Arial" panose="020B0604020202020204" pitchFamily="34" charset="0"/>
              </a:rPr>
              <a:t> Международный </a:t>
            </a:r>
            <a:r>
              <a:rPr lang="ru-RU" altLang="ko-KR" sz="2200" b="1" dirty="0" smtClean="0">
                <a:latin typeface="Arial" panose="020B0604020202020204" pitchFamily="34" charset="0"/>
                <a:ea typeface="ＭＳ Ｐゴシック" panose="020B0600070205080204" pitchFamily="34" charset="-128"/>
                <a:cs typeface="Arial" panose="020B0604020202020204" pitchFamily="34" charset="0"/>
              </a:rPr>
              <a:t>Пакт </a:t>
            </a:r>
            <a:r>
              <a:rPr lang="ru-RU" altLang="ko-KR" sz="2200" b="1" dirty="0">
                <a:latin typeface="Arial" panose="020B0604020202020204" pitchFamily="34" charset="0"/>
                <a:ea typeface="ＭＳ Ｐゴシック" panose="020B0600070205080204" pitchFamily="34" charset="-128"/>
                <a:cs typeface="Arial" panose="020B0604020202020204" pitchFamily="34" charset="0"/>
              </a:rPr>
              <a:t>о гражданских и политических правах </a:t>
            </a:r>
            <a:r>
              <a:rPr lang="ru-RU" altLang="ko-KR" sz="2200" dirty="0">
                <a:latin typeface="Arial" panose="020B0604020202020204" pitchFamily="34" charset="0"/>
                <a:ea typeface="ＭＳ Ｐゴシック" panose="020B0600070205080204" pitchFamily="34" charset="-128"/>
                <a:cs typeface="Arial" panose="020B0604020202020204" pitchFamily="34" charset="0"/>
              </a:rPr>
              <a:t>(МПГПП), 1966 год</a:t>
            </a:r>
            <a:endParaRPr lang="en-US" altLang="ko-KR" sz="2200" dirty="0" smtClean="0">
              <a:latin typeface="Arial" panose="020B0604020202020204" pitchFamily="34" charset="0"/>
              <a:ea typeface="ＭＳ Ｐゴシック" panose="020B0600070205080204" pitchFamily="34" charset="-128"/>
              <a:cs typeface="Arial" panose="020B0604020202020204" pitchFamily="34" charset="0"/>
            </a:endParaRPr>
          </a:p>
          <a:p>
            <a:pPr lvl="2">
              <a:lnSpc>
                <a:spcPct val="90000"/>
              </a:lnSpc>
            </a:pPr>
            <a:r>
              <a:rPr lang="ru-RU" altLang="ko-KR" sz="2000" dirty="0" smtClean="0">
                <a:latin typeface="Arial" panose="020B0604020202020204" pitchFamily="34" charset="0"/>
                <a:ea typeface="ＭＳ Ｐゴシック" panose="020B0600070205080204" pitchFamily="34" charset="-128"/>
                <a:cs typeface="Arial" panose="020B0604020202020204" pitchFamily="34" charset="0"/>
              </a:rPr>
              <a:t>Первый </a:t>
            </a:r>
            <a:r>
              <a:rPr lang="ru-RU" altLang="ko-KR" sz="2000" dirty="0">
                <a:latin typeface="Arial" panose="020B0604020202020204" pitchFamily="34" charset="0"/>
                <a:ea typeface="ＭＳ Ｐゴシック" panose="020B0600070205080204" pitchFamily="34" charset="-128"/>
                <a:cs typeface="Arial" panose="020B0604020202020204" pitchFamily="34" charset="0"/>
              </a:rPr>
              <a:t>Факультативный протокол (индивидуальные жалобы), 1966 год</a:t>
            </a:r>
            <a:endParaRPr lang="en-US" altLang="ko-KR" sz="2000" dirty="0" smtClean="0">
              <a:latin typeface="Arial" panose="020B0604020202020204" pitchFamily="34" charset="0"/>
              <a:ea typeface="ＭＳ Ｐゴシック" panose="020B0600070205080204" pitchFamily="34" charset="-128"/>
              <a:cs typeface="Arial" panose="020B0604020202020204" pitchFamily="34" charset="0"/>
            </a:endParaRPr>
          </a:p>
          <a:p>
            <a:pPr lvl="2">
              <a:lnSpc>
                <a:spcPct val="90000"/>
              </a:lnSpc>
            </a:pPr>
            <a:r>
              <a:rPr lang="ru-RU" altLang="ko-KR" sz="2000" dirty="0" smtClean="0">
                <a:latin typeface="Arial" panose="020B0604020202020204" pitchFamily="34" charset="0"/>
                <a:ea typeface="ＭＳ Ｐゴシック" panose="020B0600070205080204" pitchFamily="34" charset="-128"/>
                <a:cs typeface="Arial" panose="020B0604020202020204" pitchFamily="34" charset="0"/>
              </a:rPr>
              <a:t>Второй </a:t>
            </a:r>
            <a:r>
              <a:rPr lang="ru-RU" altLang="ko-KR" sz="2000" dirty="0">
                <a:latin typeface="Arial" panose="020B0604020202020204" pitchFamily="34" charset="0"/>
                <a:ea typeface="ＭＳ Ｐゴシック" panose="020B0600070205080204" pitchFamily="34" charset="-128"/>
                <a:cs typeface="Arial" panose="020B0604020202020204" pitchFamily="34" charset="0"/>
              </a:rPr>
              <a:t>Факультативный протокол (отмена смертной казни), 1989 год</a:t>
            </a:r>
            <a:endParaRPr lang="en-US" altLang="ko-KR" sz="20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lnSpc>
                <a:spcPct val="90000"/>
              </a:lnSpc>
            </a:pPr>
            <a:endParaRPr lang="en-US" altLang="ko-KR" sz="2200" b="1"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lnSpc>
                <a:spcPct val="90000"/>
              </a:lnSpc>
            </a:pPr>
            <a:r>
              <a:rPr lang="ru-RU" altLang="ru-RU" sz="2200" b="1" dirty="0" smtClean="0">
                <a:cs typeface="Arial" panose="020B0604020202020204" pitchFamily="34" charset="0"/>
              </a:rPr>
              <a:t> Международный </a:t>
            </a:r>
            <a:r>
              <a:rPr lang="ru-RU" altLang="ko-KR" sz="2200" b="1" dirty="0" smtClean="0">
                <a:latin typeface="Arial" panose="020B0604020202020204" pitchFamily="34" charset="0"/>
                <a:ea typeface="ＭＳ Ｐゴシック" panose="020B0600070205080204" pitchFamily="34" charset="-128"/>
                <a:cs typeface="Arial" panose="020B0604020202020204" pitchFamily="34" charset="0"/>
              </a:rPr>
              <a:t>Пакт </a:t>
            </a:r>
            <a:r>
              <a:rPr lang="ru-RU" altLang="ko-KR" sz="2200" b="1" dirty="0">
                <a:latin typeface="Arial" panose="020B0604020202020204" pitchFamily="34" charset="0"/>
                <a:ea typeface="ＭＳ Ｐゴシック" panose="020B0600070205080204" pitchFamily="34" charset="-128"/>
                <a:cs typeface="Arial" panose="020B0604020202020204" pitchFamily="34" charset="0"/>
              </a:rPr>
              <a:t>об экономических, социальных и культурных правах</a:t>
            </a:r>
            <a:r>
              <a:rPr lang="ru-RU" altLang="ko-KR" sz="2200" dirty="0">
                <a:latin typeface="Arial" panose="020B0604020202020204" pitchFamily="34" charset="0"/>
                <a:ea typeface="ＭＳ Ｐゴシック" panose="020B0600070205080204" pitchFamily="34" charset="-128"/>
                <a:cs typeface="Arial" panose="020B0604020202020204" pitchFamily="34" charset="0"/>
              </a:rPr>
              <a:t> (МПЭСКП), 1966 год</a:t>
            </a:r>
            <a:endParaRPr lang="en-US" altLang="ko-KR" sz="2200" dirty="0" smtClean="0">
              <a:latin typeface="Arial" panose="020B0604020202020204" pitchFamily="34" charset="0"/>
              <a:ea typeface="ＭＳ Ｐゴシック" panose="020B0600070205080204" pitchFamily="34" charset="-128"/>
              <a:cs typeface="Arial" panose="020B0604020202020204" pitchFamily="34" charset="0"/>
            </a:endParaRPr>
          </a:p>
          <a:p>
            <a:pPr lvl="2">
              <a:lnSpc>
                <a:spcPct val="90000"/>
              </a:lnSpc>
            </a:pPr>
            <a:r>
              <a:rPr lang="ru-RU" altLang="ko-KR" sz="2000" dirty="0" smtClean="0">
                <a:latin typeface="Arial" panose="020B0604020202020204" pitchFamily="34" charset="0"/>
                <a:ea typeface="ＭＳ Ｐゴシック" panose="020B0600070205080204" pitchFamily="34" charset="-128"/>
                <a:cs typeface="Arial" panose="020B0604020202020204" pitchFamily="34" charset="0"/>
              </a:rPr>
              <a:t>Факультативный </a:t>
            </a:r>
            <a:r>
              <a:rPr lang="ru-RU" altLang="ko-KR" sz="2000" dirty="0">
                <a:latin typeface="Arial" panose="020B0604020202020204" pitchFamily="34" charset="0"/>
                <a:ea typeface="ＭＳ Ｐゴシック" panose="020B0600070205080204" pitchFamily="34" charset="-128"/>
                <a:cs typeface="Arial" panose="020B0604020202020204" pitchFamily="34" charset="0"/>
              </a:rPr>
              <a:t>протокол (индивидуальные жалобы), 2008 год</a:t>
            </a:r>
            <a:endParaRPr lang="en-US" altLang="ko-KR" sz="2000" dirty="0" smtClean="0">
              <a:latin typeface="Arial" panose="020B0604020202020204" pitchFamily="34" charset="0"/>
              <a:ea typeface="ＭＳ Ｐゴシック" panose="020B0600070205080204" pitchFamily="34" charset="-128"/>
              <a:cs typeface="Arial" panose="020B0604020202020204" pitchFamily="34" charset="0"/>
            </a:endParaRPr>
          </a:p>
          <a:p>
            <a:pPr lvl="2">
              <a:lnSpc>
                <a:spcPct val="90000"/>
              </a:lnSpc>
              <a:buFont typeface="Wingdings" panose="05000000000000000000" pitchFamily="2" charset="2"/>
              <a:buNone/>
            </a:pPr>
            <a:endParaRPr lang="en-US" altLang="ko-KR" sz="2800" dirty="0" smtClean="0">
              <a:latin typeface="Times New Roman" panose="02020603050405020304" pitchFamily="18" charset="0"/>
              <a:ea typeface="ＭＳ Ｐゴシック" panose="020B0600070205080204" pitchFamily="34" charset="-128"/>
              <a:cs typeface="Arial" panose="020B0604020202020204" pitchFamily="34" charset="0"/>
            </a:endParaRPr>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741363" y="409574"/>
            <a:ext cx="7566025" cy="955675"/>
          </a:xfrm>
        </p:spPr>
        <p:txBody>
          <a:bodyPr/>
          <a:lstStyle/>
          <a:p>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Договоры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о правах человека, касающиеся конкретных явлений</a:t>
            </a:r>
            <a:endParaRPr lang="en-GB" altLang="ru-RU" sz="2400" dirty="0"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11267" name="Content Placeholder 2"/>
          <p:cNvSpPr>
            <a:spLocks noGrp="1"/>
          </p:cNvSpPr>
          <p:nvPr>
            <p:ph idx="1"/>
          </p:nvPr>
        </p:nvSpPr>
        <p:spPr>
          <a:xfrm>
            <a:off x="741363" y="1447800"/>
            <a:ext cx="7566025" cy="5054600"/>
          </a:xfrm>
        </p:spPr>
        <p:txBody>
          <a:bodyPr/>
          <a:lstStyle/>
          <a:p>
            <a:pPr>
              <a:lnSpc>
                <a:spcPct val="90000"/>
              </a:lnSpc>
            </a:pPr>
            <a:r>
              <a:rPr lang="ru-RU" altLang="ko-KR" sz="2200" dirty="0" smtClean="0">
                <a:latin typeface="Arial" panose="020B0604020202020204" pitchFamily="34" charset="0"/>
                <a:ea typeface="ＭＳ Ｐゴシック" panose="020B0600070205080204" pitchFamily="34" charset="-128"/>
                <a:cs typeface="Arial" panose="020B0604020202020204" pitchFamily="34" charset="0"/>
              </a:rPr>
              <a:t>Международная </a:t>
            </a:r>
            <a:r>
              <a:rPr lang="ru-RU" altLang="ko-KR" sz="2200" dirty="0">
                <a:latin typeface="Arial" panose="020B0604020202020204" pitchFamily="34" charset="0"/>
                <a:ea typeface="ＭＳ Ｐゴシック" panose="020B0600070205080204" pitchFamily="34" charset="-128"/>
                <a:cs typeface="Arial" panose="020B0604020202020204" pitchFamily="34" charset="0"/>
              </a:rPr>
              <a:t>конвенция о ликвидации всех форм </a:t>
            </a:r>
            <a:r>
              <a:rPr lang="ru-RU" altLang="ko-KR" sz="2200" b="1" dirty="0" smtClean="0">
                <a:latin typeface="Arial" panose="020B0604020202020204" pitchFamily="34" charset="0"/>
                <a:ea typeface="ＭＳ Ｐゴシック" panose="020B0600070205080204" pitchFamily="34" charset="-128"/>
                <a:cs typeface="Arial" panose="020B0604020202020204" pitchFamily="34" charset="0"/>
              </a:rPr>
              <a:t>расовой дискриминации </a:t>
            </a:r>
            <a:r>
              <a:rPr lang="ru-RU" altLang="ko-KR" sz="2200" dirty="0">
                <a:latin typeface="Arial" panose="020B0604020202020204" pitchFamily="34" charset="0"/>
                <a:ea typeface="ＭＳ Ｐゴシック" panose="020B0600070205080204" pitchFamily="34" charset="-128"/>
                <a:cs typeface="Arial" panose="020B0604020202020204" pitchFamily="34" charset="0"/>
              </a:rPr>
              <a:t>(МКЛРД), 1965 </a:t>
            </a:r>
            <a:r>
              <a:rPr lang="ru-RU" altLang="ko-KR" sz="2200" dirty="0" smtClean="0">
                <a:latin typeface="Arial" panose="020B0604020202020204" pitchFamily="34" charset="0"/>
                <a:ea typeface="ＭＳ Ｐゴシック" panose="020B0600070205080204" pitchFamily="34" charset="-128"/>
                <a:cs typeface="Arial" panose="020B0604020202020204" pitchFamily="34" charset="0"/>
              </a:rPr>
              <a:t>год</a:t>
            </a:r>
            <a:endParaRPr lang="fr-FR" altLang="ko-KR" sz="2200" dirty="0" smtClean="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pPr>
            <a:endParaRPr lang="en-US" altLang="ko-KR" sz="1000" dirty="0" smtClean="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pPr>
            <a:r>
              <a:rPr lang="ru-RU" altLang="ko-KR" sz="2200" dirty="0" smtClean="0">
                <a:latin typeface="Arial" panose="020B0604020202020204" pitchFamily="34" charset="0"/>
                <a:ea typeface="ＭＳ Ｐゴシック" panose="020B0600070205080204" pitchFamily="34" charset="-128"/>
                <a:cs typeface="Arial" panose="020B0604020202020204" pitchFamily="34" charset="0"/>
              </a:rPr>
              <a:t>Конвенция </a:t>
            </a:r>
            <a:r>
              <a:rPr lang="ru-RU" altLang="ko-KR" sz="2200" dirty="0">
                <a:latin typeface="Arial" panose="020B0604020202020204" pitchFamily="34" charset="0"/>
                <a:ea typeface="ＭＳ Ｐゴシック" panose="020B0600070205080204" pitchFamily="34" charset="-128"/>
                <a:cs typeface="Arial" panose="020B0604020202020204" pitchFamily="34" charset="0"/>
              </a:rPr>
              <a:t>против </a:t>
            </a:r>
            <a:r>
              <a:rPr lang="ru-RU" altLang="ko-KR" sz="2200" b="1" dirty="0">
                <a:latin typeface="Arial" panose="020B0604020202020204" pitchFamily="34" charset="0"/>
                <a:ea typeface="ＭＳ Ｐゴシック" panose="020B0600070205080204" pitchFamily="34" charset="-128"/>
                <a:cs typeface="Arial" panose="020B0604020202020204" pitchFamily="34" charset="0"/>
              </a:rPr>
              <a:t>п</a:t>
            </a:r>
            <a:r>
              <a:rPr lang="ru-RU" altLang="ko-KR" sz="2200" b="1" dirty="0" smtClean="0">
                <a:latin typeface="Arial" panose="020B0604020202020204" pitchFamily="34" charset="0"/>
                <a:ea typeface="ＭＳ Ｐゴシック" panose="020B0600070205080204" pitchFamily="34" charset="-128"/>
                <a:cs typeface="Arial" panose="020B0604020202020204" pitchFamily="34" charset="0"/>
              </a:rPr>
              <a:t>ыток</a:t>
            </a:r>
            <a:r>
              <a:rPr lang="ru-RU" altLang="ko-KR" sz="2200" dirty="0" smtClean="0">
                <a:latin typeface="Arial" panose="020B0604020202020204" pitchFamily="34" charset="0"/>
                <a:ea typeface="ＭＳ Ｐゴシック" panose="020B0600070205080204" pitchFamily="34" charset="-128"/>
                <a:cs typeface="Arial" panose="020B0604020202020204" pitchFamily="34" charset="0"/>
              </a:rPr>
              <a:t> </a:t>
            </a:r>
            <a:r>
              <a:rPr lang="ru-RU" altLang="ko-KR" sz="2200" dirty="0">
                <a:latin typeface="Arial" panose="020B0604020202020204" pitchFamily="34" charset="0"/>
                <a:ea typeface="ＭＳ Ｐゴシック" panose="020B0600070205080204" pitchFamily="34" charset="-128"/>
                <a:cs typeface="Arial" panose="020B0604020202020204" pitchFamily="34" charset="0"/>
              </a:rPr>
              <a:t>и </a:t>
            </a:r>
            <a:r>
              <a:rPr lang="ru-RU" altLang="ko-KR" sz="2200" dirty="0" smtClean="0">
                <a:latin typeface="Arial" panose="020B0604020202020204" pitchFamily="34" charset="0"/>
                <a:ea typeface="ＭＳ Ｐゴシック" panose="020B0600070205080204" pitchFamily="34" charset="-128"/>
                <a:cs typeface="Arial" panose="020B0604020202020204" pitchFamily="34" charset="0"/>
              </a:rPr>
              <a:t>других </a:t>
            </a:r>
            <a:r>
              <a:rPr lang="ru-RU" altLang="ko-KR" sz="2200" dirty="0">
                <a:latin typeface="Arial" panose="020B0604020202020204" pitchFamily="34" charset="0"/>
                <a:ea typeface="ＭＳ Ｐゴシック" panose="020B0600070205080204" pitchFamily="34" charset="-128"/>
                <a:cs typeface="Arial" panose="020B0604020202020204" pitchFamily="34" charset="0"/>
              </a:rPr>
              <a:t>жестоких, бесчеловечных или унижающих достоинство видов обращения и наказания (КПП), 1984 </a:t>
            </a:r>
            <a:r>
              <a:rPr lang="ru-RU" altLang="ko-KR" sz="2200" dirty="0" smtClean="0">
                <a:latin typeface="Arial" panose="020B0604020202020204" pitchFamily="34" charset="0"/>
                <a:ea typeface="ＭＳ Ｐゴシック" panose="020B0600070205080204" pitchFamily="34" charset="-128"/>
                <a:cs typeface="Arial" panose="020B0604020202020204" pitchFamily="34" charset="0"/>
              </a:rPr>
              <a:t>год</a:t>
            </a:r>
            <a:endParaRPr lang="fr-FR" altLang="ko-KR" sz="2200" dirty="0" smtClean="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pPr>
            <a:endParaRPr lang="en-US" altLang="ko-KR" sz="1000" dirty="0" smtClean="0">
              <a:latin typeface="Arial" panose="020B0604020202020204" pitchFamily="34" charset="0"/>
              <a:ea typeface="ＭＳ Ｐゴシック" panose="020B0600070205080204" pitchFamily="34" charset="-128"/>
              <a:cs typeface="Arial" panose="020B0604020202020204" pitchFamily="34" charset="0"/>
            </a:endParaRPr>
          </a:p>
          <a:p>
            <a:pPr lvl="1">
              <a:lnSpc>
                <a:spcPct val="90000"/>
              </a:lnSpc>
            </a:pP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Факультативный </a:t>
            </a:r>
            <a:r>
              <a:rPr lang="ru-RU" altLang="ru-RU" sz="2000" dirty="0">
                <a:latin typeface="Arial" panose="020B0604020202020204" pitchFamily="34" charset="0"/>
                <a:ea typeface="ＭＳ Ｐゴシック" panose="020B0600070205080204" pitchFamily="34" charset="-128"/>
                <a:cs typeface="Arial" panose="020B0604020202020204" pitchFamily="34" charset="0"/>
              </a:rPr>
              <a:t>протокол к КПП (учреждение </a:t>
            </a:r>
            <a:r>
              <a:rPr lang="ru-RU" altLang="ru-RU" sz="2000" b="1" dirty="0">
                <a:latin typeface="Arial" panose="020B0604020202020204" pitchFamily="34" charset="0"/>
                <a:ea typeface="ＭＳ Ｐゴシック" panose="020B0600070205080204" pitchFamily="34" charset="-128"/>
                <a:cs typeface="Arial" panose="020B0604020202020204" pitchFamily="34" charset="0"/>
              </a:rPr>
              <a:t>Подкомитета по предупреждению </a:t>
            </a:r>
            <a:r>
              <a:rPr lang="ru-RU" altLang="ru-RU" sz="2000" dirty="0">
                <a:latin typeface="Arial" panose="020B0604020202020204" pitchFamily="34" charset="0"/>
                <a:ea typeface="ＭＳ Ｐゴシック" panose="020B0600070205080204" pitchFamily="34" charset="-128"/>
                <a:cs typeface="Arial" panose="020B0604020202020204" pitchFamily="34" charset="0"/>
              </a:rPr>
              <a:t>пыток и других жестоких, бесчеловечных или унижающих достоинство видов </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обращения</a:t>
            </a:r>
            <a:r>
              <a:rPr lang="en-GB" altLang="ru-RU" sz="2000" dirty="0">
                <a:latin typeface="Arial" panose="020B0604020202020204" pitchFamily="34" charset="0"/>
                <a:ea typeface="ＭＳ Ｐゴシック" panose="020B0600070205080204" pitchFamily="34" charset="-128"/>
                <a:cs typeface="Arial" panose="020B0604020202020204" pitchFamily="34" charset="0"/>
                <a:sym typeface="Wingdings" panose="05000000000000000000" pitchFamily="2" charset="2"/>
              </a:rPr>
              <a:t>  </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инспекции </a:t>
            </a:r>
            <a:r>
              <a:rPr lang="ru-RU" altLang="ru-RU" sz="2000" dirty="0">
                <a:latin typeface="Arial" panose="020B0604020202020204" pitchFamily="34" charset="0"/>
                <a:ea typeface="ＭＳ Ｐゴシック" panose="020B0600070205080204" pitchFamily="34" charset="-128"/>
                <a:cs typeface="Arial" panose="020B0604020202020204" pitchFamily="34" charset="0"/>
              </a:rPr>
              <a:t>мест содержания под стражей</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a:t>
            </a:r>
            <a:endParaRPr lang="fr-FR" altLang="ru-RU" sz="2000" dirty="0" smtClean="0">
              <a:latin typeface="Arial" panose="020B0604020202020204" pitchFamily="34" charset="0"/>
              <a:ea typeface="ＭＳ Ｐゴシック" panose="020B0600070205080204" pitchFamily="34" charset="-128"/>
              <a:cs typeface="Arial" panose="020B0604020202020204" pitchFamily="34" charset="0"/>
            </a:endParaRPr>
          </a:p>
          <a:p>
            <a:pPr lvl="1">
              <a:lnSpc>
                <a:spcPct val="90000"/>
              </a:lnSpc>
            </a:pPr>
            <a:endParaRPr lang="en-GB" altLang="ru-RU" sz="1000" dirty="0" smtClean="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pPr>
            <a:r>
              <a:rPr lang="ru-RU" altLang="ko-KR" sz="2200" dirty="0" smtClean="0">
                <a:latin typeface="Arial" panose="020B0604020202020204" pitchFamily="34" charset="0"/>
                <a:ea typeface="ＭＳ Ｐゴシック" panose="020B0600070205080204" pitchFamily="34" charset="-128"/>
                <a:cs typeface="Arial" panose="020B0604020202020204" pitchFamily="34" charset="0"/>
              </a:rPr>
              <a:t>Международная Конвенция для защиты всех лиц от</a:t>
            </a:r>
            <a:r>
              <a:rPr lang="ru-RU" altLang="ko-KR" sz="2200" b="1" dirty="0" smtClean="0">
                <a:latin typeface="Arial" panose="020B0604020202020204" pitchFamily="34" charset="0"/>
                <a:ea typeface="ＭＳ Ｐゴシック" panose="020B0600070205080204" pitchFamily="34" charset="-128"/>
                <a:cs typeface="Arial" panose="020B0604020202020204" pitchFamily="34" charset="0"/>
              </a:rPr>
              <a:t> </a:t>
            </a:r>
            <a:r>
              <a:rPr lang="ru-RU" altLang="ko-KR" sz="2200" b="1" dirty="0">
                <a:latin typeface="Arial" panose="020B0604020202020204" pitchFamily="34" charset="0"/>
                <a:ea typeface="ＭＳ Ｐゴシック" panose="020B0600070205080204" pitchFamily="34" charset="-128"/>
                <a:cs typeface="Arial" panose="020B0604020202020204" pitchFamily="34" charset="0"/>
              </a:rPr>
              <a:t>насильственных </a:t>
            </a:r>
            <a:r>
              <a:rPr lang="ru-RU" altLang="ko-KR" sz="2200" b="1" dirty="0" smtClean="0">
                <a:latin typeface="Arial" panose="020B0604020202020204" pitchFamily="34" charset="0"/>
                <a:ea typeface="ＭＳ Ｐゴシック" panose="020B0600070205080204" pitchFamily="34" charset="-128"/>
                <a:cs typeface="Arial" panose="020B0604020202020204" pitchFamily="34" charset="0"/>
              </a:rPr>
              <a:t>исчезновений </a:t>
            </a:r>
            <a:r>
              <a:rPr lang="ru-RU" altLang="ko-KR" sz="2200" dirty="0" smtClean="0">
                <a:latin typeface="Arial" panose="020B0604020202020204" pitchFamily="34" charset="0"/>
                <a:ea typeface="ＭＳ Ｐゴシック" panose="020B0600070205080204" pitchFamily="34" charset="-128"/>
                <a:cs typeface="Arial" panose="020B0604020202020204" pitchFamily="34" charset="0"/>
              </a:rPr>
              <a:t>(МККНП</a:t>
            </a:r>
            <a:r>
              <a:rPr lang="ru-RU" altLang="ko-KR" sz="2200" dirty="0">
                <a:latin typeface="Arial" panose="020B0604020202020204" pitchFamily="34" charset="0"/>
                <a:ea typeface="ＭＳ Ｐゴシック" panose="020B0600070205080204" pitchFamily="34" charset="-128"/>
                <a:cs typeface="Arial" panose="020B0604020202020204" pitchFamily="34" charset="0"/>
              </a:rPr>
              <a:t>), 2006 год</a:t>
            </a:r>
            <a:endParaRPr lang="en-GB" altLang="ru-RU" sz="2200" dirty="0" smtClean="0">
              <a:latin typeface="Arial" panose="020B0604020202020204" pitchFamily="34" charset="0"/>
              <a:ea typeface="ＭＳ Ｐゴシック" panose="020B0600070205080204" pitchFamily="34" charset="-128"/>
              <a:cs typeface="Arial" panose="020B0604020202020204" pitchFamily="34" charset="0"/>
            </a:endParaRPr>
          </a:p>
          <a:p>
            <a:endParaRPr lang="en-GB" altLang="ru-RU" sz="2400" dirty="0" smtClean="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741363" y="409574"/>
            <a:ext cx="7566025" cy="866776"/>
          </a:xfrm>
        </p:spPr>
        <p:txBody>
          <a:bodyPr/>
          <a:lstStyle/>
          <a:p>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Договоры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о правах человека, защищающие конкретные группы</a:t>
            </a:r>
            <a:endParaRPr lang="en-GB" altLang="ru-RU" sz="2400" dirty="0"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12291" name="Content Placeholder 2"/>
          <p:cNvSpPr>
            <a:spLocks noGrp="1"/>
          </p:cNvSpPr>
          <p:nvPr>
            <p:ph idx="1"/>
          </p:nvPr>
        </p:nvSpPr>
        <p:spPr>
          <a:xfrm>
            <a:off x="741363" y="1371600"/>
            <a:ext cx="8164512" cy="4940300"/>
          </a:xfrm>
        </p:spPr>
        <p:txBody>
          <a:bodyPr/>
          <a:lstStyle/>
          <a:p>
            <a:pPr>
              <a:lnSpc>
                <a:spcPct val="90000"/>
              </a:lnSpc>
            </a:pPr>
            <a:r>
              <a:rPr lang="ru-RU" altLang="ko-KR" sz="2200" dirty="0" smtClean="0">
                <a:latin typeface="Arial" panose="020B0604020202020204" pitchFamily="34" charset="0"/>
                <a:ea typeface="ＭＳ Ｐゴシック" panose="020B0600070205080204" pitchFamily="34" charset="-128"/>
                <a:cs typeface="Arial" panose="020B0604020202020204" pitchFamily="34" charset="0"/>
              </a:rPr>
              <a:t>Конвенция </a:t>
            </a:r>
            <a:r>
              <a:rPr lang="ru-RU" altLang="ko-KR" sz="2200" dirty="0">
                <a:latin typeface="Arial" panose="020B0604020202020204" pitchFamily="34" charset="0"/>
                <a:ea typeface="ＭＳ Ｐゴシック" panose="020B0600070205080204" pitchFamily="34" charset="-128"/>
                <a:cs typeface="Arial" panose="020B0604020202020204" pitchFamily="34" charset="0"/>
              </a:rPr>
              <a:t>о ликвидации всех форм дискриминации в отношении </a:t>
            </a:r>
            <a:r>
              <a:rPr lang="ru-RU" altLang="ko-KR" sz="2200" b="1" dirty="0" smtClean="0">
                <a:latin typeface="Arial" panose="020B0604020202020204" pitchFamily="34" charset="0"/>
                <a:ea typeface="ＭＳ Ｐゴシック" panose="020B0600070205080204" pitchFamily="34" charset="-128"/>
                <a:cs typeface="Arial" panose="020B0604020202020204" pitchFamily="34" charset="0"/>
              </a:rPr>
              <a:t>женщин</a:t>
            </a:r>
            <a:r>
              <a:rPr lang="ru-RU" altLang="ko-KR" sz="2200" dirty="0" smtClean="0">
                <a:latin typeface="Arial" panose="020B0604020202020204" pitchFamily="34" charset="0"/>
                <a:ea typeface="ＭＳ Ｐゴシック" panose="020B0600070205080204" pitchFamily="34" charset="-128"/>
                <a:cs typeface="Arial" panose="020B0604020202020204" pitchFamily="34" charset="0"/>
              </a:rPr>
              <a:t> </a:t>
            </a:r>
            <a:r>
              <a:rPr lang="ru-RU" altLang="ko-KR" sz="2200" dirty="0">
                <a:latin typeface="Arial" panose="020B0604020202020204" pitchFamily="34" charset="0"/>
                <a:ea typeface="ＭＳ Ｐゴシック" panose="020B0600070205080204" pitchFamily="34" charset="-128"/>
                <a:cs typeface="Arial" panose="020B0604020202020204" pitchFamily="34" charset="0"/>
              </a:rPr>
              <a:t>(КЛДЖ), 1979 год</a:t>
            </a:r>
            <a:endParaRPr lang="en-US" altLang="ko-KR" sz="2200" dirty="0" smtClean="0">
              <a:latin typeface="Arial" panose="020B0604020202020204" pitchFamily="34" charset="0"/>
              <a:ea typeface="ＭＳ Ｐゴシック" panose="020B0600070205080204" pitchFamily="34" charset="-128"/>
              <a:cs typeface="Arial" panose="020B0604020202020204" pitchFamily="34" charset="0"/>
            </a:endParaRPr>
          </a:p>
          <a:p>
            <a:pPr lvl="2">
              <a:lnSpc>
                <a:spcPct val="90000"/>
              </a:lnSpc>
            </a:pPr>
            <a:r>
              <a:rPr lang="ru-RU" altLang="ko-KR" sz="2000" dirty="0" smtClean="0">
                <a:latin typeface="Arial" panose="020B0604020202020204" pitchFamily="34" charset="0"/>
                <a:ea typeface="ＭＳ Ｐゴシック" panose="020B0600070205080204" pitchFamily="34" charset="-128"/>
                <a:cs typeface="Arial" panose="020B0604020202020204" pitchFamily="34" charset="0"/>
              </a:rPr>
              <a:t> </a:t>
            </a:r>
            <a:r>
              <a:rPr lang="ru-RU" altLang="ko-KR" sz="2000" dirty="0">
                <a:latin typeface="Arial" panose="020B0604020202020204" pitchFamily="34" charset="0"/>
                <a:ea typeface="ＭＳ Ｐゴシック" panose="020B0600070205080204" pitchFamily="34" charset="-128"/>
                <a:cs typeface="Arial" panose="020B0604020202020204" pitchFamily="34" charset="0"/>
              </a:rPr>
              <a:t>Факультативный протокол </a:t>
            </a:r>
            <a:r>
              <a:rPr lang="ru-RU" altLang="ko-KR" sz="2000" dirty="0" smtClean="0">
                <a:latin typeface="Arial" panose="020B0604020202020204" pitchFamily="34" charset="0"/>
                <a:ea typeface="ＭＳ Ｐゴシック" panose="020B0600070205080204" pitchFamily="34" charset="-128"/>
                <a:cs typeface="Arial" panose="020B0604020202020204" pitchFamily="34" charset="0"/>
              </a:rPr>
              <a:t>(рассмотрение жалоб)</a:t>
            </a:r>
            <a:endParaRPr lang="en-US" altLang="ko-KR" sz="2000" dirty="0" smtClean="0">
              <a:latin typeface="Arial" panose="020B0604020202020204" pitchFamily="34" charset="0"/>
              <a:ea typeface="ＭＳ Ｐゴシック" panose="020B0600070205080204" pitchFamily="34" charset="-128"/>
              <a:cs typeface="Arial" panose="020B0604020202020204" pitchFamily="34" charset="0"/>
            </a:endParaRPr>
          </a:p>
          <a:p>
            <a:pPr lvl="2">
              <a:lnSpc>
                <a:spcPct val="90000"/>
              </a:lnSpc>
              <a:buFont typeface="Wingdings" panose="05000000000000000000" pitchFamily="2" charset="2"/>
              <a:buNone/>
            </a:pPr>
            <a:endParaRPr lang="en-US" altLang="ko-KR" sz="1000" dirty="0" smtClean="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pPr>
            <a:r>
              <a:rPr lang="ru-RU" altLang="ko-KR" sz="2200" dirty="0" smtClean="0">
                <a:latin typeface="Arial" panose="020B0604020202020204" pitchFamily="34" charset="0"/>
                <a:ea typeface="ＭＳ Ｐゴシック" panose="020B0600070205080204" pitchFamily="34" charset="-128"/>
                <a:cs typeface="Arial" panose="020B0604020202020204" pitchFamily="34" charset="0"/>
              </a:rPr>
              <a:t>Конвенция </a:t>
            </a:r>
            <a:r>
              <a:rPr lang="ru-RU" altLang="ko-KR" sz="2200" dirty="0">
                <a:latin typeface="Arial" panose="020B0604020202020204" pitchFamily="34" charset="0"/>
                <a:ea typeface="ＭＳ Ｐゴシック" panose="020B0600070205080204" pitchFamily="34" charset="-128"/>
                <a:cs typeface="Arial" panose="020B0604020202020204" pitchFamily="34" charset="0"/>
              </a:rPr>
              <a:t>о правах </a:t>
            </a:r>
            <a:r>
              <a:rPr lang="ru-RU" altLang="ko-KR" sz="2200" b="1" dirty="0" smtClean="0">
                <a:latin typeface="Arial" panose="020B0604020202020204" pitchFamily="34" charset="0"/>
                <a:ea typeface="ＭＳ Ｐゴシック" panose="020B0600070205080204" pitchFamily="34" charset="-128"/>
                <a:cs typeface="Arial" panose="020B0604020202020204" pitchFamily="34" charset="0"/>
              </a:rPr>
              <a:t>ребёнка</a:t>
            </a:r>
            <a:r>
              <a:rPr lang="ru-RU" altLang="ko-KR" sz="2200" dirty="0" smtClean="0">
                <a:latin typeface="Arial" panose="020B0604020202020204" pitchFamily="34" charset="0"/>
                <a:ea typeface="ＭＳ Ｐゴシック" panose="020B0600070205080204" pitchFamily="34" charset="-128"/>
                <a:cs typeface="Arial" panose="020B0604020202020204" pitchFamily="34" charset="0"/>
              </a:rPr>
              <a:t> </a:t>
            </a:r>
            <a:r>
              <a:rPr lang="ru-RU" altLang="ko-KR" sz="2200" dirty="0">
                <a:latin typeface="Arial" panose="020B0604020202020204" pitchFamily="34" charset="0"/>
                <a:ea typeface="ＭＳ Ｐゴシック" panose="020B0600070205080204" pitchFamily="34" charset="-128"/>
                <a:cs typeface="Arial" panose="020B0604020202020204" pitchFamily="34" charset="0"/>
              </a:rPr>
              <a:t>(КПР), 1989 год</a:t>
            </a:r>
            <a:endParaRPr lang="en-US" altLang="ko-KR" sz="2200" dirty="0" smtClean="0">
              <a:latin typeface="Arial" panose="020B0604020202020204" pitchFamily="34" charset="0"/>
              <a:ea typeface="ＭＳ Ｐゴシック" panose="020B0600070205080204" pitchFamily="34" charset="-128"/>
              <a:cs typeface="Arial" panose="020B0604020202020204" pitchFamily="34" charset="0"/>
            </a:endParaRPr>
          </a:p>
          <a:p>
            <a:pPr lvl="2">
              <a:lnSpc>
                <a:spcPct val="90000"/>
              </a:lnSpc>
            </a:pPr>
            <a:r>
              <a:rPr lang="ru-RU" altLang="ko-KR" sz="2000" dirty="0" smtClean="0">
                <a:latin typeface="Arial" panose="020B0604020202020204" pitchFamily="34" charset="0"/>
                <a:ea typeface="ＭＳ Ｐゴシック" panose="020B0600070205080204" pitchFamily="34" charset="-128"/>
                <a:cs typeface="Arial" panose="020B0604020202020204" pitchFamily="34" charset="0"/>
              </a:rPr>
              <a:t>ФП касающийся торговли </a:t>
            </a:r>
            <a:r>
              <a:rPr lang="ru-RU" altLang="ko-KR" sz="2000" dirty="0">
                <a:latin typeface="Arial" panose="020B0604020202020204" pitchFamily="34" charset="0"/>
                <a:ea typeface="ＭＳ Ｐゴシック" panose="020B0600070205080204" pitchFamily="34" charset="-128"/>
                <a:cs typeface="Arial" panose="020B0604020202020204" pitchFamily="34" charset="0"/>
              </a:rPr>
              <a:t>детей, детской проституции и детской порнографии</a:t>
            </a:r>
            <a:endParaRPr lang="en-US" altLang="ko-KR" sz="2000" dirty="0" smtClean="0">
              <a:latin typeface="Arial" panose="020B0604020202020204" pitchFamily="34" charset="0"/>
              <a:ea typeface="ＭＳ Ｐゴシック" panose="020B0600070205080204" pitchFamily="34" charset="-128"/>
              <a:cs typeface="Arial" panose="020B0604020202020204" pitchFamily="34" charset="0"/>
            </a:endParaRPr>
          </a:p>
          <a:p>
            <a:pPr lvl="2">
              <a:lnSpc>
                <a:spcPct val="90000"/>
              </a:lnSpc>
            </a:pPr>
            <a:r>
              <a:rPr lang="ru-RU" altLang="ko-KR" sz="2000" dirty="0" smtClean="0">
                <a:latin typeface="Arial" panose="020B0604020202020204" pitchFamily="34" charset="0"/>
                <a:ea typeface="ＭＳ Ｐゴシック" panose="020B0600070205080204" pitchFamily="34" charset="-128"/>
                <a:cs typeface="Arial" panose="020B0604020202020204" pitchFamily="34" charset="0"/>
              </a:rPr>
              <a:t>ФП касающийся участия </a:t>
            </a:r>
            <a:r>
              <a:rPr lang="ru-RU" altLang="ko-KR" sz="2000" dirty="0">
                <a:latin typeface="Arial" panose="020B0604020202020204" pitchFamily="34" charset="0"/>
                <a:ea typeface="ＭＳ Ｐゴシック" panose="020B0600070205080204" pitchFamily="34" charset="-128"/>
                <a:cs typeface="Arial" panose="020B0604020202020204" pitchFamily="34" charset="0"/>
              </a:rPr>
              <a:t>детей в вооруженных конфликтах</a:t>
            </a:r>
            <a:endParaRPr lang="en-US" altLang="ko-KR" sz="2000" dirty="0" smtClean="0">
              <a:latin typeface="Arial" panose="020B0604020202020204" pitchFamily="34" charset="0"/>
              <a:ea typeface="ＭＳ Ｐゴシック" panose="020B0600070205080204" pitchFamily="34" charset="-128"/>
              <a:cs typeface="Arial" panose="020B0604020202020204" pitchFamily="34" charset="0"/>
            </a:endParaRPr>
          </a:p>
          <a:p>
            <a:pPr lvl="2">
              <a:lnSpc>
                <a:spcPct val="90000"/>
              </a:lnSpc>
            </a:pPr>
            <a:r>
              <a:rPr lang="ru-RU" altLang="ko-KR" sz="2000" dirty="0" smtClean="0">
                <a:latin typeface="Arial" panose="020B0604020202020204" pitchFamily="34" charset="0"/>
                <a:ea typeface="ＭＳ Ｐゴシック" panose="020B0600070205080204" pitchFamily="34" charset="-128"/>
                <a:cs typeface="Arial" panose="020B0604020202020204" pitchFamily="34" charset="0"/>
              </a:rPr>
              <a:t>ФП касающийся процедуры сообщений</a:t>
            </a:r>
          </a:p>
          <a:p>
            <a:pPr marL="914400" lvl="2" indent="0">
              <a:lnSpc>
                <a:spcPct val="90000"/>
              </a:lnSpc>
              <a:buNone/>
            </a:pPr>
            <a:endParaRPr lang="en-US" altLang="ko-KR" sz="1000" dirty="0" smtClean="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pPr>
            <a:r>
              <a:rPr lang="ru-RU" altLang="ko-KR" sz="2200" dirty="0" smtClean="0">
                <a:latin typeface="Arial" panose="020B0604020202020204" pitchFamily="34" charset="0"/>
                <a:ea typeface="ＭＳ Ｐゴシック" panose="020B0600070205080204" pitchFamily="34" charset="-128"/>
                <a:cs typeface="Arial" panose="020B0604020202020204" pitchFamily="34" charset="0"/>
              </a:rPr>
              <a:t>Международная </a:t>
            </a:r>
            <a:r>
              <a:rPr lang="ru-RU" altLang="ko-KR" sz="2200" dirty="0">
                <a:latin typeface="Arial" panose="020B0604020202020204" pitchFamily="34" charset="0"/>
                <a:ea typeface="ＭＳ Ｐゴシック" panose="020B0600070205080204" pitchFamily="34" charset="-128"/>
                <a:cs typeface="Arial" panose="020B0604020202020204" pitchFamily="34" charset="0"/>
              </a:rPr>
              <a:t>конвенция о защите прав всех </a:t>
            </a:r>
            <a:r>
              <a:rPr lang="ru-RU" altLang="ko-KR" sz="2200" b="1" dirty="0">
                <a:latin typeface="Arial" panose="020B0604020202020204" pitchFamily="34" charset="0"/>
                <a:ea typeface="ＭＳ Ｐゴシック" panose="020B0600070205080204" pitchFamily="34" charset="-128"/>
                <a:cs typeface="Arial" panose="020B0604020202020204" pitchFamily="34" charset="0"/>
              </a:rPr>
              <a:t>т</a:t>
            </a:r>
            <a:r>
              <a:rPr lang="ru-RU" altLang="ko-KR" sz="2200" b="1" dirty="0" smtClean="0">
                <a:latin typeface="Arial" panose="020B0604020202020204" pitchFamily="34" charset="0"/>
                <a:ea typeface="ＭＳ Ｐゴシック" panose="020B0600070205080204" pitchFamily="34" charset="-128"/>
                <a:cs typeface="Arial" panose="020B0604020202020204" pitchFamily="34" charset="0"/>
              </a:rPr>
              <a:t>рудящихся-мигрантов</a:t>
            </a:r>
            <a:r>
              <a:rPr lang="ru-RU" altLang="ko-KR" sz="2200" dirty="0" smtClean="0">
                <a:latin typeface="Arial" panose="020B0604020202020204" pitchFamily="34" charset="0"/>
                <a:ea typeface="ＭＳ Ｐゴシック" panose="020B0600070205080204" pitchFamily="34" charset="-128"/>
                <a:cs typeface="Arial" panose="020B0604020202020204" pitchFamily="34" charset="0"/>
              </a:rPr>
              <a:t> </a:t>
            </a:r>
            <a:r>
              <a:rPr lang="ru-RU" altLang="ko-KR" sz="2200" dirty="0">
                <a:latin typeface="Arial" panose="020B0604020202020204" pitchFamily="34" charset="0"/>
                <a:ea typeface="ＭＳ Ｐゴシック" panose="020B0600070205080204" pitchFamily="34" charset="-128"/>
                <a:cs typeface="Arial" panose="020B0604020202020204" pitchFamily="34" charset="0"/>
              </a:rPr>
              <a:t>и членов их семей </a:t>
            </a:r>
            <a:r>
              <a:rPr lang="ru-RU" altLang="ko-KR" sz="2200" dirty="0" smtClean="0">
                <a:latin typeface="Arial" panose="020B0604020202020204" pitchFamily="34" charset="0"/>
                <a:ea typeface="ＭＳ Ｐゴシック" panose="020B0600070205080204" pitchFamily="34" charset="-128"/>
                <a:cs typeface="Arial" panose="020B0604020202020204" pitchFamily="34" charset="0"/>
              </a:rPr>
              <a:t>(КТМ), </a:t>
            </a:r>
            <a:r>
              <a:rPr lang="ru-RU" altLang="ko-KR" sz="2200" dirty="0">
                <a:latin typeface="Arial" panose="020B0604020202020204" pitchFamily="34" charset="0"/>
                <a:ea typeface="ＭＳ Ｐゴシック" panose="020B0600070205080204" pitchFamily="34" charset="-128"/>
                <a:cs typeface="Arial" panose="020B0604020202020204" pitchFamily="34" charset="0"/>
              </a:rPr>
              <a:t>1990 </a:t>
            </a:r>
            <a:r>
              <a:rPr lang="ru-RU" altLang="ko-KR" sz="2200" dirty="0" smtClean="0">
                <a:latin typeface="Arial" panose="020B0604020202020204" pitchFamily="34" charset="0"/>
                <a:ea typeface="ＭＳ Ｐゴシック" panose="020B0600070205080204" pitchFamily="34" charset="-128"/>
                <a:cs typeface="Arial" panose="020B0604020202020204" pitchFamily="34" charset="0"/>
              </a:rPr>
              <a:t>г.</a:t>
            </a:r>
            <a:endParaRPr lang="en-US" altLang="ko-KR" sz="2200" dirty="0" smtClean="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buFont typeface="Wingdings" panose="05000000000000000000" pitchFamily="2" charset="2"/>
              <a:buNone/>
            </a:pPr>
            <a:endParaRPr lang="en-US" altLang="ko-KR" sz="1000" dirty="0" smtClean="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pPr>
            <a:r>
              <a:rPr lang="ru-RU" altLang="ru-RU" sz="2200" dirty="0" smtClean="0">
                <a:latin typeface="Arial" panose="020B0604020202020204" pitchFamily="34" charset="0"/>
                <a:ea typeface="ＭＳ Ｐゴシック" panose="020B0600070205080204" pitchFamily="34" charset="-128"/>
                <a:cs typeface="Arial" panose="020B0604020202020204" pitchFamily="34" charset="0"/>
              </a:rPr>
              <a:t>Конвенция </a:t>
            </a:r>
            <a:r>
              <a:rPr lang="ru-RU" altLang="ru-RU" sz="2200" dirty="0">
                <a:latin typeface="Arial" panose="020B0604020202020204" pitchFamily="34" charset="0"/>
                <a:ea typeface="ＭＳ Ｐゴシック" panose="020B0600070205080204" pitchFamily="34" charset="-128"/>
                <a:cs typeface="Arial" panose="020B0604020202020204" pitchFamily="34" charset="0"/>
              </a:rPr>
              <a:t>о правах </a:t>
            </a:r>
            <a:r>
              <a:rPr lang="ru-RU" altLang="ru-RU" sz="2200" b="1" dirty="0" smtClean="0">
                <a:latin typeface="Arial" panose="020B0604020202020204" pitchFamily="34" charset="0"/>
                <a:ea typeface="ＭＳ Ｐゴシック" panose="020B0600070205080204" pitchFamily="34" charset="-128"/>
                <a:cs typeface="Arial" panose="020B0604020202020204" pitchFamily="34" charset="0"/>
              </a:rPr>
              <a:t>инвалидов</a:t>
            </a:r>
            <a:r>
              <a:rPr lang="ru-RU" altLang="ru-RU" sz="2200" dirty="0" smtClean="0">
                <a:latin typeface="Arial" panose="020B0604020202020204" pitchFamily="34" charset="0"/>
                <a:ea typeface="ＭＳ Ｐゴシック" panose="020B0600070205080204" pitchFamily="34" charset="-128"/>
                <a:cs typeface="Arial" panose="020B0604020202020204" pitchFamily="34" charset="0"/>
              </a:rPr>
              <a:t> </a:t>
            </a:r>
            <a:r>
              <a:rPr lang="ru-RU" altLang="ru-RU" sz="2200" dirty="0">
                <a:latin typeface="Arial" panose="020B0604020202020204" pitchFamily="34" charset="0"/>
                <a:ea typeface="ＭＳ Ｐゴシック" panose="020B0600070205080204" pitchFamily="34" charset="-128"/>
                <a:cs typeface="Arial" panose="020B0604020202020204" pitchFamily="34" charset="0"/>
              </a:rPr>
              <a:t>(КПИ), 2006 год</a:t>
            </a:r>
            <a:endParaRPr lang="fr-CH" altLang="ru-RU" sz="2200" dirty="0" smtClean="0">
              <a:latin typeface="Arial" panose="020B0604020202020204" pitchFamily="34" charset="0"/>
              <a:ea typeface="ＭＳ Ｐゴシック" panose="020B0600070205080204" pitchFamily="34" charset="-128"/>
              <a:cs typeface="Arial" panose="020B0604020202020204" pitchFamily="34" charset="0"/>
            </a:endParaRPr>
          </a:p>
          <a:p>
            <a:pPr lvl="2">
              <a:lnSpc>
                <a:spcPct val="90000"/>
              </a:lnSpc>
            </a:pPr>
            <a:r>
              <a:rPr lang="ru-RU" altLang="ko-KR" sz="2000" dirty="0" smtClean="0">
                <a:latin typeface="Arial" panose="020B0604020202020204" pitchFamily="34" charset="0"/>
                <a:ea typeface="ＭＳ Ｐゴシック" panose="020B0600070205080204" pitchFamily="34" charset="-128"/>
                <a:cs typeface="Arial" panose="020B0604020202020204" pitchFamily="34" charset="0"/>
              </a:rPr>
              <a:t>Факультативный </a:t>
            </a:r>
            <a:r>
              <a:rPr lang="ru-RU" altLang="ko-KR" sz="2000" dirty="0">
                <a:latin typeface="Arial" panose="020B0604020202020204" pitchFamily="34" charset="0"/>
                <a:ea typeface="ＭＳ Ｐゴシック" panose="020B0600070205080204" pitchFamily="34" charset="-128"/>
                <a:cs typeface="Arial" panose="020B0604020202020204" pitchFamily="34" charset="0"/>
              </a:rPr>
              <a:t>протокол (рассмотрение жалоб)</a:t>
            </a:r>
            <a:endParaRPr lang="en-US" altLang="ko-KR" sz="2000" dirty="0" smtClean="0">
              <a:latin typeface="Arial" panose="020B0604020202020204" pitchFamily="34" charset="0"/>
              <a:ea typeface="ＭＳ Ｐゴシック" panose="020B0600070205080204" pitchFamily="34" charset="-128"/>
              <a:cs typeface="Arial" panose="020B0604020202020204" pitchFamily="34" charset="0"/>
            </a:endParaRPr>
          </a:p>
          <a:p>
            <a:endParaRPr lang="en-GB" altLang="ru-RU" dirty="0" smtClean="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741363" y="504825"/>
            <a:ext cx="7566025" cy="485774"/>
          </a:xfrm>
        </p:spPr>
        <p:txBody>
          <a:bodyPr/>
          <a:lstStyle/>
          <a:p>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Договоры по правам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человека</a:t>
            </a:r>
            <a:endParaRPr lang="en-GB" altLang="ru-RU" sz="2400" dirty="0"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13315" name="Content Placeholder 2"/>
          <p:cNvSpPr>
            <a:spLocks noGrp="1"/>
          </p:cNvSpPr>
          <p:nvPr>
            <p:ph idx="1"/>
          </p:nvPr>
        </p:nvSpPr>
        <p:spPr>
          <a:xfrm>
            <a:off x="741363" y="1200150"/>
            <a:ext cx="7566025" cy="4776788"/>
          </a:xfrm>
        </p:spPr>
        <p:txBody>
          <a:bodyPr/>
          <a:lstStyle/>
          <a:p>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Юридически </a:t>
            </a:r>
            <a:r>
              <a:rPr lang="ru-RU" altLang="ru-RU" sz="2000" dirty="0">
                <a:latin typeface="Arial" panose="020B0604020202020204" pitchFamily="34" charset="0"/>
                <a:ea typeface="ＭＳ Ｐゴシック" panose="020B0600070205080204" pitchFamily="34" charset="-128"/>
                <a:cs typeface="Arial" panose="020B0604020202020204" pitchFamily="34" charset="0"/>
              </a:rPr>
              <a:t>обязывающие договоры, согласованные и принятые государствами в рамках Генеральной Ассамблеи Организации Объединенных </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Наций</a:t>
            </a:r>
            <a:endParaRPr lang="en-US" altLang="ru-RU" sz="2000" dirty="0" smtClean="0">
              <a:latin typeface="Arial" panose="020B0604020202020204" pitchFamily="34" charset="0"/>
              <a:ea typeface="ＭＳ Ｐゴシック" panose="020B0600070205080204" pitchFamily="34" charset="-128"/>
              <a:cs typeface="Arial" panose="020B0604020202020204" pitchFamily="34" charset="0"/>
            </a:endParaRPr>
          </a:p>
          <a:p>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Обязательства</a:t>
            </a:r>
            <a:r>
              <a:rPr lang="ru-RU" altLang="ru-RU" sz="2000" dirty="0">
                <a:latin typeface="Arial" panose="020B0604020202020204" pitchFamily="34" charset="0"/>
                <a:ea typeface="ＭＳ Ｐゴシック" panose="020B0600070205080204" pitchFamily="34" charset="-128"/>
                <a:cs typeface="Arial" panose="020B0604020202020204" pitchFamily="34" charset="0"/>
              </a:rPr>
              <a:t>, добровольно принятые </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государствами</a:t>
            </a:r>
            <a:endParaRPr lang="en-US" altLang="ru-RU" sz="2000" dirty="0" smtClean="0">
              <a:latin typeface="Arial" panose="020B0604020202020204" pitchFamily="34" charset="0"/>
              <a:ea typeface="ＭＳ Ｐゴシック" panose="020B0600070205080204" pitchFamily="34" charset="-128"/>
              <a:cs typeface="Arial" panose="020B0604020202020204" pitchFamily="34" charset="0"/>
            </a:endParaRPr>
          </a:p>
          <a:p>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После ратификации/присоединения </a:t>
            </a:r>
            <a:r>
              <a:rPr lang="ru-RU" altLang="ru-RU" sz="2000" dirty="0">
                <a:latin typeface="Arial" panose="020B0604020202020204" pitchFamily="34" charset="0"/>
                <a:ea typeface="ＭＳ Ｐゴシック" panose="020B0600070205080204" pitchFamily="34" charset="-128"/>
                <a:cs typeface="Arial" panose="020B0604020202020204" pitchFamily="34" charset="0"/>
              </a:rPr>
              <a:t>договорные </a:t>
            </a:r>
            <a:r>
              <a:rPr lang="ru-RU" altLang="ru-RU" sz="2000" u="sng" dirty="0">
                <a:latin typeface="Arial" panose="020B0604020202020204" pitchFamily="34" charset="0"/>
                <a:ea typeface="ＭＳ Ｐゴシック" panose="020B0600070205080204" pitchFamily="34" charset="-128"/>
                <a:cs typeface="Arial" panose="020B0604020202020204" pitchFamily="34" charset="0"/>
              </a:rPr>
              <a:t>обязательства </a:t>
            </a:r>
            <a:r>
              <a:rPr lang="ru-RU" altLang="ru-RU" sz="2000" dirty="0">
                <a:latin typeface="Arial" panose="020B0604020202020204" pitchFamily="34" charset="0"/>
                <a:ea typeface="ＭＳ Ｐゴシック" panose="020B0600070205080204" pitchFamily="34" charset="-128"/>
                <a:cs typeface="Arial" panose="020B0604020202020204" pitchFamily="34" charset="0"/>
              </a:rPr>
              <a:t>не являются факультативными: юридически обязательные обязательства</a:t>
            </a:r>
            <a:endParaRPr lang="en-US" altLang="ru-RU" sz="2000" dirty="0" smtClean="0">
              <a:latin typeface="Arial" panose="020B0604020202020204" pitchFamily="34" charset="0"/>
              <a:ea typeface="ＭＳ Ｐゴシック" panose="020B0600070205080204" pitchFamily="34" charset="-128"/>
              <a:cs typeface="Arial" panose="020B0604020202020204" pitchFamily="34" charset="0"/>
            </a:endParaRPr>
          </a:p>
          <a:p>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Обязательства </a:t>
            </a:r>
            <a:r>
              <a:rPr lang="ru-RU" altLang="ru-RU" sz="2000" dirty="0">
                <a:latin typeface="Arial" panose="020B0604020202020204" pitchFamily="34" charset="0"/>
                <a:ea typeface="ＭＳ Ｐゴシック" panose="020B0600070205080204" pitchFamily="34" charset="-128"/>
                <a:cs typeface="Arial" panose="020B0604020202020204" pitchFamily="34" charset="0"/>
              </a:rPr>
              <a:t>влекут за собой </a:t>
            </a:r>
            <a:r>
              <a:rPr lang="ru-RU" altLang="ru-RU" sz="2000" b="1" dirty="0">
                <a:latin typeface="Arial" panose="020B0604020202020204" pitchFamily="34" charset="0"/>
                <a:ea typeface="ＭＳ Ｐゴシック" panose="020B0600070205080204" pitchFamily="34" charset="-128"/>
                <a:cs typeface="Arial" panose="020B0604020202020204" pitchFamily="34" charset="0"/>
              </a:rPr>
              <a:t>тройную ответственность</a:t>
            </a:r>
            <a:r>
              <a:rPr lang="ru-RU" altLang="ru-RU" sz="2000" dirty="0">
                <a:latin typeface="Arial" panose="020B0604020202020204" pitchFamily="34" charset="0"/>
                <a:ea typeface="ＭＳ Ｐゴシック" panose="020B0600070205080204" pitchFamily="34" charset="-128"/>
                <a:cs typeface="Arial" panose="020B0604020202020204" pitchFamily="34" charset="0"/>
              </a:rPr>
              <a:t>:</a:t>
            </a:r>
            <a:endParaRPr lang="en-US" altLang="ru-RU" sz="2000" dirty="0" smtClean="0">
              <a:latin typeface="Arial" panose="020B0604020202020204" pitchFamily="34" charset="0"/>
              <a:ea typeface="ＭＳ Ｐゴシック" panose="020B0600070205080204" pitchFamily="34" charset="-128"/>
              <a:cs typeface="Arial" panose="020B0604020202020204" pitchFamily="34" charset="0"/>
            </a:endParaRPr>
          </a:p>
          <a:p>
            <a:pPr lvl="2"/>
            <a:r>
              <a:rPr lang="ru-RU" altLang="ru-RU" sz="2000" b="1" i="1" dirty="0" smtClean="0">
                <a:latin typeface="Arial" panose="020B0604020202020204" pitchFamily="34" charset="0"/>
                <a:ea typeface="ＭＳ Ｐゴシック" panose="020B0600070205080204" pitchFamily="34" charset="-128"/>
                <a:cs typeface="Arial" panose="020B0604020202020204" pitchFamily="34" charset="0"/>
              </a:rPr>
              <a:t>Уважать  </a:t>
            </a:r>
            <a:r>
              <a:rPr lang="ru-RU" altLang="ru-RU" sz="2000" dirty="0">
                <a:latin typeface="Arial" panose="020B0604020202020204" pitchFamily="34" charset="0"/>
                <a:ea typeface="ＭＳ Ｐゴシック" panose="020B0600070205080204" pitchFamily="34" charset="-128"/>
                <a:cs typeface="Arial" panose="020B0604020202020204" pitchFamily="34" charset="0"/>
              </a:rPr>
              <a:t>(</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воздерживаться от </a:t>
            </a:r>
            <a:r>
              <a:rPr lang="ru-RU" altLang="ru-RU" sz="2000" dirty="0">
                <a:latin typeface="Arial" panose="020B0604020202020204" pitchFamily="34" charset="0"/>
                <a:ea typeface="ＭＳ Ｐゴシック" panose="020B0600070205080204" pitchFamily="34" charset="-128"/>
                <a:cs typeface="Arial" panose="020B0604020202020204" pitchFamily="34" charset="0"/>
              </a:rPr>
              <a:t>нарушения права ...)</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 </a:t>
            </a:r>
          </a:p>
          <a:p>
            <a:pPr lvl="2"/>
            <a:r>
              <a:rPr lang="ru-RU" altLang="ru-RU" sz="2000" b="1" i="1" dirty="0" smtClean="0">
                <a:latin typeface="Arial" panose="020B0604020202020204" pitchFamily="34" charset="0"/>
                <a:ea typeface="ＭＳ Ｐゴシック" panose="020B0600070205080204" pitchFamily="34" charset="-128"/>
                <a:cs typeface="Arial" panose="020B0604020202020204" pitchFamily="34" charset="0"/>
              </a:rPr>
              <a:t>Защищать </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(предотвращать нарушения </a:t>
            </a:r>
            <a:r>
              <a:rPr lang="ru-RU" altLang="ru-RU" sz="2000" dirty="0">
                <a:latin typeface="Arial" panose="020B0604020202020204" pitchFamily="34" charset="0"/>
                <a:ea typeface="ＭＳ Ｐゴシック" panose="020B0600070205080204" pitchFamily="34" charset="-128"/>
                <a:cs typeface="Arial" panose="020B0604020202020204" pitchFamily="34" charset="0"/>
              </a:rPr>
              <a:t>права ...)</a:t>
            </a:r>
            <a:endParaRPr lang="en-GB" altLang="ru-RU" sz="2000" dirty="0" smtClean="0">
              <a:latin typeface="Arial" panose="020B0604020202020204" pitchFamily="34" charset="0"/>
              <a:ea typeface="ＭＳ Ｐゴシック" panose="020B0600070205080204" pitchFamily="34" charset="-128"/>
              <a:cs typeface="Arial" panose="020B0604020202020204" pitchFamily="34" charset="0"/>
            </a:endParaRPr>
          </a:p>
          <a:p>
            <a:pPr lvl="2"/>
            <a:r>
              <a:rPr lang="ru-RU" altLang="ru-RU" sz="2000" b="1" i="1" dirty="0" smtClean="0">
                <a:latin typeface="Arial" panose="020B0604020202020204" pitchFamily="34" charset="0"/>
                <a:ea typeface="ＭＳ Ｐゴシック" panose="020B0600070205080204" pitchFamily="34" charset="-128"/>
                <a:cs typeface="Arial" panose="020B0604020202020204" pitchFamily="34" charset="0"/>
              </a:rPr>
              <a:t>Выполнять</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 </a:t>
            </a:r>
            <a:r>
              <a:rPr lang="ru-RU" altLang="ru-RU" sz="2000" dirty="0">
                <a:latin typeface="Arial" panose="020B0604020202020204" pitchFamily="34" charset="0"/>
                <a:ea typeface="ＭＳ Ｐゴシック" panose="020B0600070205080204" pitchFamily="34" charset="-128"/>
                <a:cs typeface="Arial" panose="020B0604020202020204" pitchFamily="34" charset="0"/>
              </a:rPr>
              <a:t>(принять меры для обеспечения реализации права ...)</a:t>
            </a:r>
            <a:endParaRPr lang="en-GB" altLang="ru-RU" sz="2000" dirty="0" smtClean="0">
              <a:latin typeface="Arial" panose="020B0604020202020204" pitchFamily="34" charset="0"/>
              <a:ea typeface="ＭＳ Ｐゴシック" panose="020B0600070205080204" pitchFamily="34" charset="-128"/>
              <a:cs typeface="Arial" panose="020B0604020202020204" pitchFamily="34" charset="0"/>
            </a:endParaRPr>
          </a:p>
          <a:p>
            <a:endParaRPr lang="en-GB" altLang="ru-RU" dirty="0" smtClean="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741363" y="523874"/>
            <a:ext cx="7566025" cy="822325"/>
          </a:xfrm>
        </p:spPr>
        <p:txBody>
          <a:bodyPr/>
          <a:lstStyle/>
          <a:p>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Статус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ратификации основных международных договоров по правам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человека:</a:t>
            </a:r>
            <a:r>
              <a:rPr lang="en-US" altLang="ru-RU" sz="2400" dirty="0" smtClean="0">
                <a:latin typeface="Arial" panose="020B0604020202020204" pitchFamily="34" charset="0"/>
                <a:ea typeface="ＭＳ Ｐゴシック" panose="020B0600070205080204" pitchFamily="34" charset="-128"/>
                <a:cs typeface="Arial" panose="020B0604020202020204" pitchFamily="34" charset="0"/>
              </a:rPr>
              <a:t/>
            </a:r>
            <a:br>
              <a:rPr lang="en-US" altLang="ru-RU" sz="2400" dirty="0" smtClean="0">
                <a:latin typeface="Arial" panose="020B0604020202020204" pitchFamily="34" charset="0"/>
                <a:ea typeface="ＭＳ Ｐゴシック" panose="020B0600070205080204" pitchFamily="34" charset="-128"/>
                <a:cs typeface="Arial" panose="020B0604020202020204" pitchFamily="34" charset="0"/>
              </a:rPr>
            </a:br>
            <a:endParaRPr lang="en-GB" altLang="ru-RU" sz="2400" dirty="0"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28675" name="Content Placeholder 2"/>
          <p:cNvSpPr>
            <a:spLocks noGrp="1"/>
          </p:cNvSpPr>
          <p:nvPr>
            <p:ph idx="1"/>
          </p:nvPr>
        </p:nvSpPr>
        <p:spPr>
          <a:xfrm>
            <a:off x="889793" y="1346200"/>
            <a:ext cx="7566025" cy="4940300"/>
          </a:xfrm>
        </p:spPr>
        <p:txBody>
          <a:bodyPr/>
          <a:lstStyle/>
          <a:p>
            <a:pPr marL="0" indent="0">
              <a:buFont typeface="Wingdings" panose="05000000000000000000" pitchFamily="2" charset="2"/>
              <a:buNone/>
            </a:pPr>
            <a:endParaRPr lang="en-US" altLang="ru-RU" sz="18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Font typeface="Wingdings" panose="05000000000000000000" pitchFamily="2" charset="2"/>
              <a:buNone/>
            </a:pPr>
            <a:endParaRPr lang="en-US" altLang="ru-RU" sz="18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r>
              <a:rPr lang="fr-FR" altLang="ru-RU" sz="2000" dirty="0" smtClean="0">
                <a:latin typeface="Arial" panose="020B0604020202020204" pitchFamily="34" charset="0"/>
                <a:ea typeface="ＭＳ Ｐゴシック" panose="020B0600070205080204" pitchFamily="34" charset="-128"/>
                <a:cs typeface="Arial" panose="020B0604020202020204" pitchFamily="34" charset="0"/>
              </a:rPr>
              <a:t>ICCPR</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 		172		</a:t>
            </a:r>
            <a:r>
              <a:rPr lang="fr-FR" altLang="ru-RU" sz="2000" dirty="0" smtClean="0">
                <a:latin typeface="Arial" panose="020B0604020202020204" pitchFamily="34" charset="0"/>
                <a:ea typeface="ＭＳ Ｐゴシック" panose="020B0600070205080204" pitchFamily="34" charset="-128"/>
                <a:cs typeface="Arial" panose="020B0604020202020204" pitchFamily="34" charset="0"/>
              </a:rPr>
              <a:t>OP</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 I 	 116	</a:t>
            </a:r>
            <a:r>
              <a:rPr lang="fr-FR" altLang="ru-RU" sz="2000" dirty="0" smtClean="0">
                <a:latin typeface="Arial" panose="020B0604020202020204" pitchFamily="34" charset="0"/>
                <a:ea typeface="ＭＳ Ｐゴシック" panose="020B0600070205080204" pitchFamily="34" charset="-128"/>
                <a:cs typeface="Arial" panose="020B0604020202020204" pitchFamily="34" charset="0"/>
              </a:rPr>
              <a:t>OP</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 II    </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8</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7</a:t>
            </a:r>
            <a:endParaRPr lang="en-US" altLang="ru-RU" sz="20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r>
              <a:rPr lang="fr-FR" altLang="ru-RU" sz="2000" dirty="0" smtClean="0">
                <a:latin typeface="Arial" panose="020B0604020202020204" pitchFamily="34" charset="0"/>
                <a:ea typeface="ＭＳ Ｐゴシック" panose="020B0600070205080204" pitchFamily="34" charset="-128"/>
                <a:cs typeface="Arial" panose="020B0604020202020204" pitchFamily="34" charset="0"/>
              </a:rPr>
              <a:t>ICESCR</a:t>
            </a:r>
            <a:r>
              <a:rPr lang="en-GB" altLang="ru-RU" sz="2000" dirty="0" smtClean="0">
                <a:latin typeface="Arial" panose="020B0604020202020204" pitchFamily="34" charset="0"/>
                <a:ea typeface="ＭＳ Ｐゴシック" panose="020B0600070205080204" pitchFamily="34" charset="-128"/>
                <a:cs typeface="Arial" panose="020B0604020202020204" pitchFamily="34" charset="0"/>
              </a:rPr>
              <a:t>: 	</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       </a:t>
            </a:r>
            <a:r>
              <a:rPr lang="en-GB" altLang="ru-RU" sz="2000" dirty="0" smtClean="0">
                <a:latin typeface="Arial" panose="020B0604020202020204" pitchFamily="34" charset="0"/>
                <a:ea typeface="ＭＳ Ｐゴシック" panose="020B0600070205080204" pitchFamily="34" charset="-128"/>
                <a:cs typeface="Arial" panose="020B0604020202020204" pitchFamily="34" charset="0"/>
              </a:rPr>
              <a:t>169 	</a:t>
            </a:r>
            <a:r>
              <a:rPr lang="fr-FR" altLang="ru-RU" sz="2000" dirty="0" smtClean="0">
                <a:latin typeface="Arial" panose="020B0604020202020204" pitchFamily="34" charset="0"/>
                <a:ea typeface="ＭＳ Ｐゴシック" panose="020B0600070205080204" pitchFamily="34" charset="-128"/>
                <a:cs typeface="Arial" panose="020B0604020202020204" pitchFamily="34" charset="0"/>
              </a:rPr>
              <a:t>OP</a:t>
            </a:r>
            <a:r>
              <a:rPr lang="fr-CH" altLang="ru-RU" sz="2000" dirty="0" smtClean="0">
                <a:latin typeface="Arial" panose="020B0604020202020204" pitchFamily="34" charset="0"/>
                <a:ea typeface="ＭＳ Ｐゴシック" panose="020B0600070205080204" pitchFamily="34" charset="-128"/>
                <a:cs typeface="Arial" panose="020B0604020202020204" pitchFamily="34" charset="0"/>
              </a:rPr>
              <a:t> 	     	   </a:t>
            </a:r>
            <a:r>
              <a:rPr lang="fr-CH" altLang="ru-RU" sz="2000" dirty="0" smtClean="0">
                <a:latin typeface="Arial" panose="020B0604020202020204" pitchFamily="34" charset="0"/>
                <a:ea typeface="ＭＳ Ｐゴシック" panose="020B0600070205080204" pitchFamily="34" charset="-128"/>
                <a:cs typeface="Arial" panose="020B0604020202020204" pitchFamily="34" charset="0"/>
              </a:rPr>
              <a:t>2</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4</a:t>
            </a:r>
            <a:endParaRPr lang="en-GB" altLang="ru-RU" sz="20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r>
              <a:rPr lang="fr-FR" altLang="ru-RU" sz="2000" dirty="0" smtClean="0">
                <a:latin typeface="Arial" panose="020B0604020202020204" pitchFamily="34" charset="0"/>
                <a:ea typeface="ＭＳ Ｐゴシック" panose="020B0600070205080204" pitchFamily="34" charset="-128"/>
                <a:cs typeface="Arial" panose="020B0604020202020204" pitchFamily="34" charset="0"/>
              </a:rPr>
              <a:t>ICERD</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 		</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1</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80</a:t>
            </a:r>
            <a:endParaRPr lang="en-US" altLang="ru-RU" sz="20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r>
              <a:rPr lang="fr-FR" altLang="ru-RU" sz="2000" dirty="0" smtClean="0">
                <a:latin typeface="Arial" panose="020B0604020202020204" pitchFamily="34" charset="0"/>
                <a:ea typeface="ＭＳ Ｐゴシック" panose="020B0600070205080204" pitchFamily="34" charset="-128"/>
                <a:cs typeface="Arial" panose="020B0604020202020204" pitchFamily="34" charset="0"/>
              </a:rPr>
              <a:t>CEDAW</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 	</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       </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189		</a:t>
            </a:r>
            <a:r>
              <a:rPr lang="fr-FR" altLang="ru-RU" sz="2000" dirty="0" smtClean="0">
                <a:latin typeface="Arial" panose="020B0604020202020204" pitchFamily="34" charset="0"/>
                <a:ea typeface="ＭＳ Ｐゴシック" panose="020B0600070205080204" pitchFamily="34" charset="-128"/>
                <a:cs typeface="Arial" panose="020B0604020202020204" pitchFamily="34" charset="0"/>
              </a:rPr>
              <a:t>OP</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 	        </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1</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12</a:t>
            </a:r>
            <a:endParaRPr lang="en-US" altLang="ru-RU" sz="20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r>
              <a:rPr lang="fr-FR" altLang="ru-RU" sz="2000" dirty="0" smtClean="0">
                <a:latin typeface="Arial" panose="020B0604020202020204" pitchFamily="34" charset="0"/>
                <a:ea typeface="ＭＳ Ｐゴシック" panose="020B0600070205080204" pitchFamily="34" charset="-128"/>
                <a:cs typeface="Arial" panose="020B0604020202020204" pitchFamily="34" charset="0"/>
              </a:rPr>
              <a:t>CAT</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 		</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       </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16</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6 </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	</a:t>
            </a:r>
            <a:r>
              <a:rPr lang="fr-FR" altLang="ru-RU" sz="2000" dirty="0" smtClean="0">
                <a:latin typeface="Arial" panose="020B0604020202020204" pitchFamily="34" charset="0"/>
                <a:ea typeface="ＭＳ Ｐゴシック" panose="020B0600070205080204" pitchFamily="34" charset="-128"/>
                <a:cs typeface="Arial" panose="020B0604020202020204" pitchFamily="34" charset="0"/>
              </a:rPr>
              <a:t>OP</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 	          </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8</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9</a:t>
            </a:r>
            <a:endParaRPr lang="en-US" altLang="ru-RU" sz="20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r>
              <a:rPr lang="fr-FR" altLang="ru-RU" sz="2000" dirty="0" smtClean="0">
                <a:latin typeface="Arial" panose="020B0604020202020204" pitchFamily="34" charset="0"/>
                <a:ea typeface="ＭＳ Ｐゴシック" panose="020B0600070205080204" pitchFamily="34" charset="-128"/>
                <a:cs typeface="Arial" panose="020B0604020202020204" pitchFamily="34" charset="0"/>
              </a:rPr>
              <a:t>CRC</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 		</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       </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196		OPAC     </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16</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8</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	OPSC  </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17</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6</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	   OPIC  </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44</a:t>
            </a:r>
            <a:endParaRPr lang="en-US" altLang="ru-RU" sz="20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r>
              <a:rPr lang="fr-FR" altLang="ru-RU" sz="2000" dirty="0" smtClean="0">
                <a:latin typeface="Arial" panose="020B0604020202020204" pitchFamily="34" charset="0"/>
                <a:ea typeface="ＭＳ Ｐゴシック" panose="020B0600070205080204" pitchFamily="34" charset="-128"/>
                <a:cs typeface="Arial" panose="020B0604020202020204" pitchFamily="34" charset="0"/>
              </a:rPr>
              <a:t>ICMW</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 		 </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5</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4</a:t>
            </a:r>
            <a:endParaRPr lang="en-US" altLang="ru-RU" sz="20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r>
              <a:rPr lang="fr-FR" altLang="ru-RU" sz="2000" dirty="0" smtClean="0">
                <a:latin typeface="Arial" panose="020B0604020202020204" pitchFamily="34" charset="0"/>
                <a:ea typeface="ＭＳ Ｐゴシック" panose="020B0600070205080204" pitchFamily="34" charset="-128"/>
                <a:cs typeface="Arial" panose="020B0604020202020204" pitchFamily="34" charset="0"/>
              </a:rPr>
              <a:t>CRPD</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 		177		</a:t>
            </a:r>
            <a:r>
              <a:rPr lang="fr-FR" altLang="ru-RU" sz="2000" dirty="0" smtClean="0">
                <a:latin typeface="Arial" panose="020B0604020202020204" pitchFamily="34" charset="0"/>
                <a:ea typeface="ＭＳ Ｐゴシック" panose="020B0600070205080204" pitchFamily="34" charset="-128"/>
                <a:cs typeface="Arial" panose="020B0604020202020204" pitchFamily="34" charset="0"/>
              </a:rPr>
              <a:t>OP</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           </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9</a:t>
            </a:r>
            <a:r>
              <a:rPr lang="ru-RU" altLang="ru-RU" sz="2000" dirty="0" smtClean="0">
                <a:latin typeface="Arial" panose="020B0604020202020204" pitchFamily="34" charset="0"/>
                <a:ea typeface="ＭＳ Ｐゴシック" panose="020B0600070205080204" pitchFamily="34" charset="-128"/>
                <a:cs typeface="Arial" panose="020B0604020202020204" pitchFamily="34" charset="0"/>
              </a:rPr>
              <a:t>4</a:t>
            </a:r>
            <a:endParaRPr lang="en-US" altLang="ru-RU" sz="20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r>
              <a:rPr lang="fr-FR" altLang="ru-RU" sz="2000" dirty="0" smtClean="0">
                <a:latin typeface="Arial" panose="020B0604020202020204" pitchFamily="34" charset="0"/>
                <a:ea typeface="ＭＳ Ｐゴシック" panose="020B0600070205080204" pitchFamily="34" charset="-128"/>
                <a:cs typeface="Arial" panose="020B0604020202020204" pitchFamily="34" charset="0"/>
              </a:rPr>
              <a:t>ICCPED</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 	        </a:t>
            </a:r>
            <a:r>
              <a:rPr lang="en-US" altLang="ru-RU" sz="2000" dirty="0" smtClean="0">
                <a:latin typeface="Arial" panose="020B0604020202020204" pitchFamily="34" charset="0"/>
                <a:ea typeface="ＭＳ Ｐゴシック" panose="020B0600070205080204" pitchFamily="34" charset="-128"/>
                <a:cs typeface="Arial" panose="020B0604020202020204" pitchFamily="34" charset="0"/>
              </a:rPr>
              <a:t>5</a:t>
            </a:r>
            <a:r>
              <a:rPr lang="ru-RU" altLang="ru-RU" sz="2000" dirty="0">
                <a:latin typeface="Arial" panose="020B0604020202020204" pitchFamily="34" charset="0"/>
                <a:ea typeface="ＭＳ Ｐゴシック" panose="020B0600070205080204" pitchFamily="34" charset="-128"/>
                <a:cs typeface="Arial" panose="020B0604020202020204" pitchFamily="34" charset="0"/>
              </a:rPr>
              <a:t>9</a:t>
            </a:r>
            <a:endParaRPr lang="en-US" altLang="ru-RU" sz="20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Font typeface="Wingdings" panose="05000000000000000000" pitchFamily="2" charset="2"/>
              <a:buNone/>
            </a:pPr>
            <a:endParaRPr lang="en-US" altLang="ru-RU" sz="2000" b="1"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altLang="ru-RU" sz="1600" b="1" dirty="0" smtClean="0">
                <a:latin typeface="Arial" panose="020B0604020202020204" pitchFamily="34" charset="0"/>
                <a:ea typeface="ＭＳ Ｐゴシック" panose="020B0600070205080204" pitchFamily="34" charset="-128"/>
                <a:cs typeface="Arial" panose="020B0604020202020204" pitchFamily="34" charset="0"/>
              </a:rPr>
              <a:t>*</a:t>
            </a:r>
            <a:r>
              <a:rPr lang="ru-RU" altLang="ru-RU" sz="1600" dirty="0" smtClean="0">
                <a:solidFill>
                  <a:srgbClr val="FF0000"/>
                </a:solidFill>
                <a:latin typeface="Arial" panose="020B0604020202020204" pitchFamily="34" charset="0"/>
                <a:ea typeface="ＭＳ Ｐゴシック" panose="020B0600070205080204" pitchFamily="34" charset="-128"/>
                <a:cs typeface="Arial" panose="020B0604020202020204" pitchFamily="34" charset="0"/>
              </a:rPr>
              <a:t>По </a:t>
            </a:r>
            <a:r>
              <a:rPr lang="ru-RU" altLang="ru-RU" sz="1600" dirty="0">
                <a:solidFill>
                  <a:srgbClr val="FF0000"/>
                </a:solidFill>
                <a:latin typeface="Arial" panose="020B0604020202020204" pitchFamily="34" charset="0"/>
                <a:ea typeface="ＭＳ Ｐゴシック" panose="020B0600070205080204" pitchFamily="34" charset="-128"/>
                <a:cs typeface="Arial" panose="020B0604020202020204" pitchFamily="34" charset="0"/>
              </a:rPr>
              <a:t>состоянию на </a:t>
            </a:r>
            <a:r>
              <a:rPr lang="ru-RU" altLang="ru-RU" sz="1600" dirty="0" smtClean="0">
                <a:solidFill>
                  <a:srgbClr val="FF0000"/>
                </a:solidFill>
                <a:latin typeface="Arial" panose="020B0604020202020204" pitchFamily="34" charset="0"/>
                <a:ea typeface="ＭＳ Ｐゴシック" panose="020B0600070205080204" pitchFamily="34" charset="-128"/>
                <a:cs typeface="Arial" panose="020B0604020202020204" pitchFamily="34" charset="0"/>
              </a:rPr>
              <a:t>май</a:t>
            </a:r>
            <a:r>
              <a:rPr lang="ru-RU" altLang="ru-RU" sz="1600" dirty="0" smtClean="0">
                <a:solidFill>
                  <a:srgbClr val="FF0000"/>
                </a:solidFill>
                <a:latin typeface="Arial" panose="020B0604020202020204" pitchFamily="34" charset="0"/>
                <a:ea typeface="ＭＳ Ｐゴシック" panose="020B0600070205080204" pitchFamily="34" charset="-128"/>
                <a:cs typeface="Arial" panose="020B0604020202020204" pitchFamily="34" charset="0"/>
              </a:rPr>
              <a:t> 201</a:t>
            </a:r>
            <a:r>
              <a:rPr lang="ru-RU" altLang="ru-RU" sz="1600" dirty="0" smtClean="0">
                <a:solidFill>
                  <a:srgbClr val="FF0000"/>
                </a:solidFill>
                <a:latin typeface="Arial" panose="020B0604020202020204" pitchFamily="34" charset="0"/>
                <a:ea typeface="ＭＳ Ｐゴシック" panose="020B0600070205080204" pitchFamily="34" charset="-128"/>
                <a:cs typeface="Arial" panose="020B0604020202020204" pitchFamily="34" charset="0"/>
              </a:rPr>
              <a:t>9</a:t>
            </a:r>
            <a:r>
              <a:rPr lang="ru-RU" altLang="ru-RU" sz="1600" dirty="0" smtClean="0">
                <a:solidFill>
                  <a:srgbClr val="FF0000"/>
                </a:solidFill>
                <a:latin typeface="Arial" panose="020B0604020202020204" pitchFamily="34" charset="0"/>
                <a:ea typeface="ＭＳ Ｐゴシック" panose="020B0600070205080204" pitchFamily="34" charset="-128"/>
                <a:cs typeface="Arial" panose="020B0604020202020204" pitchFamily="34" charset="0"/>
              </a:rPr>
              <a:t> </a:t>
            </a:r>
            <a:r>
              <a:rPr lang="ru-RU" altLang="ru-RU" sz="1600" dirty="0">
                <a:solidFill>
                  <a:srgbClr val="FF0000"/>
                </a:solidFill>
                <a:latin typeface="Arial" panose="020B0604020202020204" pitchFamily="34" charset="0"/>
                <a:ea typeface="ＭＳ Ｐゴシック" panose="020B0600070205080204" pitchFamily="34" charset="-128"/>
                <a:cs typeface="Arial" panose="020B0604020202020204" pitchFamily="34" charset="0"/>
              </a:rPr>
              <a:t>года</a:t>
            </a:r>
            <a:endParaRPr lang="en-GB" altLang="ru-RU" sz="1600" b="1" dirty="0" smtClean="0">
              <a:solidFill>
                <a:srgbClr val="FF0000"/>
              </a:solidFill>
              <a:latin typeface="Arial" panose="020B0604020202020204" pitchFamily="34" charset="0"/>
              <a:ea typeface="ＭＳ Ｐゴシック" panose="020B0600070205080204" pitchFamily="34" charset="-128"/>
              <a:cs typeface="Arial" panose="020B0604020202020204" pitchFamily="34" charset="0"/>
            </a:endParaRPr>
          </a:p>
        </p:txBody>
      </p:sp>
      <p:cxnSp>
        <p:nvCxnSpPr>
          <p:cNvPr id="5" name="Straight Connector 4"/>
          <p:cNvCxnSpPr>
            <a:cxnSpLocks noChangeShapeType="1"/>
          </p:cNvCxnSpPr>
          <p:nvPr/>
        </p:nvCxnSpPr>
        <p:spPr bwMode="auto">
          <a:xfrm flipV="1">
            <a:off x="1155700" y="2387600"/>
            <a:ext cx="6985000" cy="2540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pic>
        <p:nvPicPr>
          <p:cNvPr id="2867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6650" y="3054350"/>
            <a:ext cx="7072313" cy="13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5700" y="3803650"/>
            <a:ext cx="7072313" cy="13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5700" y="4191000"/>
            <a:ext cx="7072313" cy="13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1250" y="4540250"/>
            <a:ext cx="7072313" cy="13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1"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5700" y="4895850"/>
            <a:ext cx="7072313" cy="13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2"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6650" y="5276850"/>
            <a:ext cx="7072313" cy="13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3"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4425" y="2698750"/>
            <a:ext cx="7072313" cy="13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4"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8075" y="3409950"/>
            <a:ext cx="7078663" cy="13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741363" y="495300"/>
            <a:ext cx="7566025" cy="869950"/>
          </a:xfrm>
        </p:spPr>
        <p:txBody>
          <a:bodyPr/>
          <a:lstStyle/>
          <a:p>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Договорная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система ООН по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правам человека</a:t>
            </a:r>
            <a:endParaRPr lang="en-GB" altLang="ru-RU" sz="2400" dirty="0" smtClean="0">
              <a:latin typeface="Arial" panose="020B0604020202020204" pitchFamily="34" charset="0"/>
              <a:ea typeface="ＭＳ Ｐゴシック" panose="020B0600070205080204" pitchFamily="34" charset="-128"/>
              <a:cs typeface="Arial" panose="020B0604020202020204" pitchFamily="34" charset="0"/>
            </a:endParaRPr>
          </a:p>
        </p:txBody>
      </p:sp>
      <p:pic>
        <p:nvPicPr>
          <p:cNvPr id="32771"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741363" y="1063625"/>
            <a:ext cx="7566025" cy="4638675"/>
          </a:xfrm>
        </p:spPr>
      </p:pic>
      <p:pic>
        <p:nvPicPr>
          <p:cNvPr id="32772" name="Picture 4" descr="C:\Users\GPalayret\Documents\OHCHR Chile\organos de tratado\graphics\ICERD 1955.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51475" y="3608388"/>
            <a:ext cx="377825"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OHCHR - Overview.EN.2011May">
  <a:themeElements>
    <a:clrScheme name="Personnalisée 7">
      <a:dk1>
        <a:srgbClr val="333333"/>
      </a:dk1>
      <a:lt1>
        <a:sysClr val="window" lastClr="FFFFFF"/>
      </a:lt1>
      <a:dk2>
        <a:srgbClr val="006FB7"/>
      </a:dk2>
      <a:lt2>
        <a:srgbClr val="CCCCCC"/>
      </a:lt2>
      <a:accent1>
        <a:srgbClr val="006FB7"/>
      </a:accent1>
      <a:accent2>
        <a:srgbClr val="5693C9"/>
      </a:accent2>
      <a:accent3>
        <a:srgbClr val="F18E00"/>
      </a:accent3>
      <a:accent4>
        <a:srgbClr val="8C1713"/>
      </a:accent4>
      <a:accent5>
        <a:srgbClr val="7FBADF"/>
      </a:accent5>
      <a:accent6>
        <a:srgbClr val="C58781"/>
      </a:accent6>
      <a:hlink>
        <a:srgbClr val="006FB7"/>
      </a:hlink>
      <a:folHlink>
        <a:srgbClr val="5693C9"/>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822B9E06671B54FA89F14538B9B0FEA" ma:contentTypeVersion="1" ma:contentTypeDescription="Create a new document." ma:contentTypeScope="" ma:versionID="362711686602768b23db736653e4ac1a">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E95B9B53-FB6C-454D-9602-2E1F6BA407BC}"/>
</file>

<file path=customXml/itemProps2.xml><?xml version="1.0" encoding="utf-8"?>
<ds:datastoreItem xmlns:ds="http://schemas.openxmlformats.org/officeDocument/2006/customXml" ds:itemID="{1B89EBC4-939A-43DF-B8E6-856C40243393}"/>
</file>

<file path=customXml/itemProps3.xml><?xml version="1.0" encoding="utf-8"?>
<ds:datastoreItem xmlns:ds="http://schemas.openxmlformats.org/officeDocument/2006/customXml" ds:itemID="{F23AE277-6FC2-4BB2-AF9A-2A50764C2955}"/>
</file>

<file path=docProps/app.xml><?xml version="1.0" encoding="utf-8"?>
<Properties xmlns="http://schemas.openxmlformats.org/officeDocument/2006/extended-properties" xmlns:vt="http://schemas.openxmlformats.org/officeDocument/2006/docPropsVTypes">
  <Template>OHCHR - Overview.EN.2011May</Template>
  <TotalTime>3240</TotalTime>
  <Words>3344</Words>
  <Application>Microsoft Office PowerPoint</Application>
  <PresentationFormat>On-screen Show (4:3)</PresentationFormat>
  <Paragraphs>303</Paragraphs>
  <Slides>14</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ＭＳ Ｐゴシック</vt:lpstr>
      <vt:lpstr>Arial</vt:lpstr>
      <vt:lpstr>Calibri</vt:lpstr>
      <vt:lpstr>Times New Roman</vt:lpstr>
      <vt:lpstr>Wingdings</vt:lpstr>
      <vt:lpstr>OHCHR - Overview.EN.2011May</vt:lpstr>
      <vt:lpstr>Обзор «Международной системы прав человека» </vt:lpstr>
      <vt:lpstr>Основные механизмы ООН по правам человека</vt:lpstr>
      <vt:lpstr>Обзор международных договоров по правам человека</vt:lpstr>
      <vt:lpstr>Два пакта, охватывающие гражданские, политические, социальные и культурные права</vt:lpstr>
      <vt:lpstr>Договоры о правах человека, касающиеся конкретных явлений</vt:lpstr>
      <vt:lpstr>Договоры о правах человека, защищающие конкретные группы</vt:lpstr>
      <vt:lpstr>Договоры по правам человека</vt:lpstr>
      <vt:lpstr>Статус ратификации основных международных договоров по правам человека: </vt:lpstr>
      <vt:lpstr>Договорная система ООН по правам человека</vt:lpstr>
      <vt:lpstr>Договорные органы</vt:lpstr>
      <vt:lpstr>Совет по правам человека</vt:lpstr>
      <vt:lpstr>Механизмы CПЧ: Универсальный периодический обзор (УПО)</vt:lpstr>
      <vt:lpstr>Механизмы CПЧ: специальные процедуры</vt:lpstr>
      <vt:lpstr>РЕЗЮМЕ: Различные функции МПР</vt:lpstr>
    </vt:vector>
  </TitlesOfParts>
  <Company>International Computing Centre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Communication int2</dc:creator>
  <cp:lastModifiedBy>Iskakova@ad.ohchr.org</cp:lastModifiedBy>
  <cp:revision>277</cp:revision>
  <cp:lastPrinted>2017-05-15T10:25:26Z</cp:lastPrinted>
  <dcterms:created xsi:type="dcterms:W3CDTF">2017-05-17T02:06:05Z</dcterms:created>
  <dcterms:modified xsi:type="dcterms:W3CDTF">2019-05-10T15:19:11Z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0x0101008822B9E06671B54FA89F14538B9B0FEA</vt:lpwstr>
  </property>
</Properties>
</file>