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1.xml" ContentType="application/vnd.openxmlformats-officedocument.presentationml.slide+xml"/>
  <Override PartName="/ppt/presentation.xml" ContentType="application/vnd.openxmlformats-officedocument.presentationml.presentation.main+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slideLayouts/slideLayout8.xml" ContentType="application/vnd.openxmlformats-officedocument.presentationml.slideLayout+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15"/>
  </p:notesMasterIdLst>
  <p:handoutMasterIdLst>
    <p:handoutMasterId r:id="rId16"/>
  </p:handoutMasterIdLst>
  <p:sldIdLst>
    <p:sldId id="334" r:id="rId4"/>
    <p:sldId id="335" r:id="rId5"/>
    <p:sldId id="336" r:id="rId6"/>
    <p:sldId id="337" r:id="rId7"/>
    <p:sldId id="338" r:id="rId8"/>
    <p:sldId id="346" r:id="rId9"/>
    <p:sldId id="347" r:id="rId10"/>
    <p:sldId id="342" r:id="rId11"/>
    <p:sldId id="343" r:id="rId12"/>
    <p:sldId id="344" r:id="rId13"/>
    <p:sldId id="345" r:id="rId14"/>
  </p:sldIdLst>
  <p:sldSz cx="9144000" cy="6858000" type="screen4x3"/>
  <p:notesSz cx="6797675" cy="9926638"/>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944">
          <p15:clr>
            <a:srgbClr val="A4A3A4"/>
          </p15:clr>
        </p15:guide>
        <p15:guide id="2" pos="52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5C"/>
    <a:srgbClr val="006FB7"/>
    <a:srgbClr val="0076C0"/>
    <a:srgbClr val="00589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60"/>
  </p:normalViewPr>
  <p:slideViewPr>
    <p:cSldViewPr snapToGrid="0" snapToObjects="1">
      <p:cViewPr varScale="1">
        <p:scale>
          <a:sx n="101" d="100"/>
          <a:sy n="101" d="100"/>
        </p:scale>
        <p:origin x="126" y="252"/>
      </p:cViewPr>
      <p:guideLst>
        <p:guide orient="horz" pos="944"/>
        <p:guide pos="5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3" d="100"/>
          <a:sy n="83" d="100"/>
        </p:scale>
        <p:origin x="-1992"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customXml" Target="../customXml/item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pitchFamily="34" charset="0"/>
                <a:ea typeface="ＭＳ Ｐゴシック" pitchFamily="34" charset="-128"/>
                <a:cs typeface="+mn-cs"/>
              </a:defRPr>
            </a:lvl1pPr>
          </a:lstStyle>
          <a:p>
            <a:pPr>
              <a:defRPr/>
            </a:pPr>
            <a:endParaRPr lang="en-US" altLang="en-US"/>
          </a:p>
        </p:txBody>
      </p:sp>
      <p:sp>
        <p:nvSpPr>
          <p:cNvPr id="3" name="Espace réservé de la date 2"/>
          <p:cNvSpPr>
            <a:spLocks noGrp="1"/>
          </p:cNvSpPr>
          <p:nvPr>
            <p:ph type="dt" sz="quarter"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58AB61F3-F1EE-450A-BEB6-26952ABD23E9}" type="datetime1">
              <a:rPr lang="fr-FR"/>
              <a:pPr>
                <a:defRPr/>
              </a:pPr>
              <a:t>03/05/2018</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pitchFamily="34" charset="0"/>
                <a:ea typeface="ＭＳ Ｐゴシック" pitchFamily="34" charset="-128"/>
                <a:cs typeface="+mn-cs"/>
              </a:defRPr>
            </a:lvl1pPr>
          </a:lstStyle>
          <a:p>
            <a:pPr>
              <a:defRPr/>
            </a:pPr>
            <a:endParaRPr lang="en-US" altLang="en-US"/>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8CB18C33-BA81-4995-95A0-2C3618029CD1}" type="slidenum">
              <a:rPr lang="fr-FR" altLang="ru-RU"/>
              <a:pPr/>
              <a:t>‹#›</a:t>
            </a:fld>
            <a:endParaRPr lang="fr-FR" altLang="ru-RU"/>
          </a:p>
        </p:txBody>
      </p:sp>
    </p:spTree>
    <p:extLst>
      <p:ext uri="{BB962C8B-B14F-4D97-AF65-F5344CB8AC3E}">
        <p14:creationId xmlns:p14="http://schemas.microsoft.com/office/powerpoint/2010/main" val="3539063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34" charset="-128"/>
                <a:cs typeface="+mn-cs"/>
              </a:defRPr>
            </a:lvl1pPr>
          </a:lstStyle>
          <a:p>
            <a:pPr>
              <a:defRPr/>
            </a:pPr>
            <a:endParaRPr lang="en-US" altLang="en-US"/>
          </a:p>
        </p:txBody>
      </p:sp>
      <p:sp>
        <p:nvSpPr>
          <p:cNvPr id="35843"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smtClean="0"/>
            </a:lvl1pPr>
          </a:lstStyle>
          <a:p>
            <a:pPr>
              <a:defRPr/>
            </a:pPr>
            <a:fld id="{48E87F46-7CD8-47F0-94DB-C28093595A85}" type="datetime1">
              <a:rPr lang="en-US"/>
              <a:pPr>
                <a:defRPr/>
              </a:pPr>
              <a:t>5/3/2018</a:t>
            </a:fld>
            <a:endParaRPr lang="en-US"/>
          </a:p>
        </p:txBody>
      </p:sp>
      <p:sp>
        <p:nvSpPr>
          <p:cNvPr id="5120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34" charset="-128"/>
                <a:cs typeface="+mn-cs"/>
              </a:defRPr>
            </a:lvl1pPr>
          </a:lstStyle>
          <a:p>
            <a:pPr>
              <a:defRPr/>
            </a:pPr>
            <a:endParaRPr lang="en-US" altLang="en-US"/>
          </a:p>
        </p:txBody>
      </p:sp>
      <p:sp>
        <p:nvSpPr>
          <p:cNvPr id="35847"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fld id="{8167FC8C-D7FD-4469-8007-97D736344E2D}" type="slidenum">
              <a:rPr lang="en-US" altLang="ru-RU"/>
              <a:pPr/>
              <a:t>‹#›</a:t>
            </a:fld>
            <a:endParaRPr lang="en-US" altLang="ru-RU"/>
          </a:p>
        </p:txBody>
      </p:sp>
    </p:spTree>
    <p:extLst>
      <p:ext uri="{BB962C8B-B14F-4D97-AF65-F5344CB8AC3E}">
        <p14:creationId xmlns:p14="http://schemas.microsoft.com/office/powerpoint/2010/main" val="15678620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ru-RU" smtClean="0"/>
          </a:p>
          <a:p>
            <a:pPr eaLnBrk="1" hangingPunct="1"/>
            <a:endParaRPr lang="en-US" altLang="ru-RU" smtClean="0"/>
          </a:p>
        </p:txBody>
      </p:sp>
    </p:spTree>
    <p:extLst>
      <p:ext uri="{BB962C8B-B14F-4D97-AF65-F5344CB8AC3E}">
        <p14:creationId xmlns:p14="http://schemas.microsoft.com/office/powerpoint/2010/main" val="1779973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smtClean="0"/>
              <a:t>Conditions under which accession may occur and the procedure involved depend on the provisions of the treaty. A treaty might provide for the accession of all other states or for a limited and defined number of states. In the absence of such a provision, accession can only occur where the negotiating states were agreed or subsequently agree on it in the case of the state in question.   </a:t>
            </a:r>
          </a:p>
          <a:p>
            <a:endParaRPr lang="en-US" altLang="ru-RU" smtClean="0"/>
          </a:p>
        </p:txBody>
      </p:sp>
      <p:sp>
        <p:nvSpPr>
          <p:cNvPr id="798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E03D1B9-0E5D-4F0C-B51B-DE4838D08CBB}" type="slidenum">
              <a:rPr lang="en-US" altLang="ru-RU"/>
              <a:pPr/>
              <a:t>5</a:t>
            </a:fld>
            <a:endParaRPr lang="en-US" altLang="ru-RU"/>
          </a:p>
        </p:txBody>
      </p:sp>
    </p:spTree>
    <p:extLst>
      <p:ext uri="{BB962C8B-B14F-4D97-AF65-F5344CB8AC3E}">
        <p14:creationId xmlns:p14="http://schemas.microsoft.com/office/powerpoint/2010/main" val="105536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63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833E4FE-A7D6-47D3-AD46-439BDCE239BA}" type="slidenum">
              <a:rPr lang="en-US" altLang="en-US" smtClean="0"/>
              <a:pPr/>
              <a:t>7</a:t>
            </a:fld>
            <a:endParaRPr lang="en-US" altLang="en-US" smtClean="0"/>
          </a:p>
        </p:txBody>
      </p:sp>
    </p:spTree>
    <p:extLst>
      <p:ext uri="{BB962C8B-B14F-4D97-AF65-F5344CB8AC3E}">
        <p14:creationId xmlns:p14="http://schemas.microsoft.com/office/powerpoint/2010/main" val="1152822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smtClean="0"/>
              <a:t>On 3 (“not an imminent priority”): priorities tend to be limited to issues of primary concern to their own countries and to the region, in general, such as sustainable development, fisheries, climate change and the like. But as detailed above, most of these issues are directly linked to human rights and without the</a:t>
            </a:r>
          </a:p>
          <a:p>
            <a:r>
              <a:rPr lang="en-US" altLang="ru-RU" smtClean="0"/>
              <a:t>implementation of human rights standards, it is unlikely that countries of the region will see</a:t>
            </a:r>
          </a:p>
          <a:p>
            <a:r>
              <a:rPr lang="en-US" altLang="ru-RU" smtClean="0"/>
              <a:t>sustainable improvements in such areas as human development and security.</a:t>
            </a:r>
          </a:p>
          <a:p>
            <a:endParaRPr lang="en-US" altLang="ru-RU" smtClean="0"/>
          </a:p>
          <a:p>
            <a:endParaRPr lang="en-US" altLang="ru-RU" smtClean="0"/>
          </a:p>
          <a:p>
            <a:r>
              <a:rPr lang="en-US" altLang="ru-RU" smtClean="0"/>
              <a:t>On 5): There is a common misperception, in the Pacific region and elsewhere, that full compliance with</a:t>
            </a:r>
          </a:p>
          <a:p>
            <a:r>
              <a:rPr lang="en-US" altLang="ru-RU" smtClean="0"/>
              <a:t>treaty provisions is a pre-requisite for ratification. This is not true. In fact, no country in the world</a:t>
            </a:r>
          </a:p>
          <a:p>
            <a:r>
              <a:rPr lang="en-US" altLang="ru-RU" smtClean="0"/>
              <a:t>manages full compliance. There is always room for improvement. Ratification should signal the</a:t>
            </a:r>
          </a:p>
          <a:p>
            <a:r>
              <a:rPr lang="en-US" altLang="ru-RU" smtClean="0"/>
              <a:t>beginning of a process to amend national legislation so that it conforms to international human</a:t>
            </a:r>
          </a:p>
          <a:p>
            <a:r>
              <a:rPr lang="en-US" altLang="ru-RU" smtClean="0"/>
              <a:t>rights standards. States should not regard their current domestic human rights situation as a</a:t>
            </a:r>
          </a:p>
          <a:p>
            <a:r>
              <a:rPr lang="en-US" altLang="ru-RU" smtClean="0"/>
              <a:t>barrier to treaty ratification. Instead, ratification should be seen as an opportunity to effect change.</a:t>
            </a:r>
          </a:p>
          <a:p>
            <a:r>
              <a:rPr lang="en-US" altLang="ru-RU" smtClean="0"/>
              <a:t>States are not required to ratify all of the core international human rights treaties at once. In fact,</a:t>
            </a:r>
          </a:p>
          <a:p>
            <a:r>
              <a:rPr lang="en-US" altLang="ru-RU" smtClean="0"/>
              <a:t>States Parties that have ratified all or most of the core treaties have usually done so over an</a:t>
            </a:r>
          </a:p>
          <a:p>
            <a:r>
              <a:rPr lang="en-US" altLang="ru-RU" smtClean="0"/>
              <a:t>extended period of time. Treaties may be gradually ratified and implemented, with the assistance</a:t>
            </a:r>
          </a:p>
          <a:p>
            <a:r>
              <a:rPr lang="en-US" altLang="ru-RU" smtClean="0"/>
              <a:t>of the United Nations and other partners, if necessary.</a:t>
            </a:r>
          </a:p>
        </p:txBody>
      </p:sp>
      <p:sp>
        <p:nvSpPr>
          <p:cNvPr id="8192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87B26F9-6A16-417E-8FA7-34D15FFE9FAF}" type="slidenum">
              <a:rPr lang="en-US" altLang="ru-RU"/>
              <a:pPr/>
              <a:t>8</a:t>
            </a:fld>
            <a:endParaRPr lang="en-US" altLang="ru-RU"/>
          </a:p>
        </p:txBody>
      </p:sp>
    </p:spTree>
    <p:extLst>
      <p:ext uri="{BB962C8B-B14F-4D97-AF65-F5344CB8AC3E}">
        <p14:creationId xmlns:p14="http://schemas.microsoft.com/office/powerpoint/2010/main" val="3318488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smtClean="0"/>
              <a:t>Over the past two decades, economic growth and development in the Pacific region have been</a:t>
            </a:r>
          </a:p>
          <a:p>
            <a:r>
              <a:rPr lang="en-US" altLang="ru-RU" smtClean="0"/>
              <a:t>relatively slow. Growing poverty and a lack of sustainable livelihood opportunities are evident in</a:t>
            </a:r>
          </a:p>
          <a:p>
            <a:r>
              <a:rPr lang="en-US" altLang="ru-RU" smtClean="0"/>
              <a:t>many Pacific countries. Lack of access to the benefits from and control over natural resources</a:t>
            </a:r>
          </a:p>
          <a:p>
            <a:r>
              <a:rPr lang="en-US" altLang="ru-RU" smtClean="0"/>
              <a:t>is linked to rising disparities in income, social tension and political instability. For small island</a:t>
            </a:r>
          </a:p>
          <a:p>
            <a:r>
              <a:rPr lang="en-US" altLang="ru-RU" smtClean="0"/>
              <a:t>economies, the result of globalization is all too often human rights violations, particularly in the</a:t>
            </a:r>
          </a:p>
          <a:p>
            <a:r>
              <a:rPr lang="en-US" altLang="ru-RU" smtClean="0"/>
              <a:t>economic and social sphere.</a:t>
            </a:r>
          </a:p>
        </p:txBody>
      </p:sp>
      <p:sp>
        <p:nvSpPr>
          <p:cNvPr id="829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5C1C02F-D4D0-4B66-B7D8-F5B31451D159}" type="slidenum">
              <a:rPr lang="en-US" altLang="ru-RU"/>
              <a:pPr/>
              <a:t>9</a:t>
            </a:fld>
            <a:endParaRPr lang="en-US" altLang="ru-RU"/>
          </a:p>
        </p:txBody>
      </p:sp>
    </p:spTree>
    <p:extLst>
      <p:ext uri="{BB962C8B-B14F-4D97-AF65-F5344CB8AC3E}">
        <p14:creationId xmlns:p14="http://schemas.microsoft.com/office/powerpoint/2010/main" val="694314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smtClean="0"/>
              <a:t>On 1: International human rights treaties set a legal regime of obligation and accountability that can</a:t>
            </a:r>
          </a:p>
          <a:p>
            <a:r>
              <a:rPr lang="en-US" altLang="ru-RU" smtClean="0"/>
              <a:t>complement and reinforce the implementation of national and regional plans while, at the</a:t>
            </a:r>
          </a:p>
          <a:p>
            <a:r>
              <a:rPr lang="en-US" altLang="ru-RU" smtClean="0"/>
              <a:t>same time, help to measure progress in development. The mechanism of treaty monitoring</a:t>
            </a:r>
          </a:p>
          <a:p>
            <a:r>
              <a:rPr lang="en-US" altLang="ru-RU" smtClean="0"/>
              <a:t>and reporting allows for the periodic review of national policies and practices that are then</a:t>
            </a:r>
          </a:p>
          <a:p>
            <a:r>
              <a:rPr lang="en-US" altLang="ru-RU" smtClean="0"/>
              <a:t>measured against international standards. Ratification of a treaty enables a State Party to ask</a:t>
            </a:r>
          </a:p>
          <a:p>
            <a:r>
              <a:rPr lang="en-US" altLang="ru-RU" smtClean="0"/>
              <a:t>for assistance in complying with its treaty obligations.</a:t>
            </a:r>
          </a:p>
          <a:p>
            <a:endParaRPr lang="en-US" altLang="ru-RU" smtClean="0"/>
          </a:p>
          <a:p>
            <a:r>
              <a:rPr lang="en-US" altLang="ru-RU" smtClean="0"/>
              <a:t>2. Ratification and implementation of human rights treaties indicates a commitment to</a:t>
            </a:r>
          </a:p>
          <a:p>
            <a:r>
              <a:rPr lang="en-US" altLang="ru-RU" smtClean="0"/>
              <a:t>strengthening the protection and promotion of human rights nationally and to promoting</a:t>
            </a:r>
          </a:p>
          <a:p>
            <a:r>
              <a:rPr lang="en-US" altLang="ru-RU" smtClean="0"/>
              <a:t>respect for social justice, the rule of law and democracy. International human rights treaties</a:t>
            </a:r>
          </a:p>
          <a:p>
            <a:r>
              <a:rPr lang="en-US" altLang="ru-RU" smtClean="0"/>
              <a:t>offer a common language and a clear set of norms and standards. Using the language of</a:t>
            </a:r>
          </a:p>
          <a:p>
            <a:r>
              <a:rPr lang="en-US" altLang="ru-RU" smtClean="0"/>
              <a:t>rights as a common language allows for broad international consensus and international</a:t>
            </a:r>
          </a:p>
          <a:p>
            <a:r>
              <a:rPr lang="en-US" altLang="ru-RU" smtClean="0"/>
              <a:t>collaboration. It helps to demonstrate the strong international consensus defending certain</a:t>
            </a:r>
          </a:p>
          <a:p>
            <a:r>
              <a:rPr lang="en-US" altLang="ru-RU" smtClean="0"/>
              <a:t>rights or combating certain abuses.</a:t>
            </a:r>
          </a:p>
          <a:p>
            <a:endParaRPr lang="en-US" altLang="ru-RU" smtClean="0"/>
          </a:p>
          <a:p>
            <a:r>
              <a:rPr lang="en-US" altLang="ru-RU" smtClean="0"/>
              <a:t>3. With the commitment to promote and protect human rights implied in ratification and</a:t>
            </a:r>
          </a:p>
          <a:p>
            <a:r>
              <a:rPr lang="en-US" altLang="ru-RU" smtClean="0"/>
              <a:t>implementation, government agencies are more likely to work together on cross-cutting</a:t>
            </a:r>
          </a:p>
          <a:p>
            <a:r>
              <a:rPr lang="en-US" altLang="ru-RU" smtClean="0"/>
              <a:t>issues. Greater cooperation between national and local authorities can mean more effective</a:t>
            </a:r>
          </a:p>
          <a:p>
            <a:r>
              <a:rPr lang="en-US" altLang="ru-RU" smtClean="0"/>
              <a:t>implementation of the Pacific Plan. Through lessons-learned and model legislation, cooperation</a:t>
            </a:r>
          </a:p>
          <a:p>
            <a:r>
              <a:rPr lang="en-US" altLang="ru-RU" smtClean="0"/>
              <a:t>can be exported not just from agency to agency, but also from country to country within the region.</a:t>
            </a:r>
          </a:p>
          <a:p>
            <a:endParaRPr lang="en-US" altLang="ru-RU" smtClean="0"/>
          </a:p>
          <a:p>
            <a:endParaRPr lang="en-US" altLang="ru-RU" smtClean="0"/>
          </a:p>
        </p:txBody>
      </p:sp>
      <p:sp>
        <p:nvSpPr>
          <p:cNvPr id="8397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32578CF-B885-4412-8648-64137A362550}" type="slidenum">
              <a:rPr lang="en-US" altLang="ru-RU"/>
              <a:pPr/>
              <a:t>10</a:t>
            </a:fld>
            <a:endParaRPr lang="en-US" altLang="ru-RU"/>
          </a:p>
        </p:txBody>
      </p:sp>
    </p:spTree>
    <p:extLst>
      <p:ext uri="{BB962C8B-B14F-4D97-AF65-F5344CB8AC3E}">
        <p14:creationId xmlns:p14="http://schemas.microsoft.com/office/powerpoint/2010/main" val="2213508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smtClean="0"/>
              <a:t>4. Ratification and implementation of these treaties demonstrates good will and the political</a:t>
            </a:r>
          </a:p>
          <a:p>
            <a:r>
              <a:rPr lang="en-US" altLang="ru-RU" smtClean="0"/>
              <a:t>intention of the ratifying State to comply with international norms and standards. It also shows</a:t>
            </a:r>
          </a:p>
          <a:p>
            <a:r>
              <a:rPr lang="en-US" altLang="ru-RU" smtClean="0"/>
              <a:t>international solidarity and cooperation and, for Caribbean countries, a willingness to</a:t>
            </a:r>
          </a:p>
          <a:p>
            <a:r>
              <a:rPr lang="en-US" altLang="ru-RU" smtClean="0"/>
              <a:t>improve the lives of their populations.</a:t>
            </a:r>
          </a:p>
          <a:p>
            <a:endParaRPr lang="en-US" altLang="ru-RU" smtClean="0"/>
          </a:p>
          <a:p>
            <a:r>
              <a:rPr lang="en-US" altLang="ru-RU" smtClean="0"/>
              <a:t>The provisions contained in human rights treaties assume that their beneficiaries are not</a:t>
            </a:r>
          </a:p>
          <a:p>
            <a:r>
              <a:rPr lang="en-US" altLang="ru-RU" smtClean="0"/>
              <a:t>passive recipients, but active rights-holders who can claim their rights. Thus, civil society</a:t>
            </a:r>
          </a:p>
          <a:p>
            <a:r>
              <a:rPr lang="en-US" altLang="ru-RU" smtClean="0"/>
              <a:t>becomes a partner of the State in implementing the treaty. The treaty-reporting process,</a:t>
            </a:r>
          </a:p>
          <a:p>
            <a:r>
              <a:rPr lang="en-US" altLang="ru-RU" smtClean="0"/>
              <a:t>in particular, encourages constructive collaboration between State entities and members of</a:t>
            </a:r>
          </a:p>
          <a:p>
            <a:r>
              <a:rPr lang="en-US" altLang="ru-RU" smtClean="0"/>
              <a:t>civil society. These efforts can, in turn, lead to greater participation by and support from civil</a:t>
            </a:r>
          </a:p>
          <a:p>
            <a:r>
              <a:rPr lang="en-US" altLang="ru-RU" smtClean="0"/>
              <a:t>society in the development activities elaborated in the Samoa Pathway.</a:t>
            </a:r>
          </a:p>
          <a:p>
            <a:endParaRPr lang="en-US" altLang="ru-RU" smtClean="0"/>
          </a:p>
          <a:p>
            <a:r>
              <a:rPr lang="en-US" altLang="ru-RU" smtClean="0"/>
              <a:t>6. In recent years, a significant number of donor agencies, including many that are active in</a:t>
            </a:r>
          </a:p>
          <a:p>
            <a:r>
              <a:rPr lang="en-US" altLang="ru-RU" smtClean="0"/>
              <a:t>the Pacific region, have mainstreamed human rights into their aid policies. Ratification and</a:t>
            </a:r>
          </a:p>
          <a:p>
            <a:r>
              <a:rPr lang="en-US" altLang="ru-RU" smtClean="0"/>
              <a:t>implementation of international human rights treaties reassures donors that the State Party</a:t>
            </a:r>
          </a:p>
          <a:p>
            <a:r>
              <a:rPr lang="en-US" altLang="ru-RU" smtClean="0"/>
              <a:t>will use donor funds toward equitable and just practices, thus building mutual confidence</a:t>
            </a:r>
          </a:p>
          <a:p>
            <a:r>
              <a:rPr lang="en-US" altLang="ru-RU" smtClean="0"/>
              <a:t>that could perhaps lead to greater support. In addition, development agencies often use the</a:t>
            </a:r>
          </a:p>
          <a:p>
            <a:r>
              <a:rPr lang="en-US" altLang="ru-RU" smtClean="0"/>
              <a:t>treaty-reporting process as an opportunity to assess national strengths and weakness and</a:t>
            </a:r>
          </a:p>
          <a:p>
            <a:r>
              <a:rPr lang="en-US" altLang="ru-RU" smtClean="0"/>
              <a:t>to discuss with State officials, national human rights institutions, civil societies and United</a:t>
            </a:r>
          </a:p>
          <a:p>
            <a:r>
              <a:rPr lang="en-US" altLang="ru-RU" smtClean="0"/>
              <a:t>Nations entities possible new or continued programming. Ratification and implementation</a:t>
            </a:r>
          </a:p>
          <a:p>
            <a:r>
              <a:rPr lang="en-US" altLang="ru-RU" smtClean="0"/>
              <a:t>thus open possible channels for international aid and technical support.</a:t>
            </a:r>
          </a:p>
          <a:p>
            <a:endParaRPr lang="en-US" altLang="ru-RU" smtClean="0"/>
          </a:p>
          <a:p>
            <a:endParaRPr lang="en-US" altLang="ru-RU" smtClean="0"/>
          </a:p>
        </p:txBody>
      </p:sp>
      <p:sp>
        <p:nvSpPr>
          <p:cNvPr id="8499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A6D69FB-F6E3-4FA2-B6AB-336EDCCF22B4}" type="slidenum">
              <a:rPr lang="en-US" altLang="ru-RU"/>
              <a:pPr/>
              <a:t>11</a:t>
            </a:fld>
            <a:endParaRPr lang="en-US" altLang="ru-RU"/>
          </a:p>
        </p:txBody>
      </p:sp>
    </p:spTree>
    <p:extLst>
      <p:ext uri="{BB962C8B-B14F-4D97-AF65-F5344CB8AC3E}">
        <p14:creationId xmlns:p14="http://schemas.microsoft.com/office/powerpoint/2010/main" val="40220116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8" descr="title_slide_background_3_shine.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50" y="0"/>
            <a:ext cx="915511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7" descr="logo_white.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448300" y="5351463"/>
            <a:ext cx="3095625"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1" descr="UN_emblem_white_transparent.pn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189413" y="5664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Connecteur droit 12"/>
          <p:cNvCxnSpPr/>
          <p:nvPr userDrawn="1"/>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n-US" smtClean="0"/>
              <a:t>Cliquez et modifiez le titre</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smtClean="0"/>
              <a:t>Cliquez</a:t>
            </a:r>
            <a:r>
              <a:rPr lang="en-US" dirty="0" smtClean="0"/>
              <a:t> pour modifier le style des </a:t>
            </a:r>
            <a:r>
              <a:rPr lang="en-US" dirty="0" err="1" smtClean="0"/>
              <a:t>sous-titres</a:t>
            </a:r>
            <a:r>
              <a:rPr lang="en-US" dirty="0" smtClean="0"/>
              <a:t> du masque</a:t>
            </a:r>
            <a:endParaRPr lang="fr-FR" dirty="0"/>
          </a:p>
        </p:txBody>
      </p:sp>
    </p:spTree>
    <p:extLst>
      <p:ext uri="{BB962C8B-B14F-4D97-AF65-F5344CB8AC3E}">
        <p14:creationId xmlns:p14="http://schemas.microsoft.com/office/powerpoint/2010/main" val="4104271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B7766918-EEAC-45BD-84C0-74262B1DF4C8}" type="datetime1">
              <a:rPr lang="fr-FR"/>
              <a:pPr>
                <a:defRPr/>
              </a:pPr>
              <a:t>03/05/2018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14366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e la date 3"/>
          <p:cNvSpPr>
            <a:spLocks noGrp="1"/>
          </p:cNvSpPr>
          <p:nvPr>
            <p:ph type="dt" sz="half" idx="10"/>
          </p:nvPr>
        </p:nvSpPr>
        <p:spPr/>
        <p:txBody>
          <a:bodyPr/>
          <a:lstStyle>
            <a:lvl1pPr>
              <a:defRPr/>
            </a:lvl1pPr>
          </a:lstStyle>
          <a:p>
            <a:pPr>
              <a:defRPr/>
            </a:pPr>
            <a:fld id="{4B4CEC00-2C35-433F-BF77-663B7045FB1D}" type="datetime1">
              <a:rPr lang="fr-FR"/>
              <a:pPr>
                <a:defRPr/>
              </a:pPr>
              <a:t>03/05/2018</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161472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7" name="Espace réservé de la date 3"/>
          <p:cNvSpPr>
            <a:spLocks noGrp="1"/>
          </p:cNvSpPr>
          <p:nvPr>
            <p:ph type="dt" sz="half" idx="10"/>
          </p:nvPr>
        </p:nvSpPr>
        <p:spPr/>
        <p:txBody>
          <a:bodyPr/>
          <a:lstStyle>
            <a:lvl1pPr>
              <a:defRPr/>
            </a:lvl1pPr>
          </a:lstStyle>
          <a:p>
            <a:pPr>
              <a:defRPr/>
            </a:pPr>
            <a:fld id="{0F9E47E8-0005-4BCB-805A-7527C1959390}" type="datetime1">
              <a:rPr lang="fr-FR"/>
              <a:pPr>
                <a:defRPr/>
              </a:pPr>
              <a:t>03/05/2018</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132563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e la date 3"/>
          <p:cNvSpPr>
            <a:spLocks noGrp="1"/>
          </p:cNvSpPr>
          <p:nvPr>
            <p:ph type="dt" sz="half" idx="10"/>
          </p:nvPr>
        </p:nvSpPr>
        <p:spPr/>
        <p:txBody>
          <a:bodyPr/>
          <a:lstStyle>
            <a:lvl1pPr>
              <a:defRPr/>
            </a:lvl1pPr>
          </a:lstStyle>
          <a:p>
            <a:pPr>
              <a:defRPr/>
            </a:pPr>
            <a:fld id="{D6E2EB35-77EB-45BD-9F8B-E6A996857458}" type="datetime1">
              <a:rPr lang="fr-FR"/>
              <a:pPr>
                <a:defRPr/>
              </a:pPr>
              <a:t>03/05/2018</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254591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9977AF48-EF69-4ACB-8A30-F9CAAED5CAEE}" type="datetime1">
              <a:rPr lang="fr-FR"/>
              <a:pPr>
                <a:defRPr/>
              </a:pPr>
              <a:t>03/05/2018</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602309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14397" y="273050"/>
            <a:ext cx="2751116" cy="1162050"/>
          </a:xfrm>
        </p:spPr>
        <p:txBody>
          <a:bodyPr/>
          <a:lstStyle>
            <a:lvl1pPr algn="l">
              <a:defRPr sz="20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Cliquez pour modifier les styles du texte du masque</a:t>
            </a:r>
          </a:p>
        </p:txBody>
      </p:sp>
      <p:sp>
        <p:nvSpPr>
          <p:cNvPr id="5" name="Espace réservé de la date 4"/>
          <p:cNvSpPr>
            <a:spLocks noGrp="1"/>
          </p:cNvSpPr>
          <p:nvPr>
            <p:ph type="dt" sz="half" idx="10"/>
          </p:nvPr>
        </p:nvSpPr>
        <p:spPr>
          <a:xfrm>
            <a:off x="714375" y="6356350"/>
            <a:ext cx="2751138" cy="365125"/>
          </a:xfrm>
        </p:spPr>
        <p:txBody>
          <a:bodyPr/>
          <a:lstStyle>
            <a:lvl1pPr>
              <a:defRPr smtClean="0"/>
            </a:lvl1pPr>
          </a:lstStyle>
          <a:p>
            <a:pPr>
              <a:defRPr/>
            </a:pPr>
            <a:fld id="{284CBCB3-C4EE-44EF-AC15-CA84A214D7BD}" type="datetime1">
              <a:rPr lang="fr-FR"/>
              <a:pPr>
                <a:defRPr/>
              </a:pPr>
              <a:t>03/05/2018</a:t>
            </a:fld>
            <a:endParaRPr lang="fr-FR"/>
          </a:p>
        </p:txBody>
      </p:sp>
      <p:sp>
        <p:nvSpPr>
          <p:cNvPr id="6" name="Espace réservé du pied de page 5"/>
          <p:cNvSpPr>
            <a:spLocks noGrp="1"/>
          </p:cNvSpPr>
          <p:nvPr>
            <p:ph type="ftr" sz="quarter" idx="11"/>
          </p:nvPr>
        </p:nvSpPr>
        <p:spPr>
          <a:xfrm>
            <a:off x="3575050" y="6356350"/>
            <a:ext cx="3659188" cy="365125"/>
          </a:xfrm>
        </p:spPr>
        <p:txBody>
          <a:bodyPr/>
          <a:lstStyle>
            <a:lvl1pPr>
              <a:defRPr/>
            </a:lvl1pPr>
          </a:lstStyle>
          <a:p>
            <a:pPr>
              <a:defRPr/>
            </a:pPr>
            <a:endParaRPr lang="en-US" altLang="en-US"/>
          </a:p>
        </p:txBody>
      </p:sp>
    </p:spTree>
    <p:extLst>
      <p:ext uri="{BB962C8B-B14F-4D97-AF65-F5344CB8AC3E}">
        <p14:creationId xmlns:p14="http://schemas.microsoft.com/office/powerpoint/2010/main" val="3392419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37073" y="4808256"/>
            <a:ext cx="7563541" cy="423001"/>
          </a:xfrm>
        </p:spPr>
        <p:txBody>
          <a:bodyPr anchor="b"/>
          <a:lstStyle>
            <a:lvl1pPr algn="l">
              <a:defRPr sz="22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5" name="Espace réservé de la date 4"/>
          <p:cNvSpPr>
            <a:spLocks noGrp="1"/>
          </p:cNvSpPr>
          <p:nvPr>
            <p:ph type="dt" sz="half" idx="10"/>
          </p:nvPr>
        </p:nvSpPr>
        <p:spPr>
          <a:xfrm>
            <a:off x="850900" y="6356350"/>
            <a:ext cx="1739900" cy="365125"/>
          </a:xfrm>
        </p:spPr>
        <p:txBody>
          <a:bodyPr/>
          <a:lstStyle>
            <a:lvl1pPr>
              <a:defRPr smtClean="0"/>
            </a:lvl1pPr>
          </a:lstStyle>
          <a:p>
            <a:pPr>
              <a:defRPr/>
            </a:pPr>
            <a:fld id="{00CD1374-B8DD-45B2-8A70-FAC36FC5B374}" type="datetime1">
              <a:rPr lang="fr-FR"/>
              <a:pPr>
                <a:defRPr/>
              </a:pPr>
              <a:t>03/05/2018</a:t>
            </a:fld>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241469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GB" altLang="ru-RU"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ru-RU" smtClean="0"/>
              <a:t>Cliquez pour modifier les styles du texte du masque</a:t>
            </a:r>
          </a:p>
          <a:p>
            <a:pPr lvl="1"/>
            <a:r>
              <a:rPr lang="en-US" altLang="ru-RU" smtClean="0"/>
              <a:t>Deuxième niveau</a:t>
            </a:r>
          </a:p>
          <a:p>
            <a:pPr lvl="2"/>
            <a:r>
              <a:rPr lang="en-US" altLang="ru-RU" smtClean="0"/>
              <a:t>Troisième niveau</a:t>
            </a:r>
          </a:p>
          <a:p>
            <a:pPr lvl="3"/>
            <a:r>
              <a:rPr lang="en-US" altLang="ru-RU" smtClean="0"/>
              <a:t>Quatrième niveau</a:t>
            </a:r>
          </a:p>
          <a:p>
            <a:pPr lvl="4"/>
            <a:r>
              <a:rPr lang="en-US" altLang="ru-RU" smtClean="0"/>
              <a:t>Cinquième niveau</a:t>
            </a:r>
            <a:endParaRPr lang="fr-FR" altLang="ru-RU"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474747"/>
                </a:solidFill>
                <a:cs typeface="Arial" pitchFamily="34" charset="0"/>
              </a:defRPr>
            </a:lvl1pPr>
          </a:lstStyle>
          <a:p>
            <a:pPr>
              <a:defRPr/>
            </a:pPr>
            <a:fld id="{90DC6666-4942-4AAC-A3A3-E3C6047FBA06}" type="datetime1">
              <a:rPr lang="fr-FR"/>
              <a:pPr>
                <a:defRPr/>
              </a:pPr>
              <a:t>03/05/2018</a:t>
            </a:fld>
            <a:endParaRPr lang="fr-FR"/>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474747"/>
                </a:solidFill>
                <a:latin typeface="Arial" charset="0"/>
                <a:ea typeface="ＭＳ Ｐゴシック" pitchFamily="34" charset="-128"/>
                <a:cs typeface="Arial" charset="0"/>
              </a:defRPr>
            </a:lvl1pPr>
          </a:lstStyle>
          <a:p>
            <a:pPr>
              <a:defRPr/>
            </a:pPr>
            <a:endParaRPr lang="en-US" altLang="en-US"/>
          </a:p>
        </p:txBody>
      </p:sp>
      <p:pic>
        <p:nvPicPr>
          <p:cNvPr id="1030" name="Image 9" descr="OHCHR_logo_EN_blue.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7099300" y="6018213"/>
            <a:ext cx="1825625"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Image 6" descr="UN_logo.jpg"/>
          <p:cNvPicPr>
            <a:picLocks noChangeAspect="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6308725" y="6188075"/>
            <a:ext cx="5746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503" r:id="rId1"/>
    <p:sldLayoutId id="2147484498" r:id="rId2"/>
    <p:sldLayoutId id="2147484499" r:id="rId3"/>
    <p:sldLayoutId id="2147484500" r:id="rId4"/>
    <p:sldLayoutId id="2147484501" r:id="rId5"/>
    <p:sldLayoutId id="2147484502" r:id="rId6"/>
    <p:sldLayoutId id="2147484504" r:id="rId7"/>
    <p:sldLayoutId id="2147484505" r:id="rId8"/>
  </p:sldLayoutIdLst>
  <p:timing>
    <p:tnLst>
      <p:par>
        <p:cTn id="1" dur="indefinite" restart="never" nodeType="tmRoot"/>
      </p:par>
    </p:tnLst>
  </p:timing>
  <p:txStyles>
    <p:titleStyle>
      <a:lvl1pPr algn="l" defTabSz="457200" rtl="0" eaLnBrk="0" fontAlgn="base" hangingPunct="0">
        <a:spcBef>
          <a:spcPct val="0"/>
        </a:spcBef>
        <a:spcAft>
          <a:spcPct val="0"/>
        </a:spcAft>
        <a:defRPr sz="2600" b="1" kern="1200">
          <a:solidFill>
            <a:schemeClr val="tx2"/>
          </a:solidFill>
          <a:latin typeface="Arial"/>
          <a:ea typeface="ＭＳ Ｐゴシック" pitchFamily="-108" charset="-128"/>
          <a:cs typeface="Arial"/>
        </a:defRPr>
      </a:lvl1pPr>
      <a:lvl2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2pPr>
      <a:lvl3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3pPr>
      <a:lvl4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4pPr>
      <a:lvl5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5pPr>
      <a:lvl6pPr marL="457200" algn="l" defTabSz="457200" rtl="0" fontAlgn="base">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fontAlgn="base">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fontAlgn="base">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fontAlgn="base">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0" fontAlgn="base" hangingPunct="0">
        <a:spcBef>
          <a:spcPct val="20000"/>
        </a:spcBef>
        <a:spcAft>
          <a:spcPct val="0"/>
        </a:spcAft>
        <a:buClr>
          <a:schemeClr val="tx2"/>
        </a:buClr>
        <a:buFont typeface="Wingdings" panose="05000000000000000000" pitchFamily="2" charset="2"/>
        <a:buChar char="§"/>
        <a:defRPr sz="2600" kern="1200">
          <a:solidFill>
            <a:schemeClr val="tx1"/>
          </a:solidFill>
          <a:latin typeface="Arial"/>
          <a:ea typeface="ＭＳ Ｐゴシック" pitchFamily="-108" charset="-128"/>
          <a:cs typeface="Arial"/>
        </a:defRPr>
      </a:lvl1pPr>
      <a:lvl2pPr marL="742950" indent="-285750" algn="l" defTabSz="457200" rtl="0" eaLnBrk="0" fontAlgn="base" hangingPunct="0">
        <a:spcBef>
          <a:spcPct val="20000"/>
        </a:spcBef>
        <a:spcAft>
          <a:spcPct val="0"/>
        </a:spcAft>
        <a:buClr>
          <a:schemeClr val="tx2"/>
        </a:buClr>
        <a:buFont typeface="Wingdings" panose="05000000000000000000" pitchFamily="2" charset="2"/>
        <a:buChar char="§"/>
        <a:defRPr sz="2400" kern="1200">
          <a:solidFill>
            <a:schemeClr val="tx1"/>
          </a:solidFill>
          <a:latin typeface="Arial"/>
          <a:ea typeface="ＭＳ Ｐゴシック" pitchFamily="-108" charset="-128"/>
          <a:cs typeface="Arial"/>
        </a:defRPr>
      </a:lvl2pPr>
      <a:lvl3pPr marL="1143000" indent="-228600" algn="l" defTabSz="457200" rtl="0" eaLnBrk="0" fontAlgn="base" hangingPunct="0">
        <a:spcBef>
          <a:spcPct val="20000"/>
        </a:spcBef>
        <a:spcAft>
          <a:spcPct val="0"/>
        </a:spcAft>
        <a:buClr>
          <a:schemeClr val="tx2"/>
        </a:buClr>
        <a:buFont typeface="Wingdings" panose="05000000000000000000" pitchFamily="2" charset="2"/>
        <a:buChar char="§"/>
        <a:defRPr sz="2200" kern="1200">
          <a:solidFill>
            <a:schemeClr val="tx1"/>
          </a:solidFill>
          <a:latin typeface="Arial"/>
          <a:ea typeface="ＭＳ Ｐゴシック" pitchFamily="-108" charset="-128"/>
          <a:cs typeface="Arial"/>
        </a:defRPr>
      </a:lvl3pPr>
      <a:lvl4pPr marL="1600200" indent="-228600" algn="l" defTabSz="457200" rtl="0" eaLnBrk="0" fontAlgn="base" hangingPunct="0">
        <a:spcBef>
          <a:spcPct val="20000"/>
        </a:spcBef>
        <a:spcAft>
          <a:spcPct val="0"/>
        </a:spcAft>
        <a:buClr>
          <a:schemeClr val="tx2"/>
        </a:buClr>
        <a:buFont typeface="Wingdings" panose="05000000000000000000" pitchFamily="2" charset="2"/>
        <a:buChar char="§"/>
        <a:defRPr sz="2000" kern="1200">
          <a:solidFill>
            <a:schemeClr val="tx1"/>
          </a:solidFill>
          <a:latin typeface="Arial"/>
          <a:ea typeface="ＭＳ Ｐゴシック" pitchFamily="-108" charset="-128"/>
          <a:cs typeface="Arial"/>
        </a:defRPr>
      </a:lvl4pPr>
      <a:lvl5pPr marL="2057400" indent="-228600" algn="l" defTabSz="457200" rtl="0" eaLnBrk="0" fontAlgn="base" hangingPunct="0">
        <a:spcBef>
          <a:spcPct val="20000"/>
        </a:spcBef>
        <a:spcAft>
          <a:spcPct val="0"/>
        </a:spcAft>
        <a:buClr>
          <a:schemeClr val="tx2"/>
        </a:buClr>
        <a:buFont typeface="Wingdings" panose="05000000000000000000" pitchFamily="2" charset="2"/>
        <a:buChar char="§"/>
        <a:defRPr sz="2000" kern="1200">
          <a:solidFill>
            <a:schemeClr val="tx1"/>
          </a:solidFill>
          <a:latin typeface="Arial"/>
          <a:ea typeface="ＭＳ Ｐゴシック" pitchFamily="-10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ous-titre 9"/>
          <p:cNvSpPr>
            <a:spLocks noGrp="1"/>
          </p:cNvSpPr>
          <p:nvPr>
            <p:ph type="subTitle" idx="1"/>
          </p:nvPr>
        </p:nvSpPr>
        <p:spPr>
          <a:xfrm>
            <a:off x="723900" y="3594100"/>
            <a:ext cx="7375525" cy="1633538"/>
          </a:xfrm>
        </p:spPr>
        <p:txBody>
          <a:bodyPr/>
          <a:lstStyle/>
          <a:p>
            <a:r>
              <a:rPr lang="ru-RU" altLang="ru-RU" sz="24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rPr>
              <a:t>Программа УВКПЧ  по укреплению </a:t>
            </a:r>
            <a:r>
              <a:rPr lang="ru-RU" altLang="ru-RU" sz="2400" dirty="0">
                <a:solidFill>
                  <a:schemeClr val="bg1"/>
                </a:solidFill>
                <a:latin typeface="Arial" panose="020B0604020202020204" pitchFamily="34" charset="0"/>
                <a:ea typeface="ＭＳ Ｐゴシック" panose="020B0600070205080204" pitchFamily="34" charset="-128"/>
                <a:cs typeface="Arial" panose="020B0604020202020204" pitchFamily="34" charset="0"/>
              </a:rPr>
              <a:t>потенциала в </a:t>
            </a:r>
            <a:r>
              <a:rPr lang="ru-RU" altLang="ru-RU" sz="24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rPr>
              <a:t>области взаимодействия с договорными органами по правам человека </a:t>
            </a:r>
            <a:endParaRPr lang="en-US" altLang="ru-RU" sz="24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0963" name="Titre 10"/>
          <p:cNvSpPr>
            <a:spLocks noGrp="1"/>
          </p:cNvSpPr>
          <p:nvPr>
            <p:ph type="ctrTitle"/>
          </p:nvPr>
        </p:nvSpPr>
        <p:spPr>
          <a:xfrm>
            <a:off x="723900" y="1323975"/>
            <a:ext cx="7251700" cy="2112963"/>
          </a:xfrm>
        </p:spPr>
        <p:txBody>
          <a:bodyPr/>
          <a:lstStyle/>
          <a:p>
            <a:r>
              <a:rPr lang="en-GB" altLang="ru-RU" sz="3200" i="1" dirty="0" smtClean="0">
                <a:latin typeface="Arial" panose="020B0604020202020204" pitchFamily="34" charset="0"/>
                <a:ea typeface="ＭＳ Ｐゴシック" panose="020B0600070205080204" pitchFamily="34" charset="-128"/>
                <a:cs typeface="Arial" panose="020B0604020202020204" pitchFamily="34" charset="0"/>
              </a:rPr>
              <a:t/>
            </a:r>
            <a:br>
              <a:rPr lang="en-GB" altLang="ru-RU" sz="3200" i="1" dirty="0" smtClean="0">
                <a:latin typeface="Arial" panose="020B0604020202020204" pitchFamily="34" charset="0"/>
                <a:ea typeface="ＭＳ Ｐゴシック" panose="020B0600070205080204" pitchFamily="34" charset="-128"/>
                <a:cs typeface="Arial" panose="020B0604020202020204" pitchFamily="34" charset="0"/>
              </a:rPr>
            </a:br>
            <a:r>
              <a:rPr lang="ru-RU" altLang="ru-RU" sz="3200" i="1" dirty="0" smtClean="0">
                <a:latin typeface="Arial" panose="020B0604020202020204" pitchFamily="34" charset="0"/>
                <a:ea typeface="ＭＳ Ｐゴシック" panose="020B0600070205080204" pitchFamily="34" charset="-128"/>
                <a:cs typeface="Arial" panose="020B0604020202020204" pitchFamily="34" charset="0"/>
              </a:rPr>
              <a:t>Ратификация </a:t>
            </a:r>
            <a:r>
              <a:rPr lang="ru-RU" altLang="ru-RU" sz="3200" i="1" dirty="0">
                <a:latin typeface="Arial" panose="020B0604020202020204" pitchFamily="34" charset="0"/>
                <a:ea typeface="ＭＳ Ｐゴシック" panose="020B0600070205080204" pitchFamily="34" charset="-128"/>
                <a:cs typeface="Arial" panose="020B0604020202020204" pitchFamily="34" charset="0"/>
              </a:rPr>
              <a:t>международных договоров по правам человека</a:t>
            </a:r>
            <a:r>
              <a:rPr lang="en-GB" altLang="ru-RU" sz="3200" dirty="0" smtClean="0">
                <a:latin typeface="Arial" panose="020B0604020202020204" pitchFamily="34" charset="0"/>
                <a:ea typeface="ＭＳ Ｐゴシック" panose="020B0600070205080204" pitchFamily="34" charset="-128"/>
                <a:cs typeface="Arial" panose="020B0604020202020204" pitchFamily="34" charset="0"/>
              </a:rPr>
              <a:t/>
            </a:r>
            <a:br>
              <a:rPr lang="en-GB" altLang="ru-RU" sz="3200" dirty="0" smtClean="0">
                <a:latin typeface="Arial" panose="020B0604020202020204" pitchFamily="34" charset="0"/>
                <a:ea typeface="ＭＳ Ｐゴシック" panose="020B0600070205080204" pitchFamily="34" charset="-128"/>
                <a:cs typeface="Arial" panose="020B0604020202020204" pitchFamily="34" charset="0"/>
              </a:rPr>
            </a:br>
            <a:endParaRPr lang="en-GB" altLang="ru-RU" sz="36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ЧТО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В </a:t>
            </a: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ЭТОМ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ДЛЯ </a:t>
            </a: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НАС?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 АРГУМЕНТЫ</a:t>
            </a:r>
            <a:endParaRPr lang="en-US"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49155" name="Content Placeholder 2"/>
          <p:cNvSpPr>
            <a:spLocks noGrp="1"/>
          </p:cNvSpPr>
          <p:nvPr>
            <p:ph idx="1"/>
          </p:nvPr>
        </p:nvSpPr>
        <p:spPr>
          <a:xfrm>
            <a:off x="741363" y="1543050"/>
            <a:ext cx="7566025" cy="4433888"/>
          </a:xfrm>
        </p:spPr>
        <p:txBody>
          <a:bodyPr/>
          <a:lstStyle/>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1.</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Обеспечивает правовой режим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подотчетности</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2.</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Обеспечивает осуществление прав человека и укрепляет приверженность верховенству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закона</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3.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Обеспечивает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возможность укрепления сотрудничества внутри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правительства</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4.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Предоставляет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возможность укреплять сотрудничество с гражданским обществом по конкретным вопросам прав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человека</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28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28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741363" y="342900"/>
            <a:ext cx="7566025" cy="1022350"/>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ЧТО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В </a:t>
            </a: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ЭТОМ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ДЛЯ </a:t>
            </a: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 НАС?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 АРГУМЕНТЫ</a:t>
            </a:r>
            <a:endParaRPr lang="en-US"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50179" name="Content Placeholder 2"/>
          <p:cNvSpPr>
            <a:spLocks noGrp="1"/>
          </p:cNvSpPr>
          <p:nvPr>
            <p:ph idx="1"/>
          </p:nvPr>
        </p:nvSpPr>
        <p:spPr>
          <a:xfrm>
            <a:off x="741363" y="1514474"/>
            <a:ext cx="7764462" cy="4791075"/>
          </a:xfrm>
        </p:spPr>
        <p:txBody>
          <a:bodyPr/>
          <a:lstStyle/>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5.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Предоставляет возможность получать международные консультации экспертов по улучшению положения в области прав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человека</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6.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Улучшает международное профилирование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стран</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7.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Поддерживает</a:t>
            </a: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поощряет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более эффективную систему помощи, технической поддержки и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глобальной справедливости</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8.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ЦУР будут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устойчивыми только в том случае, если обязательства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государств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в области прав человека будут соблюдаться и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укрепляться</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57225" y="495300"/>
            <a:ext cx="7650163" cy="869950"/>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ОТЛИЧИЕ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ТЕРМИНОВ</a:t>
            </a:r>
            <a:endParaRPr lang="en-GB"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41987" name="Content Placeholder 2"/>
          <p:cNvSpPr>
            <a:spLocks noGrp="1"/>
          </p:cNvSpPr>
          <p:nvPr>
            <p:ph idx="1"/>
          </p:nvPr>
        </p:nvSpPr>
        <p:spPr>
          <a:xfrm>
            <a:off x="741363" y="1498600"/>
            <a:ext cx="7566025" cy="4478338"/>
          </a:xfrm>
        </p:spPr>
        <p:txBody>
          <a:bodyPr/>
          <a:lstStyle/>
          <a:p>
            <a:r>
              <a:rPr lang="ru-RU" altLang="ru-RU" sz="2800" dirty="0" smtClean="0">
                <a:latin typeface="Arial" panose="020B0604020202020204" pitchFamily="34" charset="0"/>
                <a:ea typeface="ＭＳ Ｐゴシック" panose="020B0600070205080204" pitchFamily="34" charset="-128"/>
                <a:cs typeface="Arial" panose="020B0604020202020204" pitchFamily="34" charset="0"/>
              </a:rPr>
              <a:t>Подписание</a:t>
            </a:r>
            <a:endParaRPr lang="en-GB" altLang="ru-RU" sz="2800" dirty="0" smtClean="0">
              <a:latin typeface="Arial" panose="020B0604020202020204" pitchFamily="34" charset="0"/>
              <a:ea typeface="ＭＳ Ｐゴシック" panose="020B0600070205080204" pitchFamily="34" charset="-128"/>
              <a:cs typeface="Arial" panose="020B0604020202020204" pitchFamily="34" charset="0"/>
            </a:endParaRPr>
          </a:p>
          <a:p>
            <a:endParaRPr lang="en-GB" altLang="ru-RU" sz="28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800" dirty="0" smtClean="0">
                <a:latin typeface="Arial" panose="020B0604020202020204" pitchFamily="34" charset="0"/>
                <a:ea typeface="ＭＳ Ｐゴシック" panose="020B0600070205080204" pitchFamily="34" charset="-128"/>
                <a:cs typeface="Arial" panose="020B0604020202020204" pitchFamily="34" charset="0"/>
              </a:rPr>
              <a:t>Ратификация</a:t>
            </a:r>
            <a:endParaRPr lang="en-GB" altLang="ru-RU" sz="2800" dirty="0" smtClean="0">
              <a:latin typeface="Arial" panose="020B0604020202020204" pitchFamily="34" charset="0"/>
              <a:ea typeface="ＭＳ Ｐゴシック" panose="020B0600070205080204" pitchFamily="34" charset="-128"/>
              <a:cs typeface="Arial" panose="020B0604020202020204" pitchFamily="34" charset="0"/>
            </a:endParaRPr>
          </a:p>
          <a:p>
            <a:endParaRPr lang="en-GB" altLang="ru-RU" sz="28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800" dirty="0" smtClean="0">
                <a:latin typeface="Arial" panose="020B0604020202020204" pitchFamily="34" charset="0"/>
                <a:ea typeface="ＭＳ Ｐゴシック" panose="020B0600070205080204" pitchFamily="34" charset="-128"/>
                <a:cs typeface="Arial" panose="020B0604020202020204" pitchFamily="34" charset="0"/>
              </a:rPr>
              <a:t>Присоединение</a:t>
            </a:r>
            <a:endParaRPr lang="en-GB" altLang="ru-RU" sz="28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741363" y="485774"/>
            <a:ext cx="7566025" cy="1095376"/>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ОТЛИЧИЕ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ТЕРМИНОВ - ОПРЕДЕЛЕНИЯ</a:t>
            </a:r>
            <a:endParaRPr lang="en-US"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43011" name="Content Placeholder 2"/>
          <p:cNvSpPr>
            <a:spLocks noGrp="1"/>
          </p:cNvSpPr>
          <p:nvPr>
            <p:ph idx="1"/>
          </p:nvPr>
        </p:nvSpPr>
        <p:spPr>
          <a:xfrm>
            <a:off x="741363" y="1666874"/>
            <a:ext cx="7566025" cy="4310063"/>
          </a:xfrm>
        </p:spPr>
        <p:txBody>
          <a:bodyPr/>
          <a:lstStyle/>
          <a:p>
            <a:pPr marL="0" indent="0">
              <a:buNone/>
            </a:pPr>
            <a:r>
              <a:rPr lang="ru-RU" altLang="ru-RU" sz="2800" b="1" dirty="0">
                <a:latin typeface="Arial" panose="020B0604020202020204" pitchFamily="34" charset="0"/>
                <a:ea typeface="ＭＳ Ｐゴシック" panose="020B0600070205080204" pitchFamily="34" charset="-128"/>
                <a:cs typeface="Arial" panose="020B0604020202020204" pitchFamily="34" charset="0"/>
              </a:rPr>
              <a:t>П</a:t>
            </a:r>
            <a:r>
              <a:rPr lang="ru-RU" altLang="ru-RU" sz="2800" b="1" dirty="0" smtClean="0">
                <a:latin typeface="Arial" panose="020B0604020202020204" pitchFamily="34" charset="0"/>
                <a:ea typeface="ＭＳ Ｐゴシック" panose="020B0600070205080204" pitchFamily="34" charset="-128"/>
                <a:cs typeface="Arial" panose="020B0604020202020204" pitchFamily="34" charset="0"/>
              </a:rPr>
              <a:t>одписание</a:t>
            </a:r>
            <a:endParaRPr lang="en-US" altLang="ru-RU" sz="2800" b="1"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b="1"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ru-RU" altLang="ru-RU" dirty="0" smtClean="0">
                <a:latin typeface="Arial" panose="020B0604020202020204" pitchFamily="34" charset="0"/>
                <a:ea typeface="ＭＳ Ｐゴシック" panose="020B0600070205080204" pitchFamily="34" charset="-128"/>
                <a:cs typeface="Arial" panose="020B0604020202020204" pitchFamily="34" charset="0"/>
              </a:rPr>
              <a:t>Выражает </a:t>
            </a:r>
            <a:r>
              <a:rPr lang="ru-RU" altLang="ru-RU" dirty="0">
                <a:latin typeface="Arial" panose="020B0604020202020204" pitchFamily="34" charset="0"/>
                <a:ea typeface="ＭＳ Ｐゴシック" panose="020B0600070205080204" pitchFamily="34" charset="-128"/>
                <a:cs typeface="Arial" panose="020B0604020202020204" pitchFamily="34" charset="0"/>
              </a:rPr>
              <a:t>готовность подписавшего государства продолжать процесс заключения договоров. </a:t>
            </a:r>
            <a:r>
              <a:rPr lang="ru-RU" altLang="ru-RU" dirty="0" smtClean="0">
                <a:latin typeface="Arial" panose="020B0604020202020204" pitchFamily="34" charset="0"/>
                <a:ea typeface="ＭＳ Ｐゴシック" panose="020B0600070205080204" pitchFamily="34" charset="-128"/>
                <a:cs typeface="Arial" panose="020B0604020202020204" pitchFamily="34" charset="0"/>
              </a:rPr>
              <a:t>Подписание </a:t>
            </a:r>
            <a:r>
              <a:rPr lang="ru-RU" altLang="ru-RU" dirty="0">
                <a:latin typeface="Arial" panose="020B0604020202020204" pitchFamily="34" charset="0"/>
                <a:ea typeface="ＭＳ Ｐゴシック" panose="020B0600070205080204" pitchFamily="34" charset="-128"/>
                <a:cs typeface="Arial" panose="020B0604020202020204" pitchFamily="34" charset="0"/>
              </a:rPr>
              <a:t>дает право подписавшему государству перейти к ратификации, принятию или утверждению. </a:t>
            </a:r>
            <a:r>
              <a:rPr lang="ru-RU" altLang="ru-RU" dirty="0" smtClean="0">
                <a:latin typeface="Arial" panose="020B0604020202020204" pitchFamily="34" charset="0"/>
                <a:ea typeface="ＭＳ Ｐゴシック" panose="020B0600070205080204" pitchFamily="34" charset="-128"/>
                <a:cs typeface="Arial" panose="020B0604020202020204" pitchFamily="34" charset="0"/>
              </a:rPr>
              <a:t>Оно </a:t>
            </a:r>
            <a:r>
              <a:rPr lang="ru-RU" altLang="ru-RU" dirty="0">
                <a:latin typeface="Arial" panose="020B0604020202020204" pitchFamily="34" charset="0"/>
                <a:ea typeface="ＭＳ Ｐゴシック" panose="020B0600070205080204" pitchFamily="34" charset="-128"/>
                <a:cs typeface="Arial" panose="020B0604020202020204" pitchFamily="34" charset="0"/>
              </a:rPr>
              <a:t>также создает обязательство добросовестно воздерживаться от действий, которые </a:t>
            </a:r>
            <a:r>
              <a:rPr lang="ru-RU" altLang="ru-RU" dirty="0" smtClean="0">
                <a:latin typeface="Arial" panose="020B0604020202020204" pitchFamily="34" charset="0"/>
                <a:ea typeface="ＭＳ Ｐゴシック" panose="020B0600070205080204" pitchFamily="34" charset="-128"/>
                <a:cs typeface="Arial" panose="020B0604020202020204" pitchFamily="34" charset="0"/>
              </a:rPr>
              <a:t>противоречили бы предмету и цели </a:t>
            </a:r>
            <a:r>
              <a:rPr lang="ru-RU" altLang="ru-RU" dirty="0">
                <a:latin typeface="Arial" panose="020B0604020202020204" pitchFamily="34" charset="0"/>
                <a:ea typeface="ＭＳ Ｐゴシック" panose="020B0600070205080204" pitchFamily="34" charset="-128"/>
                <a:cs typeface="Arial" panose="020B0604020202020204" pitchFamily="34" charset="0"/>
              </a:rPr>
              <a:t>договора.</a:t>
            </a:r>
            <a:endParaRPr lang="en-US" altLang="ru-RU"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endParaRPr lang="en-US" altLang="ru-RU" sz="2800" b="1" u="sng"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741363" y="504824"/>
            <a:ext cx="7566025" cy="860425"/>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ОТЛИЧИЕ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ТЕРМИНОВ - ОПРЕДЕЛЕНИЯ</a:t>
            </a:r>
            <a:endParaRPr lang="en-US"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44035" name="Content Placeholder 2"/>
          <p:cNvSpPr>
            <a:spLocks noGrp="1"/>
          </p:cNvSpPr>
          <p:nvPr>
            <p:ph idx="1"/>
          </p:nvPr>
        </p:nvSpPr>
        <p:spPr>
          <a:xfrm>
            <a:off x="741363" y="1819274"/>
            <a:ext cx="7566025" cy="4157663"/>
          </a:xfrm>
        </p:spPr>
        <p:txBody>
          <a:bodyPr/>
          <a:lstStyle/>
          <a:p>
            <a:pPr marL="0" indent="0">
              <a:buNone/>
            </a:pPr>
            <a:r>
              <a:rPr lang="ru-RU" altLang="ru-RU" b="1" dirty="0" smtClean="0">
                <a:latin typeface="Arial" panose="020B0604020202020204" pitchFamily="34" charset="0"/>
                <a:ea typeface="ＭＳ Ｐゴシック" panose="020B0600070205080204" pitchFamily="34" charset="-128"/>
                <a:cs typeface="Arial" panose="020B0604020202020204" pitchFamily="34" charset="0"/>
              </a:rPr>
              <a:t>Ратификация</a:t>
            </a:r>
            <a:endParaRPr lang="en-US" altLang="ru-RU" b="1"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b="1" u="sng"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ru-RU" altLang="ru-RU" dirty="0" smtClean="0">
                <a:latin typeface="Arial" panose="020B0604020202020204" pitchFamily="34" charset="0"/>
                <a:ea typeface="ＭＳ Ｐゴシック" panose="020B0600070205080204" pitchFamily="34" charset="-128"/>
                <a:cs typeface="Arial" panose="020B0604020202020204" pitchFamily="34" charset="0"/>
              </a:rPr>
              <a:t>Ратификация </a:t>
            </a:r>
            <a:r>
              <a:rPr lang="ru-RU" altLang="ru-RU" dirty="0">
                <a:latin typeface="Arial" panose="020B0604020202020204" pitchFamily="34" charset="0"/>
                <a:ea typeface="ＭＳ Ｐゴシック" panose="020B0600070205080204" pitchFamily="34" charset="-128"/>
                <a:cs typeface="Arial" panose="020B0604020202020204" pitchFamily="34" charset="0"/>
              </a:rPr>
              <a:t>определяет международный акт, согласно которому государство указывает </a:t>
            </a:r>
            <a:r>
              <a:rPr lang="ru-RU" altLang="ru-RU" dirty="0" smtClean="0">
                <a:latin typeface="Arial" panose="020B0604020202020204" pitchFamily="34" charset="0"/>
                <a:ea typeface="ＭＳ Ｐゴシック" panose="020B0600070205080204" pitchFamily="34" charset="-128"/>
                <a:cs typeface="Arial" panose="020B0604020202020204" pitchFamily="34" charset="0"/>
              </a:rPr>
              <a:t>своё </a:t>
            </a:r>
            <a:r>
              <a:rPr lang="ru-RU" altLang="ru-RU" dirty="0">
                <a:latin typeface="Arial" panose="020B0604020202020204" pitchFamily="34" charset="0"/>
                <a:ea typeface="ＭＳ Ｐゴシック" panose="020B0600070205080204" pitchFamily="34" charset="-128"/>
                <a:cs typeface="Arial" panose="020B0604020202020204" pitchFamily="34" charset="0"/>
              </a:rPr>
              <a:t>согласие на юридическое обязательство к договору.</a:t>
            </a:r>
            <a:endParaRPr lang="en-US" altLang="ru-RU"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741363" y="533400"/>
            <a:ext cx="7566025" cy="1095374"/>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ОТЛИЧИЕ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ТЕРМИНОВ - ОПРЕДЕЛЕНИЯ</a:t>
            </a:r>
            <a:endParaRPr lang="en-US"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45059" name="Content Placeholder 2"/>
          <p:cNvSpPr>
            <a:spLocks noGrp="1"/>
          </p:cNvSpPr>
          <p:nvPr>
            <p:ph idx="1"/>
          </p:nvPr>
        </p:nvSpPr>
        <p:spPr>
          <a:xfrm>
            <a:off x="741363" y="1704974"/>
            <a:ext cx="7566025" cy="4562475"/>
          </a:xfrm>
        </p:spPr>
        <p:txBody>
          <a:bodyPr/>
          <a:lstStyle/>
          <a:p>
            <a:pPr marL="0" indent="0">
              <a:buNone/>
            </a:pPr>
            <a:r>
              <a:rPr lang="ru-RU" altLang="ru-RU" b="1" dirty="0" smtClean="0">
                <a:latin typeface="Arial" panose="020B0604020202020204" pitchFamily="34" charset="0"/>
                <a:ea typeface="ＭＳ Ｐゴシック" panose="020B0600070205080204" pitchFamily="34" charset="-128"/>
                <a:cs typeface="Arial" panose="020B0604020202020204" pitchFamily="34" charset="0"/>
              </a:rPr>
              <a:t>Присоединение</a:t>
            </a:r>
          </a:p>
          <a:p>
            <a:pPr marL="0" indent="0">
              <a:buNone/>
            </a:pPr>
            <a:endParaRPr lang="ru-RU" altLang="ru-RU" sz="1000" b="1" dirty="0">
              <a:latin typeface="Arial" panose="020B0604020202020204" pitchFamily="34" charset="0"/>
              <a:ea typeface="ＭＳ Ｐゴシック" panose="020B0600070205080204" pitchFamily="34" charset="-128"/>
              <a:cs typeface="Arial" panose="020B0604020202020204" pitchFamily="34" charset="0"/>
            </a:endParaRPr>
          </a:p>
          <a:p>
            <a:pPr marL="0" indent="0"/>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 Акт</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согласно которому государство принимает возможность стать участником договора.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Он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имеет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те же правовые последствия,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что и ратификация. Присоединение обычно происходит после вступления договора в силу.</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r>
              <a:rPr lang="en-US" altLang="ru-RU" sz="24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Генеральный секретарь Организации Объединенных Наций в качестве депозитария также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при</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знает</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присоединения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к некоторым конвенциям до их вступления в силу.</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19100"/>
            <a:ext cx="7886700" cy="571500"/>
          </a:xfrm>
        </p:spPr>
        <p:txBody>
          <a:bodyPr>
            <a:normAutofit/>
          </a:bodyPr>
          <a:lstStyle/>
          <a:p>
            <a:pPr>
              <a:defRPr/>
            </a:pPr>
            <a:r>
              <a:rPr lang="ru-RU" sz="2800" dirty="0" smtClean="0">
                <a:solidFill>
                  <a:schemeClr val="accent1">
                    <a:lumMod val="75000"/>
                  </a:schemeClr>
                </a:solidFill>
                <a:latin typeface="Arial" panose="020B0604020202020204" pitchFamily="34" charset="0"/>
                <a:cs typeface="Arial" panose="020B0604020202020204" pitchFamily="34" charset="0"/>
              </a:rPr>
              <a:t>Ратификация договоров и оговорки</a:t>
            </a:r>
            <a:endParaRPr lang="en-US" sz="2800" dirty="0">
              <a:solidFill>
                <a:srgbClr val="FF0000"/>
              </a:solidFill>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7684851"/>
              </p:ext>
            </p:extLst>
          </p:nvPr>
        </p:nvGraphicFramePr>
        <p:xfrm>
          <a:off x="647700" y="990600"/>
          <a:ext cx="7708899" cy="5303760"/>
        </p:xfrm>
        <a:graphic>
          <a:graphicData uri="http://schemas.openxmlformats.org/drawingml/2006/table">
            <a:tbl>
              <a:tblPr firstRow="1" bandRow="1">
                <a:tableStyleId>{5C22544A-7EE6-4342-B048-85BDC9FD1C3A}</a:tableStyleId>
              </a:tblPr>
              <a:tblGrid>
                <a:gridCol w="908393">
                  <a:extLst>
                    <a:ext uri="{9D8B030D-6E8A-4147-A177-3AD203B41FA5}">
                      <a16:colId xmlns:a16="http://schemas.microsoft.com/office/drawing/2014/main" val="20000"/>
                    </a:ext>
                  </a:extLst>
                </a:gridCol>
                <a:gridCol w="3087159">
                  <a:extLst>
                    <a:ext uri="{9D8B030D-6E8A-4147-A177-3AD203B41FA5}">
                      <a16:colId xmlns:a16="http://schemas.microsoft.com/office/drawing/2014/main" val="20001"/>
                    </a:ext>
                  </a:extLst>
                </a:gridCol>
                <a:gridCol w="3713347">
                  <a:extLst>
                    <a:ext uri="{9D8B030D-6E8A-4147-A177-3AD203B41FA5}">
                      <a16:colId xmlns:a16="http://schemas.microsoft.com/office/drawing/2014/main" val="20002"/>
                    </a:ext>
                  </a:extLst>
                </a:gridCol>
              </a:tblGrid>
              <a:tr h="290892">
                <a:tc>
                  <a:txBody>
                    <a:bodyPr/>
                    <a:lstStyle/>
                    <a:p>
                      <a:pPr algn="ctr"/>
                      <a:r>
                        <a:rPr lang="ru-RU" sz="1500" dirty="0" smtClean="0"/>
                        <a:t>Договор</a:t>
                      </a:r>
                      <a:endParaRPr lang="en-GB" sz="1500" dirty="0"/>
                    </a:p>
                  </a:txBody>
                  <a:tcPr marL="68587" marR="68587" marT="34302" marB="34302"/>
                </a:tc>
                <a:tc>
                  <a:txBody>
                    <a:bodyPr/>
                    <a:lstStyle/>
                    <a:p>
                      <a:pPr algn="ctr"/>
                      <a:r>
                        <a:rPr lang="ru-RU" sz="1500" dirty="0" smtClean="0"/>
                        <a:t>Государства-участники</a:t>
                      </a:r>
                      <a:endParaRPr lang="en-GB" sz="1500" dirty="0"/>
                    </a:p>
                  </a:txBody>
                  <a:tcPr marL="68587" marR="68587" marT="34302" marB="34302"/>
                </a:tc>
                <a:tc>
                  <a:txBody>
                    <a:bodyPr/>
                    <a:lstStyle/>
                    <a:p>
                      <a:pPr algn="ctr"/>
                      <a:r>
                        <a:rPr lang="ru-RU" sz="1500" dirty="0" smtClean="0"/>
                        <a:t>Оговорки</a:t>
                      </a:r>
                      <a:endParaRPr lang="en-GB" sz="1500" dirty="0"/>
                    </a:p>
                  </a:txBody>
                  <a:tcPr marL="68587" marR="68587" marT="34302" marB="34302"/>
                </a:tc>
                <a:extLst>
                  <a:ext uri="{0D108BD9-81ED-4DB2-BD59-A6C34878D82A}">
                    <a16:rowId xmlns:a16="http://schemas.microsoft.com/office/drawing/2014/main" val="10000"/>
                  </a:ext>
                </a:extLst>
              </a:tr>
              <a:tr h="544470">
                <a:tc>
                  <a:txBody>
                    <a:bodyPr/>
                    <a:lstStyle/>
                    <a:p>
                      <a:pPr algn="ctr"/>
                      <a:r>
                        <a:rPr lang="fr-CH" sz="1600" b="1" dirty="0" smtClean="0"/>
                        <a:t>ICCPR</a:t>
                      </a:r>
                    </a:p>
                    <a:p>
                      <a:pPr algn="ctr"/>
                      <a:endParaRPr lang="en-GB" sz="1600" b="1" dirty="0"/>
                    </a:p>
                  </a:txBody>
                  <a:tcPr marL="68587" marR="68587" marT="34302" marB="34302"/>
                </a:tc>
                <a:tc>
                  <a:txBody>
                    <a:bodyPr/>
                    <a:lstStyle/>
                    <a:p>
                      <a:endParaRPr lang="en-GB" sz="1100" dirty="0"/>
                    </a:p>
                  </a:txBody>
                  <a:tcPr marL="68587" marR="68587" marT="34302" marB="34302"/>
                </a:tc>
                <a:tc>
                  <a:txBody>
                    <a:bodyPr/>
                    <a:lstStyle/>
                    <a:p>
                      <a:pPr marL="0" marR="0">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extLst>
                  <a:ext uri="{0D108BD9-81ED-4DB2-BD59-A6C34878D82A}">
                    <a16:rowId xmlns:a16="http://schemas.microsoft.com/office/drawing/2014/main" val="10001"/>
                  </a:ext>
                </a:extLst>
              </a:tr>
              <a:tr h="544470">
                <a:tc>
                  <a:txBody>
                    <a:bodyPr/>
                    <a:lstStyle/>
                    <a:p>
                      <a:pPr algn="ctr"/>
                      <a:r>
                        <a:rPr lang="fr-CH" sz="1600" b="1" dirty="0" smtClean="0"/>
                        <a:t>ICESCR</a:t>
                      </a:r>
                    </a:p>
                    <a:p>
                      <a:pPr algn="ctr"/>
                      <a:endParaRPr lang="fr-CH" sz="1600" b="1" dirty="0" smtClean="0"/>
                    </a:p>
                  </a:txBody>
                  <a:tcPr marL="68587" marR="68587" marT="34302" marB="34302"/>
                </a:tc>
                <a:tc>
                  <a:txBody>
                    <a:bodyPr/>
                    <a:lstStyle/>
                    <a:p>
                      <a:pPr marL="0" marR="0" algn="just">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tc>
                  <a:txBody>
                    <a:bodyPr/>
                    <a:lstStyle/>
                    <a:p>
                      <a:pPr marL="0" marR="0" algn="just">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extLst>
                  <a:ext uri="{0D108BD9-81ED-4DB2-BD59-A6C34878D82A}">
                    <a16:rowId xmlns:a16="http://schemas.microsoft.com/office/drawing/2014/main" val="10002"/>
                  </a:ext>
                </a:extLst>
              </a:tr>
              <a:tr h="544470">
                <a:tc>
                  <a:txBody>
                    <a:bodyPr/>
                    <a:lstStyle/>
                    <a:p>
                      <a:pPr algn="ctr"/>
                      <a:r>
                        <a:rPr lang="fr-CH" sz="1600" b="1" dirty="0" smtClean="0"/>
                        <a:t>ICERD</a:t>
                      </a:r>
                    </a:p>
                    <a:p>
                      <a:pPr algn="ctr"/>
                      <a:endParaRPr lang="en-GB" sz="1600" b="1" dirty="0"/>
                    </a:p>
                  </a:txBody>
                  <a:tcPr marL="68587" marR="68587" marT="34302" marB="34302"/>
                </a:tc>
                <a:tc>
                  <a:txBody>
                    <a:bodyPr/>
                    <a:lstStyle/>
                    <a:p>
                      <a:endParaRPr lang="en-GB" sz="1100" dirty="0"/>
                    </a:p>
                  </a:txBody>
                  <a:tcPr marL="68587" marR="68587" marT="34302" marB="34302"/>
                </a:tc>
                <a:tc>
                  <a:txBody>
                    <a:bodyPr/>
                    <a:lstStyle/>
                    <a:p>
                      <a:pPr marL="0" marR="0" algn="just">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extLst>
                  <a:ext uri="{0D108BD9-81ED-4DB2-BD59-A6C34878D82A}">
                    <a16:rowId xmlns:a16="http://schemas.microsoft.com/office/drawing/2014/main" val="10003"/>
                  </a:ext>
                </a:extLst>
              </a:tr>
              <a:tr h="544470">
                <a:tc>
                  <a:txBody>
                    <a:bodyPr/>
                    <a:lstStyle/>
                    <a:p>
                      <a:pPr algn="ctr"/>
                      <a:r>
                        <a:rPr lang="fr-CH" sz="1600" b="1" dirty="0" smtClean="0"/>
                        <a:t>CEDAW</a:t>
                      </a:r>
                    </a:p>
                    <a:p>
                      <a:pPr algn="ctr"/>
                      <a:endParaRPr lang="en-GB" sz="1600" b="1" dirty="0"/>
                    </a:p>
                  </a:txBody>
                  <a:tcPr marL="68587" marR="68587" marT="34302" marB="34302"/>
                </a:tc>
                <a:tc>
                  <a:txBody>
                    <a:bodyPr/>
                    <a:lstStyle/>
                    <a:p>
                      <a:pPr marL="0" marR="0" algn="just">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tc>
                  <a:txBody>
                    <a:bodyPr/>
                    <a:lstStyle/>
                    <a:p>
                      <a:pPr marL="0" marR="0">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extLst>
                  <a:ext uri="{0D108BD9-81ED-4DB2-BD59-A6C34878D82A}">
                    <a16:rowId xmlns:a16="http://schemas.microsoft.com/office/drawing/2014/main" val="10004"/>
                  </a:ext>
                </a:extLst>
              </a:tr>
              <a:tr h="544470">
                <a:tc>
                  <a:txBody>
                    <a:bodyPr/>
                    <a:lstStyle/>
                    <a:p>
                      <a:pPr algn="ctr"/>
                      <a:r>
                        <a:rPr lang="fr-CH" sz="1600" b="1" dirty="0" smtClean="0"/>
                        <a:t>CRC</a:t>
                      </a:r>
                    </a:p>
                    <a:p>
                      <a:pPr algn="ctr"/>
                      <a:endParaRPr lang="en-GB" sz="1600" b="1" dirty="0"/>
                    </a:p>
                  </a:txBody>
                  <a:tcPr marL="68587" marR="68587" marT="34302" marB="34302"/>
                </a:tc>
                <a:tc>
                  <a:txBody>
                    <a:bodyPr/>
                    <a:lstStyle/>
                    <a:p>
                      <a:endParaRPr lang="en-GB" sz="1100" dirty="0"/>
                    </a:p>
                  </a:txBody>
                  <a:tcPr marL="68587" marR="68587" marT="34302" marB="34302"/>
                </a:tc>
                <a:tc>
                  <a:txBody>
                    <a:bodyPr/>
                    <a:lstStyle/>
                    <a:p>
                      <a:pPr marL="0" marR="0">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extLst>
                  <a:ext uri="{0D108BD9-81ED-4DB2-BD59-A6C34878D82A}">
                    <a16:rowId xmlns:a16="http://schemas.microsoft.com/office/drawing/2014/main" val="10005"/>
                  </a:ext>
                </a:extLst>
              </a:tr>
              <a:tr h="544470">
                <a:tc>
                  <a:txBody>
                    <a:bodyPr/>
                    <a:lstStyle/>
                    <a:p>
                      <a:pPr algn="ctr"/>
                      <a:r>
                        <a:rPr lang="fr-CH" sz="1600" b="1" dirty="0" smtClean="0"/>
                        <a:t>CAT</a:t>
                      </a:r>
                    </a:p>
                    <a:p>
                      <a:pPr algn="ctr"/>
                      <a:endParaRPr lang="en-GB" sz="1600" b="1" dirty="0"/>
                    </a:p>
                  </a:txBody>
                  <a:tcPr marL="68587" marR="68587" marT="34302" marB="34302"/>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tc>
                  <a:txBody>
                    <a:bodyPr/>
                    <a:lstStyle/>
                    <a:p>
                      <a:endParaRPr lang="en-US" sz="1100" dirty="0" smtClean="0">
                        <a:effectLst/>
                      </a:endParaRPr>
                    </a:p>
                  </a:txBody>
                  <a:tcPr marL="68587" marR="68587" marT="34302" marB="34302"/>
                </a:tc>
                <a:extLst>
                  <a:ext uri="{0D108BD9-81ED-4DB2-BD59-A6C34878D82A}">
                    <a16:rowId xmlns:a16="http://schemas.microsoft.com/office/drawing/2014/main" val="10006"/>
                  </a:ext>
                </a:extLst>
              </a:tr>
              <a:tr h="544470">
                <a:tc>
                  <a:txBody>
                    <a:bodyPr/>
                    <a:lstStyle/>
                    <a:p>
                      <a:pPr algn="ctr"/>
                      <a:r>
                        <a:rPr lang="fr-CH" sz="1600" b="1" dirty="0" smtClean="0"/>
                        <a:t>CRPD</a:t>
                      </a:r>
                    </a:p>
                    <a:p>
                      <a:pPr algn="ctr"/>
                      <a:endParaRPr lang="en-GB" sz="1600" b="1" dirty="0"/>
                    </a:p>
                  </a:txBody>
                  <a:tcPr marL="68587" marR="68587" marT="34302" marB="34302"/>
                </a:tc>
                <a:tc>
                  <a:txBody>
                    <a:bodyPr/>
                    <a:lstStyle/>
                    <a:p>
                      <a:pPr marL="0" marR="0" algn="l">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7" marR="68587" marT="34302" marB="34302"/>
                </a:tc>
                <a:tc>
                  <a:txBody>
                    <a:bodyPr/>
                    <a:lstStyle/>
                    <a:p>
                      <a:endParaRPr lang="en-GB" sz="1100" dirty="0"/>
                    </a:p>
                  </a:txBody>
                  <a:tcPr marL="68587" marR="68587" marT="34302" marB="34302"/>
                </a:tc>
                <a:extLst>
                  <a:ext uri="{0D108BD9-81ED-4DB2-BD59-A6C34878D82A}">
                    <a16:rowId xmlns:a16="http://schemas.microsoft.com/office/drawing/2014/main" val="10007"/>
                  </a:ext>
                </a:extLst>
              </a:tr>
              <a:tr h="544470">
                <a:tc>
                  <a:txBody>
                    <a:bodyPr/>
                    <a:lstStyle/>
                    <a:p>
                      <a:pPr algn="ctr"/>
                      <a:r>
                        <a:rPr lang="fr-CH" sz="1600" b="1" dirty="0" smtClean="0"/>
                        <a:t>ICPPED</a:t>
                      </a:r>
                    </a:p>
                    <a:p>
                      <a:pPr algn="ctr"/>
                      <a:endParaRPr lang="en-GB" sz="1600" b="1" dirty="0"/>
                    </a:p>
                  </a:txBody>
                  <a:tcPr marL="68587" marR="68587" marT="34302" marB="34302"/>
                </a:tc>
                <a:tc>
                  <a:txBody>
                    <a:bodyPr/>
                    <a:lstStyle/>
                    <a:p>
                      <a:endParaRPr lang="en-GB" sz="1100" dirty="0"/>
                    </a:p>
                  </a:txBody>
                  <a:tcPr marL="68587" marR="68587" marT="34302" marB="34302"/>
                </a:tc>
                <a:tc>
                  <a:txBody>
                    <a:bodyPr/>
                    <a:lstStyle/>
                    <a:p>
                      <a:endParaRPr lang="en-GB" sz="1100" dirty="0"/>
                    </a:p>
                  </a:txBody>
                  <a:tcPr marL="68587" marR="68587" marT="34302" marB="34302"/>
                </a:tc>
                <a:extLst>
                  <a:ext uri="{0D108BD9-81ED-4DB2-BD59-A6C34878D82A}">
                    <a16:rowId xmlns:a16="http://schemas.microsoft.com/office/drawing/2014/main" val="10008"/>
                  </a:ext>
                </a:extLst>
              </a:tr>
              <a:tr h="544470">
                <a:tc>
                  <a:txBody>
                    <a:bodyPr/>
                    <a:lstStyle/>
                    <a:p>
                      <a:pPr algn="ctr"/>
                      <a:r>
                        <a:rPr lang="en-GB" sz="1600" b="1" dirty="0" smtClean="0"/>
                        <a:t>CMW</a:t>
                      </a:r>
                    </a:p>
                    <a:p>
                      <a:pPr algn="ctr"/>
                      <a:endParaRPr lang="en-GB" sz="1600" b="1" dirty="0"/>
                    </a:p>
                  </a:txBody>
                  <a:tcPr marL="68587" marR="68587" marT="34302" marB="34302"/>
                </a:tc>
                <a:tc>
                  <a:txBody>
                    <a:bodyPr/>
                    <a:lstStyle/>
                    <a:p>
                      <a:endParaRPr lang="en-GB" sz="1100" dirty="0"/>
                    </a:p>
                  </a:txBody>
                  <a:tcPr marL="68587" marR="68587" marT="34302" marB="34302"/>
                </a:tc>
                <a:tc>
                  <a:txBody>
                    <a:bodyPr/>
                    <a:lstStyle/>
                    <a:p>
                      <a:endParaRPr lang="en-GB" sz="1100" dirty="0"/>
                    </a:p>
                  </a:txBody>
                  <a:tcPr marL="68587" marR="68587" marT="34302" marB="3430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912437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20700"/>
            <a:ext cx="7886700" cy="990600"/>
          </a:xfrm>
        </p:spPr>
        <p:txBody>
          <a:bodyPr>
            <a:noAutofit/>
          </a:bodyPr>
          <a:lstStyle/>
          <a:p>
            <a:pPr>
              <a:defRPr/>
            </a:pPr>
            <a:r>
              <a:rPr lang="ru-RU" sz="2800" dirty="0" smtClean="0">
                <a:solidFill>
                  <a:schemeClr val="accent1">
                    <a:lumMod val="75000"/>
                  </a:schemeClr>
                </a:solidFill>
                <a:latin typeface="Arial" panose="020B0604020202020204" pitchFamily="34" charset="0"/>
                <a:cs typeface="Arial" panose="020B0604020202020204" pitchFamily="34" charset="0"/>
              </a:rPr>
              <a:t>Ратификация Факультативных протоколов</a:t>
            </a:r>
            <a:r>
              <a:rPr lang="fr-CH" sz="2800" dirty="0" smtClean="0">
                <a:solidFill>
                  <a:schemeClr val="accent1">
                    <a:lumMod val="75000"/>
                  </a:schemeClr>
                </a:solidFill>
                <a:latin typeface="Arial" panose="020B0604020202020204" pitchFamily="34" charset="0"/>
                <a:cs typeface="Arial" panose="020B0604020202020204" pitchFamily="34" charset="0"/>
              </a:rPr>
              <a:t> </a:t>
            </a:r>
            <a:r>
              <a:rPr lang="fr-CH" sz="2800" dirty="0" smtClean="0">
                <a:solidFill>
                  <a:schemeClr val="accent1">
                    <a:lumMod val="75000"/>
                  </a:schemeClr>
                </a:solidFill>
                <a:latin typeface="Arial" panose="020B0604020202020204" pitchFamily="34" charset="0"/>
                <a:cs typeface="Arial" panose="020B0604020202020204" pitchFamily="34" charset="0"/>
              </a:rPr>
              <a:t/>
            </a:r>
            <a:br>
              <a:rPr lang="fr-CH" sz="2800" dirty="0" smtClean="0">
                <a:solidFill>
                  <a:schemeClr val="accent1">
                    <a:lumMod val="75000"/>
                  </a:schemeClr>
                </a:solidFill>
                <a:latin typeface="Arial" panose="020B0604020202020204" pitchFamily="34" charset="0"/>
                <a:cs typeface="Arial" panose="020B0604020202020204" pitchFamily="34" charset="0"/>
              </a:rPr>
            </a:br>
            <a:r>
              <a:rPr lang="ru-RU" sz="2800" dirty="0" smtClean="0">
                <a:solidFill>
                  <a:schemeClr val="accent1">
                    <a:lumMod val="75000"/>
                  </a:schemeClr>
                </a:solidFill>
                <a:latin typeface="Arial" panose="020B0604020202020204" pitchFamily="34" charset="0"/>
                <a:cs typeface="Arial" panose="020B0604020202020204" pitchFamily="34" charset="0"/>
              </a:rPr>
              <a:t>и процедура рассмотрения жалоб</a:t>
            </a:r>
            <a:endParaRPr lang="en-US" sz="2800" dirty="0">
              <a:solidFill>
                <a:schemeClr val="accent1">
                  <a:lumMod val="75000"/>
                </a:schemeClr>
              </a:solidFill>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0579360"/>
              </p:ext>
            </p:extLst>
          </p:nvPr>
        </p:nvGraphicFramePr>
        <p:xfrm>
          <a:off x="787400" y="1511300"/>
          <a:ext cx="7581900" cy="4653796"/>
        </p:xfrm>
        <a:graphic>
          <a:graphicData uri="http://schemas.openxmlformats.org/drawingml/2006/table">
            <a:tbl>
              <a:tblPr firstRow="1" bandRow="1">
                <a:tableStyleId>{5C22544A-7EE6-4342-B048-85BDC9FD1C3A}</a:tableStyleId>
              </a:tblPr>
              <a:tblGrid>
                <a:gridCol w="1411483">
                  <a:extLst>
                    <a:ext uri="{9D8B030D-6E8A-4147-A177-3AD203B41FA5}">
                      <a16:colId xmlns:a16="http://schemas.microsoft.com/office/drawing/2014/main" val="20000"/>
                    </a:ext>
                  </a:extLst>
                </a:gridCol>
                <a:gridCol w="5996582">
                  <a:extLst>
                    <a:ext uri="{9D8B030D-6E8A-4147-A177-3AD203B41FA5}">
                      <a16:colId xmlns:a16="http://schemas.microsoft.com/office/drawing/2014/main" val="20001"/>
                    </a:ext>
                  </a:extLst>
                </a:gridCol>
                <a:gridCol w="173835">
                  <a:extLst>
                    <a:ext uri="{9D8B030D-6E8A-4147-A177-3AD203B41FA5}">
                      <a16:colId xmlns:a16="http://schemas.microsoft.com/office/drawing/2014/main" val="20002"/>
                    </a:ext>
                  </a:extLst>
                </a:gridCol>
              </a:tblGrid>
              <a:tr h="625045">
                <a:tc>
                  <a:txBody>
                    <a:bodyPr/>
                    <a:lstStyle/>
                    <a:p>
                      <a:pPr algn="ctr"/>
                      <a:r>
                        <a:rPr lang="ru-RU" sz="1600" dirty="0" smtClean="0"/>
                        <a:t>Договор</a:t>
                      </a:r>
                      <a:endParaRPr lang="en-GB" sz="1600" dirty="0"/>
                    </a:p>
                  </a:txBody>
                  <a:tcPr marL="68588" marR="68588" marT="34297" marB="34297"/>
                </a:tc>
                <a:tc>
                  <a:txBody>
                    <a:bodyPr/>
                    <a:lstStyle/>
                    <a:p>
                      <a:r>
                        <a:rPr lang="ru-RU" sz="1500" dirty="0" smtClean="0"/>
                        <a:t>Процедура</a:t>
                      </a:r>
                      <a:r>
                        <a:rPr lang="ru-RU" sz="1500" baseline="0" dirty="0" smtClean="0"/>
                        <a:t> рассмотрения жалоб</a:t>
                      </a:r>
                      <a:endParaRPr lang="en-GB" sz="1500" dirty="0"/>
                    </a:p>
                  </a:txBody>
                  <a:tcPr marL="68588" marR="68588" marT="34297" marB="34297"/>
                </a:tc>
                <a:tc>
                  <a:txBody>
                    <a:bodyPr/>
                    <a:lstStyle/>
                    <a:p>
                      <a:pPr algn="l"/>
                      <a:endParaRPr lang="en-GB" sz="1500" dirty="0"/>
                    </a:p>
                  </a:txBody>
                  <a:tcPr marL="68588" marR="68588" marT="34297" marB="34297"/>
                </a:tc>
                <a:extLst>
                  <a:ext uri="{0D108BD9-81ED-4DB2-BD59-A6C34878D82A}">
                    <a16:rowId xmlns:a16="http://schemas.microsoft.com/office/drawing/2014/main" val="10000"/>
                  </a:ext>
                </a:extLst>
              </a:tr>
              <a:tr h="480159">
                <a:tc>
                  <a:txBody>
                    <a:bodyPr/>
                    <a:lstStyle/>
                    <a:p>
                      <a:pPr algn="ctr"/>
                      <a:r>
                        <a:rPr lang="en-GB" sz="1600" b="1" dirty="0" smtClean="0"/>
                        <a:t>ICERD</a:t>
                      </a:r>
                      <a:endParaRPr lang="en-GB" sz="1600" b="1" dirty="0"/>
                    </a:p>
                  </a:txBody>
                  <a:tcPr marL="68588" marR="68588" marT="34297" marB="34297"/>
                </a:tc>
                <a:tc>
                  <a:txBody>
                    <a:bodyPr/>
                    <a:lstStyle/>
                    <a:p>
                      <a:r>
                        <a:rPr lang="ru-RU" sz="1400" dirty="0" smtClean="0"/>
                        <a:t>Заявление</a:t>
                      </a:r>
                      <a:r>
                        <a:rPr lang="ru-RU" sz="1400" baseline="0" dirty="0" smtClean="0"/>
                        <a:t> в соответствии со ст.</a:t>
                      </a:r>
                      <a:r>
                        <a:rPr lang="en-GB" sz="1400" baseline="0" dirty="0" smtClean="0"/>
                        <a:t>14 (</a:t>
                      </a:r>
                      <a:r>
                        <a:rPr lang="ru-RU" sz="1400" baseline="0" dirty="0" smtClean="0"/>
                        <a:t>рассмотрение жалоб от частных лиц</a:t>
                      </a:r>
                      <a:r>
                        <a:rPr lang="en-GB" sz="1400" baseline="0" dirty="0" smtClean="0"/>
                        <a:t>)</a:t>
                      </a:r>
                      <a:endParaRPr lang="en-GB" sz="1400" dirty="0"/>
                    </a:p>
                  </a:txBody>
                  <a:tcPr marL="68588" marR="68588" marT="34297" marB="34297"/>
                </a:tc>
                <a:tc>
                  <a:txBody>
                    <a:bodyPr/>
                    <a:lstStyle/>
                    <a:p>
                      <a:pPr marL="0" marR="0" algn="l">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extLst>
                  <a:ext uri="{0D108BD9-81ED-4DB2-BD59-A6C34878D82A}">
                    <a16:rowId xmlns:a16="http://schemas.microsoft.com/office/drawing/2014/main" val="10001"/>
                  </a:ext>
                </a:extLst>
              </a:tr>
              <a:tr h="709852">
                <a:tc>
                  <a:txBody>
                    <a:bodyPr/>
                    <a:lstStyle/>
                    <a:p>
                      <a:pPr algn="ctr"/>
                      <a:r>
                        <a:rPr lang="fr-CH" sz="1600" b="1" dirty="0" smtClean="0"/>
                        <a:t>ICCPR</a:t>
                      </a:r>
                      <a:endParaRPr lang="en-GB" sz="1600" b="1" dirty="0"/>
                    </a:p>
                  </a:txBody>
                  <a:tcPr marL="68588" marR="68588" marT="34297" marB="34297"/>
                </a:tc>
                <a:tc>
                  <a:txBody>
                    <a:bodyPr/>
                    <a:lstStyle/>
                    <a:p>
                      <a:r>
                        <a:rPr lang="ru-RU" sz="1400" baseline="0" dirty="0" smtClean="0"/>
                        <a:t>Факультативный протокол</a:t>
                      </a:r>
                      <a:r>
                        <a:rPr lang="fr-CH" sz="1400" baseline="0" dirty="0" smtClean="0"/>
                        <a:t> </a:t>
                      </a:r>
                      <a:r>
                        <a:rPr lang="fr-CH" sz="1400" baseline="0" dirty="0" smtClean="0"/>
                        <a:t>I</a:t>
                      </a:r>
                    </a:p>
                    <a:p>
                      <a:r>
                        <a:rPr lang="ru-RU" sz="1400" baseline="0" dirty="0" smtClean="0"/>
                        <a:t>Факультативный протокол </a:t>
                      </a:r>
                      <a:r>
                        <a:rPr lang="fr-CH" sz="1400" baseline="0" dirty="0" smtClean="0"/>
                        <a:t>II (</a:t>
                      </a:r>
                      <a:r>
                        <a:rPr lang="ru-RU" sz="1400" baseline="0" dirty="0" smtClean="0"/>
                        <a:t>отмена смертной казни</a:t>
                      </a:r>
                      <a:r>
                        <a:rPr lang="fr-CH" sz="1400" baseline="0" dirty="0" smtClean="0"/>
                        <a:t>)</a:t>
                      </a:r>
                      <a:endParaRPr lang="en-GB" sz="1400" dirty="0"/>
                    </a:p>
                  </a:txBody>
                  <a:tcPr marL="68588" marR="68588" marT="34297" marB="34297"/>
                </a:tc>
                <a:tc>
                  <a:txBody>
                    <a:bodyPr/>
                    <a:lstStyle/>
                    <a:p>
                      <a:pPr marL="0" marR="0" algn="l">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extLst>
                  <a:ext uri="{0D108BD9-81ED-4DB2-BD59-A6C34878D82A}">
                    <a16:rowId xmlns:a16="http://schemas.microsoft.com/office/drawing/2014/main" val="10002"/>
                  </a:ext>
                </a:extLst>
              </a:tr>
              <a:tr h="445265">
                <a:tc>
                  <a:txBody>
                    <a:bodyPr/>
                    <a:lstStyle/>
                    <a:p>
                      <a:pPr algn="ctr"/>
                      <a:r>
                        <a:rPr lang="fr-CH" sz="1600" b="1" dirty="0" smtClean="0"/>
                        <a:t>ICESCR</a:t>
                      </a:r>
                    </a:p>
                  </a:txBody>
                  <a:tcPr marL="68588" marR="68588" marT="34297" marB="34297"/>
                </a:tc>
                <a:tc>
                  <a:txBody>
                    <a:bodyPr/>
                    <a:lstStyle/>
                    <a:p>
                      <a:pPr marL="0" marR="0">
                        <a:lnSpc>
                          <a:spcPct val="107000"/>
                        </a:lnSpc>
                        <a:spcBef>
                          <a:spcPts val="0"/>
                        </a:spcBef>
                        <a:spcAft>
                          <a:spcPts val="0"/>
                        </a:spcAft>
                      </a:pPr>
                      <a:r>
                        <a:rPr lang="ru-RU" sz="1400" baseline="0" dirty="0" smtClean="0"/>
                        <a:t>Факультативный протокол</a:t>
                      </a:r>
                      <a:r>
                        <a:rPr lang="fr-CH" sz="1400" baseline="0" dirty="0" smtClean="0"/>
                        <a:t> </a:t>
                      </a:r>
                      <a:endParaRPr lang="en-US" sz="14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tc>
                  <a:txBody>
                    <a:bodyPr/>
                    <a:lstStyle/>
                    <a:p>
                      <a:pPr marL="0" marR="0" algn="l">
                        <a:lnSpc>
                          <a:spcPct val="107000"/>
                        </a:lnSpc>
                        <a:spcBef>
                          <a:spcPts val="0"/>
                        </a:spcBef>
                        <a:spcAft>
                          <a:spcPts val="0"/>
                        </a:spcAf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extLst>
                  <a:ext uri="{0D108BD9-81ED-4DB2-BD59-A6C34878D82A}">
                    <a16:rowId xmlns:a16="http://schemas.microsoft.com/office/drawing/2014/main" val="10003"/>
                  </a:ext>
                </a:extLst>
              </a:tr>
              <a:tr h="391140">
                <a:tc>
                  <a:txBody>
                    <a:bodyPr/>
                    <a:lstStyle/>
                    <a:p>
                      <a:pPr algn="ctr"/>
                      <a:r>
                        <a:rPr lang="fr-CH" sz="1600" b="1" dirty="0" smtClean="0"/>
                        <a:t>CEDAW</a:t>
                      </a:r>
                      <a:endParaRPr lang="en-GB" sz="1600" b="1" dirty="0"/>
                    </a:p>
                  </a:txBody>
                  <a:tcPr marL="68588" marR="68588" marT="34297" marB="34297"/>
                </a:tc>
                <a:tc>
                  <a:txBody>
                    <a:bodyPr/>
                    <a:lstStyle/>
                    <a:p>
                      <a:pPr marL="0" marR="0" algn="just">
                        <a:lnSpc>
                          <a:spcPct val="107000"/>
                        </a:lnSpc>
                        <a:spcBef>
                          <a:spcPts val="0"/>
                        </a:spcBef>
                        <a:spcAft>
                          <a:spcPts val="0"/>
                        </a:spcAft>
                      </a:pPr>
                      <a:r>
                        <a:rPr lang="ru-RU" sz="1400" baseline="0" dirty="0" smtClean="0"/>
                        <a:t>Факультативный протокол</a:t>
                      </a:r>
                      <a:r>
                        <a:rPr lang="fr-CH" sz="1400" baseline="0" dirty="0" smtClean="0"/>
                        <a:t> </a:t>
                      </a:r>
                      <a:endParaRPr lang="en-US" sz="14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tc>
                  <a:txBody>
                    <a:bodyPr/>
                    <a:lstStyle/>
                    <a:p>
                      <a:pPr algn="l"/>
                      <a:endParaRPr lang="en-US" sz="1100" dirty="0" smtClean="0">
                        <a:effectLst/>
                      </a:endParaRPr>
                    </a:p>
                  </a:txBody>
                  <a:tcPr marL="68588" marR="68588" marT="34297" marB="34297"/>
                </a:tc>
                <a:extLst>
                  <a:ext uri="{0D108BD9-81ED-4DB2-BD59-A6C34878D82A}">
                    <a16:rowId xmlns:a16="http://schemas.microsoft.com/office/drawing/2014/main" val="10004"/>
                  </a:ext>
                </a:extLst>
              </a:tr>
              <a:tr h="847865">
                <a:tc>
                  <a:txBody>
                    <a:bodyPr/>
                    <a:lstStyle/>
                    <a:p>
                      <a:pPr algn="ctr"/>
                      <a:r>
                        <a:rPr lang="fr-CH" sz="1600" b="1" dirty="0" smtClean="0"/>
                        <a:t>CRC</a:t>
                      </a:r>
                      <a:endParaRPr lang="en-GB" sz="1600" b="1" dirty="0"/>
                    </a:p>
                  </a:txBody>
                  <a:tcPr marL="68588" marR="68588" marT="34297" marB="34297"/>
                </a:tc>
                <a:tc>
                  <a:txBody>
                    <a:bodyPr/>
                    <a:lstStyle/>
                    <a:p>
                      <a:pPr marL="0" marR="0" algn="l">
                        <a:lnSpc>
                          <a:spcPct val="107000"/>
                        </a:lnSpc>
                        <a:spcBef>
                          <a:spcPts val="0"/>
                        </a:spcBef>
                        <a:spcAft>
                          <a:spcPts val="0"/>
                        </a:spcAft>
                      </a:pPr>
                      <a:r>
                        <a:rPr lang="en-US" sz="1400" dirty="0" smtClean="0">
                          <a:effectLst/>
                        </a:rPr>
                        <a:t>OPAC</a:t>
                      </a:r>
                      <a:r>
                        <a:rPr lang="en-US" sz="1400" baseline="0" dirty="0" smtClean="0">
                          <a:effectLst/>
                        </a:rPr>
                        <a:t> </a:t>
                      </a:r>
                      <a:r>
                        <a:rPr lang="en-US" sz="1400" baseline="0" dirty="0" smtClean="0">
                          <a:effectLst/>
                        </a:rPr>
                        <a:t>(</a:t>
                      </a:r>
                      <a:r>
                        <a:rPr lang="ru-RU" sz="1400" baseline="0" dirty="0" smtClean="0">
                          <a:effectLst/>
                        </a:rPr>
                        <a:t>участие детей в вооруженных конфликтах</a:t>
                      </a:r>
                      <a:r>
                        <a:rPr lang="en-US" sz="1400" baseline="0" dirty="0" smtClean="0">
                          <a:effectLst/>
                        </a:rPr>
                        <a:t>)</a:t>
                      </a:r>
                      <a:endParaRPr lang="en-US" sz="1400" baseline="0" dirty="0" smtClean="0">
                        <a:effectLst/>
                      </a:endParaRPr>
                    </a:p>
                    <a:p>
                      <a:pPr marL="0" marR="0" algn="l">
                        <a:lnSpc>
                          <a:spcPct val="107000"/>
                        </a:lnSpc>
                        <a:spcBef>
                          <a:spcPts val="0"/>
                        </a:spcBef>
                        <a:spcAft>
                          <a:spcPts val="0"/>
                        </a:spcAft>
                      </a:pP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OPSC </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a:t>
                      </a:r>
                      <a:r>
                        <a:rPr lang="ru-RU"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торговля детьми</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a:t>
                      </a:r>
                      <a:endPar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endParaRPr>
                    </a:p>
                    <a:p>
                      <a:pPr marL="0" marR="0" algn="l">
                        <a:lnSpc>
                          <a:spcPct val="107000"/>
                        </a:lnSpc>
                        <a:spcBef>
                          <a:spcPts val="0"/>
                        </a:spcBef>
                        <a:spcAft>
                          <a:spcPts val="0"/>
                        </a:spcAft>
                      </a:pP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OPIC </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a:t>
                      </a:r>
                      <a:r>
                        <a:rPr lang="ru-RU"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процедура сообщений</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a:t>
                      </a:r>
                      <a:endParaRPr lang="en-US" sz="14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tc>
                  <a:txBody>
                    <a:bodyPr/>
                    <a:lstStyle/>
                    <a:p>
                      <a:pPr marL="0" marR="0" algn="l">
                        <a:lnSpc>
                          <a:spcPct val="107000"/>
                        </a:lnSpc>
                        <a:spcBef>
                          <a:spcPts val="0"/>
                        </a:spcBef>
                        <a:spcAft>
                          <a:spcPts val="0"/>
                        </a:spcAft>
                        <a:tabLst>
                          <a:tab pos="1531620" algn="ctr"/>
                        </a:tabLst>
                      </a:pPr>
                      <a:endParaRPr lang="en-US" sz="11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extLst>
                  <a:ext uri="{0D108BD9-81ED-4DB2-BD59-A6C34878D82A}">
                    <a16:rowId xmlns:a16="http://schemas.microsoft.com/office/drawing/2014/main" val="10005"/>
                  </a:ext>
                </a:extLst>
              </a:tr>
              <a:tr h="580842">
                <a:tc>
                  <a:txBody>
                    <a:bodyPr/>
                    <a:lstStyle/>
                    <a:p>
                      <a:pPr algn="ctr"/>
                      <a:r>
                        <a:rPr lang="fr-CH" sz="1600" b="1" dirty="0" smtClean="0"/>
                        <a:t>CAT</a:t>
                      </a:r>
                      <a:endParaRPr lang="en-GB" sz="1600" b="1" dirty="0"/>
                    </a:p>
                  </a:txBody>
                  <a:tcPr marL="68588" marR="68588" marT="34297" marB="3429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400" baseline="0" dirty="0" smtClean="0"/>
                        <a:t>Факультативный протокол</a:t>
                      </a:r>
                      <a:r>
                        <a:rPr lang="fr-CH" sz="1400" baseline="0" dirty="0" smtClean="0"/>
                        <a:t> </a:t>
                      </a:r>
                      <a:endParaRPr lang="ru-RU" sz="14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ru-RU"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Заявление в соответствии со ст</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 </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22 </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a:t>
                      </a:r>
                      <a:r>
                        <a:rPr lang="ru-RU"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рассмотрение сообщений от частных лиц</a:t>
                      </a:r>
                      <a:r>
                        <a:rPr lang="en-US" sz="1400" baseline="0" dirty="0" smtClean="0">
                          <a:effectLst/>
                          <a:latin typeface="Calibri" panose="020F0502020204030204" pitchFamily="34" charset="0"/>
                          <a:ea typeface="Malgun Gothic" panose="020B0503020000020004" pitchFamily="34" charset="-127"/>
                          <a:cs typeface="Times New Roman" panose="02020603050405020304" pitchFamily="18" charset="0"/>
                        </a:rPr>
                        <a:t>)</a:t>
                      </a:r>
                      <a:endParaRPr lang="en-US" sz="14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tc>
                  <a:txBody>
                    <a:bodyPr/>
                    <a:lstStyle/>
                    <a:p>
                      <a:pPr algn="l"/>
                      <a:endParaRPr lang="en-US" sz="1100" dirty="0" smtClean="0">
                        <a:effectLst/>
                      </a:endParaRPr>
                    </a:p>
                  </a:txBody>
                  <a:tcPr marL="68588" marR="68588" marT="34297" marB="34297"/>
                </a:tc>
                <a:extLst>
                  <a:ext uri="{0D108BD9-81ED-4DB2-BD59-A6C34878D82A}">
                    <a16:rowId xmlns:a16="http://schemas.microsoft.com/office/drawing/2014/main" val="10006"/>
                  </a:ext>
                </a:extLst>
              </a:tr>
              <a:tr h="445796">
                <a:tc>
                  <a:txBody>
                    <a:bodyPr/>
                    <a:lstStyle/>
                    <a:p>
                      <a:pPr algn="ctr"/>
                      <a:r>
                        <a:rPr lang="fr-CH" sz="1600" b="1" dirty="0" smtClean="0"/>
                        <a:t>CRPD</a:t>
                      </a:r>
                      <a:endParaRPr lang="en-GB" sz="1600" b="1" dirty="0"/>
                    </a:p>
                  </a:txBody>
                  <a:tcPr marL="68588" marR="68588" marT="34297" marB="34297"/>
                </a:tc>
                <a:tc>
                  <a:txBody>
                    <a:bodyPr/>
                    <a:lstStyle/>
                    <a:p>
                      <a:pPr marL="0" marR="0" algn="l">
                        <a:lnSpc>
                          <a:spcPct val="107000"/>
                        </a:lnSpc>
                        <a:spcBef>
                          <a:spcPts val="0"/>
                        </a:spcBef>
                        <a:spcAft>
                          <a:spcPts val="0"/>
                        </a:spcAft>
                      </a:pPr>
                      <a:r>
                        <a:rPr lang="ru-RU" sz="1400" baseline="0" dirty="0" smtClean="0"/>
                        <a:t>Факультативный протокол</a:t>
                      </a:r>
                      <a:r>
                        <a:rPr lang="fr-CH" sz="1400" baseline="0" dirty="0" smtClean="0"/>
                        <a:t> </a:t>
                      </a:r>
                      <a:endParaRPr lang="en-US" sz="1400" dirty="0" smtClean="0">
                        <a:effectLst/>
                        <a:latin typeface="Calibri" panose="020F0502020204030204" pitchFamily="34" charset="0"/>
                        <a:ea typeface="Malgun Gothic" panose="020B0503020000020004" pitchFamily="34" charset="-127"/>
                        <a:cs typeface="Times New Roman" panose="02020603050405020304" pitchFamily="18" charset="0"/>
                      </a:endParaRPr>
                    </a:p>
                  </a:txBody>
                  <a:tcPr marL="68588" marR="68588" marT="34297" marB="34297"/>
                </a:tc>
                <a:tc>
                  <a:txBody>
                    <a:bodyPr/>
                    <a:lstStyle/>
                    <a:p>
                      <a:pPr algn="l"/>
                      <a:endParaRPr lang="en-GB" sz="1100" dirty="0"/>
                    </a:p>
                  </a:txBody>
                  <a:tcPr marL="68588" marR="68588" marT="34297" marB="34297"/>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802059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741363" y="352424"/>
            <a:ext cx="7566025" cy="1012825"/>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ЧАСТЫЕ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АРГУМЕНТЫ ПРОТИВ РАТИФИКАЦИИ</a:t>
            </a:r>
            <a:endParaRPr lang="en-US"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47107" name="Content Placeholder 2"/>
          <p:cNvSpPr>
            <a:spLocks noGrp="1"/>
          </p:cNvSpPr>
          <p:nvPr>
            <p:ph idx="1"/>
          </p:nvPr>
        </p:nvSpPr>
        <p:spPr>
          <a:xfrm>
            <a:off x="741363" y="1647824"/>
            <a:ext cx="7566025" cy="4329113"/>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Отсутствие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технических и финансовых ресурсов и возможностей</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Требование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отчетности как препятствие</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Не является</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 основным приоритетом</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Идея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 том, что государство должно быть в полном соответствии с договором до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того, как этот договор может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быть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ратифицирован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(не совсем верно)</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741363" y="371474"/>
            <a:ext cx="7566025" cy="993775"/>
          </a:xfrm>
        </p:spPr>
        <p:txBody>
          <a:bodyPr/>
          <a:lstStyle/>
          <a:p>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РАТИФИКАЦИЯ</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 </a:t>
            </a: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
            </a:r>
            <a:b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b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ЧТО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В </a:t>
            </a: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ЭТОМ </a:t>
            </a:r>
            <a:r>
              <a:rPr lang="ru-RU" altLang="ru-RU" sz="3200" dirty="0">
                <a:latin typeface="Arial" panose="020B0604020202020204" pitchFamily="34" charset="0"/>
                <a:ea typeface="ＭＳ Ｐゴシック" panose="020B0600070205080204" pitchFamily="34" charset="-128"/>
                <a:cs typeface="Arial" panose="020B0604020202020204" pitchFamily="34" charset="0"/>
              </a:rPr>
              <a:t>ДЛЯ </a:t>
            </a:r>
            <a:r>
              <a:rPr lang="ru-RU" altLang="ru-RU" sz="3200" dirty="0" smtClean="0">
                <a:latin typeface="Arial" panose="020B0604020202020204" pitchFamily="34" charset="0"/>
                <a:ea typeface="ＭＳ Ｐゴシック" panose="020B0600070205080204" pitchFamily="34" charset="-128"/>
                <a:cs typeface="Arial" panose="020B0604020202020204" pitchFamily="34" charset="0"/>
              </a:rPr>
              <a:t>НАС?</a:t>
            </a:r>
            <a:endParaRPr lang="en-US" altLang="ru-RU" sz="3200"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48131" name="Content Placeholder 2"/>
          <p:cNvSpPr>
            <a:spLocks noGrp="1"/>
          </p:cNvSpPr>
          <p:nvPr>
            <p:ph idx="1"/>
          </p:nvPr>
        </p:nvSpPr>
        <p:spPr>
          <a:xfrm>
            <a:off x="741363" y="1797050"/>
            <a:ext cx="7566025" cy="4414838"/>
          </a:xfrm>
        </p:spPr>
        <p:txBody>
          <a:bodyPr/>
          <a:lstStyle/>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Договоры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о правах человека обеспечивают правовую основу и структуру для поддержки согласованных на международном уровне целей в области развития (отраженных в </a:t>
            </a:r>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региональных/национальных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стратегиях развития)</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pPr>
              <a:buFont typeface="Wingdings" panose="05000000000000000000" pitchFamily="2" charset="2"/>
              <a:buNone/>
            </a:pPr>
            <a:endParaRPr lang="en-US" altLang="ru-RU" sz="1000" dirty="0" smtClean="0">
              <a:latin typeface="Arial" panose="020B0604020202020204" pitchFamily="34" charset="0"/>
              <a:ea typeface="ＭＳ Ｐゴシック" panose="020B0600070205080204" pitchFamily="34" charset="-128"/>
              <a:cs typeface="Arial" panose="020B0604020202020204" pitchFamily="34" charset="0"/>
            </a:endParaRPr>
          </a:p>
          <a:p>
            <a:r>
              <a:rPr lang="ru-RU" altLang="ru-RU" sz="2400" dirty="0" smtClean="0">
                <a:latin typeface="Arial" panose="020B0604020202020204" pitchFamily="34" charset="0"/>
                <a:ea typeface="ＭＳ Ｐゴシック" panose="020B0600070205080204" pitchFamily="34" charset="-128"/>
                <a:cs typeface="Arial" panose="020B0604020202020204" pitchFamily="34" charset="0"/>
              </a:rPr>
              <a:t>Укрепление </a:t>
            </a:r>
            <a:r>
              <a:rPr lang="ru-RU" altLang="ru-RU" sz="2400" dirty="0">
                <a:latin typeface="Arial" panose="020B0604020202020204" pitchFamily="34" charset="0"/>
                <a:ea typeface="ＭＳ Ｐゴシック" panose="020B0600070205080204" pitchFamily="34" charset="-128"/>
                <a:cs typeface="Arial" panose="020B0604020202020204" pitchFamily="34" charset="0"/>
              </a:rPr>
              <a:t>связей в области прав человека: необходимо принять меры на национальном уровне для обеспечения соответствия законодательства и политики международным стандартам</a:t>
            </a:r>
            <a:endParaRPr lang="en-US" altLang="ru-RU" sz="2400" dirty="0" smtClean="0">
              <a:latin typeface="Arial" panose="020B0604020202020204" pitchFamily="34" charset="0"/>
              <a:ea typeface="ＭＳ Ｐゴシック" panose="020B0600070205080204" pitchFamily="34" charset="-128"/>
              <a:cs typeface="Arial" panose="020B0604020202020204" pitchFamily="34" charset="0"/>
            </a:endParaRPr>
          </a:p>
          <a:p>
            <a:endParaRPr lang="en-US" altLang="ru-RU" sz="2800"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HCHR - Overview.EN.2011May">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1B1BF74F-3135-4777-8606-F577CACDFF7D}"/>
</file>

<file path=customXml/itemProps2.xml><?xml version="1.0" encoding="utf-8"?>
<ds:datastoreItem xmlns:ds="http://schemas.openxmlformats.org/officeDocument/2006/customXml" ds:itemID="{1B89EBC4-939A-43DF-B8E6-856C40243393}">
  <ds:schemaRefs>
    <ds:schemaRef ds:uri="http://schemas.microsoft.com/sharepoint/v3/contenttype/forms"/>
  </ds:schemaRefs>
</ds:datastoreItem>
</file>

<file path=customXml/itemProps3.xml><?xml version="1.0" encoding="utf-8"?>
<ds:datastoreItem xmlns:ds="http://schemas.openxmlformats.org/officeDocument/2006/customXml" ds:itemID="{AE89CE77-5BA0-45F3-81BF-4C5541799DB3}"/>
</file>

<file path=docProps/app.xml><?xml version="1.0" encoding="utf-8"?>
<Properties xmlns="http://schemas.openxmlformats.org/officeDocument/2006/extended-properties" xmlns:vt="http://schemas.openxmlformats.org/officeDocument/2006/docPropsVTypes">
  <Template>OHCHR - Overview.EN.2011May</Template>
  <TotalTime>3576</TotalTime>
  <Words>1371</Words>
  <Application>Microsoft Office PowerPoint</Application>
  <PresentationFormat>On-screen Show (4:3)</PresentationFormat>
  <Paragraphs>153</Paragraphs>
  <Slides>11</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Malgun Gothic</vt:lpstr>
      <vt:lpstr>ＭＳ Ｐゴシック</vt:lpstr>
      <vt:lpstr>Arial</vt:lpstr>
      <vt:lpstr>Calibri</vt:lpstr>
      <vt:lpstr>Times New Roman</vt:lpstr>
      <vt:lpstr>Wingdings</vt:lpstr>
      <vt:lpstr>OHCHR - Overview.EN.2011May</vt:lpstr>
      <vt:lpstr> Ратификация международных договоров по правам человека </vt:lpstr>
      <vt:lpstr>ОТЛИЧИЕ ТЕРМИНОВ</vt:lpstr>
      <vt:lpstr>ОТЛИЧИЕ ТЕРМИНОВ - ОПРЕДЕЛЕНИЯ</vt:lpstr>
      <vt:lpstr>ОТЛИЧИЕ ТЕРМИНОВ - ОПРЕДЕЛЕНИЯ</vt:lpstr>
      <vt:lpstr>ОТЛИЧИЕ ТЕРМИНОВ - ОПРЕДЕЛЕНИЯ</vt:lpstr>
      <vt:lpstr>Ратификация договоров и оговорки</vt:lpstr>
      <vt:lpstr>Ратификация Факультативных протоколов  и процедура рассмотрения жалоб</vt:lpstr>
      <vt:lpstr>ЧАСТЫЕ  АРГУМЕНТЫ ПРОТИВ РАТИФИКАЦИИ</vt:lpstr>
      <vt:lpstr>РАТИФИКАЦИЯ:  ЧТО В ЭТОМ ДЛЯ НАС?</vt:lpstr>
      <vt:lpstr>ЧТО В ЭТОМ  ДЛЯ НАС? - АРГУМЕНТЫ</vt:lpstr>
      <vt:lpstr>ЧТО В ЭТОМ ДЛЯ  НАС? - АРГУМЕНТЫ</vt:lpstr>
    </vt:vector>
  </TitlesOfParts>
  <Company>International Computing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Communication int2</dc:creator>
  <cp:lastModifiedBy>Janna Iskakova</cp:lastModifiedBy>
  <cp:revision>266</cp:revision>
  <cp:lastPrinted>2017-05-15T10:25:26Z</cp:lastPrinted>
  <dcterms:created xsi:type="dcterms:W3CDTF">2017-05-17T02:06:05Z</dcterms:created>
  <dcterms:modified xsi:type="dcterms:W3CDTF">2018-05-03T15:39:17Z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