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8" r:id="rId6"/>
  </p:sldMasterIdLst>
  <p:notesMasterIdLst>
    <p:notesMasterId r:id="rId18"/>
  </p:notesMasterIdLst>
  <p:sldIdLst>
    <p:sldId id="258" r:id="rId7"/>
    <p:sldId id="271" r:id="rId8"/>
    <p:sldId id="275" r:id="rId9"/>
    <p:sldId id="263" r:id="rId10"/>
    <p:sldId id="277" r:id="rId11"/>
    <p:sldId id="269" r:id="rId12"/>
    <p:sldId id="270" r:id="rId13"/>
    <p:sldId id="273" r:id="rId14"/>
    <p:sldId id="274" r:id="rId15"/>
    <p:sldId id="276" r:id="rId16"/>
    <p:sldId id="267" r:id="rId17"/>
  </p:sldIdLst>
  <p:sldSz cx="9144000" cy="6858000" type="screen4x3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876" autoAdjust="0"/>
  </p:normalViewPr>
  <p:slideViewPr>
    <p:cSldViewPr>
      <p:cViewPr varScale="1">
        <p:scale>
          <a:sx n="80" d="100"/>
          <a:sy n="80" d="100"/>
        </p:scale>
        <p:origin x="89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74608C-D773-413C-B8E7-FB20CBCE9FED}" type="doc">
      <dgm:prSet loTypeId="urn:microsoft.com/office/officeart/2005/8/layout/hList3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B4EA513-730C-42A3-805A-3D1DA585C1BC}">
      <dgm:prSet phldrT="[Text]"/>
      <dgm:spPr/>
      <dgm:t>
        <a:bodyPr/>
        <a:lstStyle/>
        <a:p>
          <a:r>
            <a:rPr lang="en-GB" b="1" dirty="0" smtClean="0"/>
            <a:t>Which Treaty Bodies exercise it? </a:t>
          </a:r>
          <a:endParaRPr lang="es-ES" dirty="0"/>
        </a:p>
      </dgm:t>
    </dgm:pt>
    <dgm:pt modelId="{A834FB04-399F-4814-BF1D-7D81E084E2ED}" type="parTrans" cxnId="{ECDB642B-6BCE-45F6-AB34-6E9C7BE9F0A6}">
      <dgm:prSet/>
      <dgm:spPr/>
      <dgm:t>
        <a:bodyPr/>
        <a:lstStyle/>
        <a:p>
          <a:endParaRPr lang="es-ES"/>
        </a:p>
      </dgm:t>
    </dgm:pt>
    <dgm:pt modelId="{7293F5D5-6212-44D9-89B8-086A861AF56C}" type="sibTrans" cxnId="{ECDB642B-6BCE-45F6-AB34-6E9C7BE9F0A6}">
      <dgm:prSet/>
      <dgm:spPr/>
      <dgm:t>
        <a:bodyPr/>
        <a:lstStyle/>
        <a:p>
          <a:endParaRPr lang="es-ES"/>
        </a:p>
      </dgm:t>
    </dgm:pt>
    <dgm:pt modelId="{FA0F810B-59FA-4B0F-A234-A69349B2D0F0}">
      <dgm:prSet phldrT="[Text]" custT="1"/>
      <dgm:spPr/>
      <dgm:t>
        <a:bodyPr/>
        <a:lstStyle/>
        <a:p>
          <a:r>
            <a:rPr lang="en-GB" altLang="en-US" sz="1600" b="1" u="none" dirty="0" smtClean="0"/>
            <a:t>CRC</a:t>
          </a:r>
        </a:p>
        <a:p>
          <a:r>
            <a:rPr lang="en-GB" altLang="en-US" sz="1400" b="1" u="none" dirty="0" smtClean="0"/>
            <a:t>(OPIC-CRC)</a:t>
          </a:r>
          <a:endParaRPr lang="es-ES" sz="1400" b="1" dirty="0"/>
        </a:p>
      </dgm:t>
    </dgm:pt>
    <dgm:pt modelId="{52C25E5D-F834-4542-9985-6F9D2874AFA6}" type="parTrans" cxnId="{3F09D05F-E4BF-4C84-A1D5-C94D5F6DD5C3}">
      <dgm:prSet/>
      <dgm:spPr/>
      <dgm:t>
        <a:bodyPr/>
        <a:lstStyle/>
        <a:p>
          <a:endParaRPr lang="es-ES"/>
        </a:p>
      </dgm:t>
    </dgm:pt>
    <dgm:pt modelId="{2C89828D-B0E6-4FAF-AF61-E293F95F965B}" type="sibTrans" cxnId="{3F09D05F-E4BF-4C84-A1D5-C94D5F6DD5C3}">
      <dgm:prSet/>
      <dgm:spPr/>
      <dgm:t>
        <a:bodyPr/>
        <a:lstStyle/>
        <a:p>
          <a:endParaRPr lang="es-ES"/>
        </a:p>
      </dgm:t>
    </dgm:pt>
    <dgm:pt modelId="{E54218FC-C0CF-49EF-B8F5-90F1AAF5BB9E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altLang="en-US" sz="1600" b="1" i="0" dirty="0" smtClean="0"/>
            <a:t>CMW</a:t>
          </a:r>
          <a:r>
            <a:rPr lang="en-GB" altLang="en-US" sz="1300" b="1" i="0" dirty="0" smtClean="0"/>
            <a:t> </a:t>
          </a:r>
        </a:p>
        <a:p>
          <a:r>
            <a:rPr lang="en-GB" altLang="en-US" sz="1400" b="1" i="0" dirty="0" smtClean="0"/>
            <a:t>(art. 77) (not</a:t>
          </a:r>
          <a:r>
            <a:rPr lang="en-GB" altLang="en-US" sz="1400" b="1" i="0" baseline="0" dirty="0" smtClean="0"/>
            <a:t> yet in force)</a:t>
          </a:r>
          <a:endParaRPr lang="es-ES" sz="1400" b="1" i="0" dirty="0"/>
        </a:p>
      </dgm:t>
    </dgm:pt>
    <dgm:pt modelId="{9C94C945-59FA-4603-90CA-51A26F2E46E1}" type="parTrans" cxnId="{77ECD30C-5A13-4A42-8A46-DB8F637B526B}">
      <dgm:prSet/>
      <dgm:spPr/>
      <dgm:t>
        <a:bodyPr/>
        <a:lstStyle/>
        <a:p>
          <a:endParaRPr lang="es-ES"/>
        </a:p>
      </dgm:t>
    </dgm:pt>
    <dgm:pt modelId="{E4716868-6149-4D99-BD43-B185993D634B}" type="sibTrans" cxnId="{77ECD30C-5A13-4A42-8A46-DB8F637B526B}">
      <dgm:prSet/>
      <dgm:spPr/>
      <dgm:t>
        <a:bodyPr/>
        <a:lstStyle/>
        <a:p>
          <a:endParaRPr lang="es-ES"/>
        </a:p>
      </dgm:t>
    </dgm:pt>
    <dgm:pt modelId="{469D880A-8B53-44A0-A3DA-48E5F8A208BA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altLang="en-US" sz="1600" b="1" dirty="0" smtClean="0"/>
            <a:t>HRCttee</a:t>
          </a:r>
        </a:p>
        <a:p>
          <a:r>
            <a:rPr lang="en-GB" altLang="en-US" sz="1400" b="1" dirty="0" smtClean="0"/>
            <a:t>(OP-ICCPR)</a:t>
          </a:r>
          <a:endParaRPr lang="es-ES" sz="1400" b="1" dirty="0"/>
        </a:p>
      </dgm:t>
    </dgm:pt>
    <dgm:pt modelId="{768460AB-A442-409A-96A2-96AC593D42DD}" type="parTrans" cxnId="{555E59CD-2CC0-4914-8FA4-2251B0001567}">
      <dgm:prSet/>
      <dgm:spPr/>
      <dgm:t>
        <a:bodyPr/>
        <a:lstStyle/>
        <a:p>
          <a:endParaRPr lang="en-GB"/>
        </a:p>
      </dgm:t>
    </dgm:pt>
    <dgm:pt modelId="{B30C8C5E-7935-493F-A772-33AD2583D439}" type="sibTrans" cxnId="{555E59CD-2CC0-4914-8FA4-2251B0001567}">
      <dgm:prSet/>
      <dgm:spPr/>
      <dgm:t>
        <a:bodyPr/>
        <a:lstStyle/>
        <a:p>
          <a:endParaRPr lang="en-GB"/>
        </a:p>
      </dgm:t>
    </dgm:pt>
    <dgm:pt modelId="{94F7C5FD-DC4D-4CF0-9473-4E99FBCDB255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altLang="en-US" sz="1600" b="1" dirty="0" smtClean="0"/>
            <a:t>CERD</a:t>
          </a:r>
          <a:r>
            <a:rPr lang="en-GB" altLang="en-US" sz="2100" b="1" dirty="0" smtClean="0"/>
            <a:t> </a:t>
          </a:r>
        </a:p>
        <a:p>
          <a:r>
            <a:rPr lang="en-GB" altLang="en-US" sz="1400" b="1" dirty="0" smtClean="0"/>
            <a:t>(art. 14) </a:t>
          </a:r>
          <a:endParaRPr lang="es-ES" sz="1400" b="1" dirty="0"/>
        </a:p>
      </dgm:t>
    </dgm:pt>
    <dgm:pt modelId="{BBBF81DB-5B6F-4831-A4AC-1A6504C99C8D}" type="parTrans" cxnId="{C120B860-69AE-4294-B203-36B94C401E4D}">
      <dgm:prSet/>
      <dgm:spPr/>
      <dgm:t>
        <a:bodyPr/>
        <a:lstStyle/>
        <a:p>
          <a:endParaRPr lang="en-GB"/>
        </a:p>
      </dgm:t>
    </dgm:pt>
    <dgm:pt modelId="{B8010B79-DCFE-4853-AF84-69F5C37C840A}" type="sibTrans" cxnId="{C120B860-69AE-4294-B203-36B94C401E4D}">
      <dgm:prSet/>
      <dgm:spPr/>
      <dgm:t>
        <a:bodyPr/>
        <a:lstStyle/>
        <a:p>
          <a:endParaRPr lang="en-GB"/>
        </a:p>
      </dgm:t>
    </dgm:pt>
    <dgm:pt modelId="{F42027DB-6AD0-4006-B5FE-86C7BCB5026F}">
      <dgm:prSet phldrT="[Text]" custT="1"/>
      <dgm:spPr/>
      <dgm:t>
        <a:bodyPr/>
        <a:lstStyle/>
        <a:p>
          <a:r>
            <a:rPr lang="en-GB" altLang="en-US" sz="1600" b="1" dirty="0" smtClean="0"/>
            <a:t>CESCR</a:t>
          </a:r>
        </a:p>
        <a:p>
          <a:r>
            <a:rPr lang="en-GB" altLang="en-US" sz="1400" b="1" dirty="0" smtClean="0"/>
            <a:t>(OP-ICESCR</a:t>
          </a:r>
          <a:r>
            <a:rPr lang="en-GB" altLang="en-US" sz="1400" dirty="0" smtClean="0"/>
            <a:t>)</a:t>
          </a:r>
          <a:endParaRPr lang="es-ES" sz="1400" dirty="0"/>
        </a:p>
      </dgm:t>
    </dgm:pt>
    <dgm:pt modelId="{B99340E4-4227-4D01-AF7A-4A7B18E3C85E}" type="parTrans" cxnId="{099F92EA-FAB1-4ED0-B84E-1DA8B04C92A1}">
      <dgm:prSet/>
      <dgm:spPr/>
      <dgm:t>
        <a:bodyPr/>
        <a:lstStyle/>
        <a:p>
          <a:endParaRPr lang="en-GB"/>
        </a:p>
      </dgm:t>
    </dgm:pt>
    <dgm:pt modelId="{423FAFC5-14EB-4AFB-A76D-AFDC464A9643}" type="sibTrans" cxnId="{099F92EA-FAB1-4ED0-B84E-1DA8B04C92A1}">
      <dgm:prSet/>
      <dgm:spPr/>
      <dgm:t>
        <a:bodyPr/>
        <a:lstStyle/>
        <a:p>
          <a:endParaRPr lang="en-GB"/>
        </a:p>
      </dgm:t>
    </dgm:pt>
    <dgm:pt modelId="{148BE0ED-7594-4280-9950-2C23A4517B0A}">
      <dgm:prSet phldrT="[Text]" custT="1"/>
      <dgm:spPr/>
      <dgm:t>
        <a:bodyPr/>
        <a:lstStyle/>
        <a:p>
          <a:r>
            <a:rPr lang="en-GB" altLang="en-US" sz="1600" b="1" dirty="0" smtClean="0"/>
            <a:t>CEDAW</a:t>
          </a:r>
        </a:p>
        <a:p>
          <a:r>
            <a:rPr lang="en-GB" altLang="en-US" sz="1400" b="1" dirty="0" smtClean="0"/>
            <a:t>(OP-CEDAW)</a:t>
          </a:r>
          <a:endParaRPr lang="es-ES" sz="1400" b="1" dirty="0"/>
        </a:p>
      </dgm:t>
    </dgm:pt>
    <dgm:pt modelId="{0797B3FE-F223-40C0-95D0-1A7506A0CD4F}" type="parTrans" cxnId="{44ABFD34-1FEF-467B-999F-EC166277EF7A}">
      <dgm:prSet/>
      <dgm:spPr/>
      <dgm:t>
        <a:bodyPr/>
        <a:lstStyle/>
        <a:p>
          <a:endParaRPr lang="en-GB"/>
        </a:p>
      </dgm:t>
    </dgm:pt>
    <dgm:pt modelId="{F31BB09C-D8A4-4155-A5FF-E4FA6191FDB5}" type="sibTrans" cxnId="{44ABFD34-1FEF-467B-999F-EC166277EF7A}">
      <dgm:prSet/>
      <dgm:spPr/>
      <dgm:t>
        <a:bodyPr/>
        <a:lstStyle/>
        <a:p>
          <a:endParaRPr lang="en-GB"/>
        </a:p>
      </dgm:t>
    </dgm:pt>
    <dgm:pt modelId="{53B22F98-B350-419B-97BE-150C2105AE89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altLang="en-US" sz="1600" b="1" dirty="0" smtClean="0"/>
            <a:t>CAT</a:t>
          </a:r>
          <a:r>
            <a:rPr lang="en-GB" altLang="en-US" sz="2100" b="1" dirty="0" smtClean="0"/>
            <a:t> </a:t>
          </a:r>
        </a:p>
        <a:p>
          <a:r>
            <a:rPr lang="en-GB" altLang="en-US" sz="1400" b="1" dirty="0" smtClean="0"/>
            <a:t>(art. 22) </a:t>
          </a:r>
          <a:endParaRPr lang="es-ES" sz="1400" b="1" dirty="0"/>
        </a:p>
      </dgm:t>
    </dgm:pt>
    <dgm:pt modelId="{3B4FFEED-5B24-465A-BFE0-4F31B2EF76F3}" type="parTrans" cxnId="{8EFEB587-BAA1-468F-97F5-0181E153E76B}">
      <dgm:prSet/>
      <dgm:spPr/>
      <dgm:t>
        <a:bodyPr/>
        <a:lstStyle/>
        <a:p>
          <a:endParaRPr lang="en-GB"/>
        </a:p>
      </dgm:t>
    </dgm:pt>
    <dgm:pt modelId="{F138F2FA-9A56-46D7-84FE-A9FC60CEB334}" type="sibTrans" cxnId="{8EFEB587-BAA1-468F-97F5-0181E153E76B}">
      <dgm:prSet/>
      <dgm:spPr/>
      <dgm:t>
        <a:bodyPr/>
        <a:lstStyle/>
        <a:p>
          <a:endParaRPr lang="en-GB"/>
        </a:p>
      </dgm:t>
    </dgm:pt>
    <dgm:pt modelId="{8C73B8DC-69A8-4435-BEC0-795EB62103C8}">
      <dgm:prSet phldrT="[Text]" custT="1"/>
      <dgm:spPr/>
      <dgm:t>
        <a:bodyPr/>
        <a:lstStyle/>
        <a:p>
          <a:r>
            <a:rPr lang="en-GB" altLang="en-US" sz="1600" b="1" dirty="0" smtClean="0"/>
            <a:t>CRPD</a:t>
          </a:r>
        </a:p>
        <a:p>
          <a:r>
            <a:rPr lang="en-GB" altLang="en-US" sz="1400" b="1" dirty="0" smtClean="0"/>
            <a:t>(OP-CRPD</a:t>
          </a:r>
          <a:r>
            <a:rPr lang="en-GB" altLang="en-US" sz="1400" dirty="0" smtClean="0"/>
            <a:t>)</a:t>
          </a:r>
          <a:endParaRPr lang="es-ES" sz="1400" dirty="0"/>
        </a:p>
      </dgm:t>
    </dgm:pt>
    <dgm:pt modelId="{1FDFF141-BD73-4EED-85F6-EF2EAE057694}" type="parTrans" cxnId="{E404DF38-0D41-41D5-BECB-E970C7B147F9}">
      <dgm:prSet/>
      <dgm:spPr/>
      <dgm:t>
        <a:bodyPr/>
        <a:lstStyle/>
        <a:p>
          <a:endParaRPr lang="en-GB"/>
        </a:p>
      </dgm:t>
    </dgm:pt>
    <dgm:pt modelId="{E9AD2642-C606-40E9-B6DC-25319E1F1E83}" type="sibTrans" cxnId="{E404DF38-0D41-41D5-BECB-E970C7B147F9}">
      <dgm:prSet/>
      <dgm:spPr/>
      <dgm:t>
        <a:bodyPr/>
        <a:lstStyle/>
        <a:p>
          <a:endParaRPr lang="en-GB"/>
        </a:p>
      </dgm:t>
    </dgm:pt>
    <dgm:pt modelId="{1B6083AB-EBA9-482B-946B-EABB81BB17CD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altLang="en-US" sz="1600" b="1" dirty="0" smtClean="0"/>
            <a:t>ICPPED</a:t>
          </a:r>
          <a:r>
            <a:rPr lang="en-GB" altLang="en-US" sz="2000" b="1" dirty="0" smtClean="0"/>
            <a:t> </a:t>
          </a:r>
        </a:p>
        <a:p>
          <a:r>
            <a:rPr lang="en-GB" altLang="en-US" sz="1400" b="1" dirty="0" smtClean="0"/>
            <a:t>(art. 31)</a:t>
          </a:r>
          <a:endParaRPr lang="es-ES" sz="1400" b="1" dirty="0"/>
        </a:p>
      </dgm:t>
    </dgm:pt>
    <dgm:pt modelId="{8D81E679-5D61-4420-B3F3-697DD4A61077}" type="parTrans" cxnId="{026C4D9F-7DD7-461C-B491-5399A1F6AFAF}">
      <dgm:prSet/>
      <dgm:spPr/>
      <dgm:t>
        <a:bodyPr/>
        <a:lstStyle/>
        <a:p>
          <a:endParaRPr lang="en-GB"/>
        </a:p>
      </dgm:t>
    </dgm:pt>
    <dgm:pt modelId="{E9F79BF4-394B-4B51-8070-60D98462E4AA}" type="sibTrans" cxnId="{026C4D9F-7DD7-461C-B491-5399A1F6AFAF}">
      <dgm:prSet/>
      <dgm:spPr/>
      <dgm:t>
        <a:bodyPr/>
        <a:lstStyle/>
        <a:p>
          <a:endParaRPr lang="en-GB"/>
        </a:p>
      </dgm:t>
    </dgm:pt>
    <dgm:pt modelId="{EC9F0726-06DB-4B45-B1E8-DA794A824F42}" type="pres">
      <dgm:prSet presAssocID="{AA74608C-D773-413C-B8E7-FB20CBCE9FE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96A34C4-B6AB-4281-A583-AFE295776EEE}" type="pres">
      <dgm:prSet presAssocID="{8B4EA513-730C-42A3-805A-3D1DA585C1BC}" presName="roof" presStyleLbl="dkBgShp" presStyleIdx="0" presStyleCnt="2"/>
      <dgm:spPr/>
      <dgm:t>
        <a:bodyPr/>
        <a:lstStyle/>
        <a:p>
          <a:endParaRPr lang="es-ES"/>
        </a:p>
      </dgm:t>
    </dgm:pt>
    <dgm:pt modelId="{90962805-68F9-4827-B97C-A79A0F891968}" type="pres">
      <dgm:prSet presAssocID="{8B4EA513-730C-42A3-805A-3D1DA585C1BC}" presName="pillars" presStyleCnt="0"/>
      <dgm:spPr/>
    </dgm:pt>
    <dgm:pt modelId="{59939ED4-57F9-47D9-9637-116218A07C0B}" type="pres">
      <dgm:prSet presAssocID="{8B4EA513-730C-42A3-805A-3D1DA585C1BC}" presName="pillar1" presStyleLbl="node1" presStyleIdx="0" presStyleCnt="9" custScaleX="119073" custLinFactNeighborX="-86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310AFF-BEA0-45C3-92FE-60449C28EB69}" type="pres">
      <dgm:prSet presAssocID="{F42027DB-6AD0-4006-B5FE-86C7BCB5026F}" presName="pillarX" presStyleLbl="node1" presStyleIdx="1" presStyleCnt="9" custScaleX="119074" custLinFactNeighborX="-19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C9615EB-31EA-4B0E-B543-D4466891B3DF}" type="pres">
      <dgm:prSet presAssocID="{94F7C5FD-DC4D-4CF0-9473-4E99FBCDB255}" presName="pillarX" presStyleLbl="node1" presStyleIdx="2" presStyleCnt="9" custScaleX="90824" custLinFactNeighborX="2691" custLinFactNeighborY="13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3698F4-1715-41DA-87FC-38B060E8CFB2}" type="pres">
      <dgm:prSet presAssocID="{148BE0ED-7594-4280-9950-2C23A4517B0A}" presName="pillarX" presStyleLbl="node1" presStyleIdx="3" presStyleCnt="9" custScaleX="13864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0859F8-8324-4800-AFE0-1B3EE903B9E3}" type="pres">
      <dgm:prSet presAssocID="{53B22F98-B350-419B-97BE-150C2105AE89}" presName="pillarX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CFCDEB3-BABF-4E04-8B1D-A18075B8D351}" type="pres">
      <dgm:prSet presAssocID="{FA0F810B-59FA-4B0F-A234-A69349B2D0F0}" presName="pillarX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A4CA97E-D614-4F24-8FE1-8850FDCD7538}" type="pres">
      <dgm:prSet presAssocID="{E54218FC-C0CF-49EF-B8F5-90F1AAF5BB9E}" presName="pillarX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CEE4C4-225F-4F38-B90C-5E131D60D2D1}" type="pres">
      <dgm:prSet presAssocID="{8C73B8DC-69A8-4435-BEC0-795EB62103C8}" presName="pillarX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DB1E1A-6E89-4C7B-ABB9-52413C70A4D7}" type="pres">
      <dgm:prSet presAssocID="{1B6083AB-EBA9-482B-946B-EABB81BB17CD}" presName="pillarX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3A600A-0E7E-40E1-AE90-0A37193A5C1F}" type="pres">
      <dgm:prSet presAssocID="{8B4EA513-730C-42A3-805A-3D1DA585C1BC}" presName="base" presStyleLbl="dkBgShp" presStyleIdx="1" presStyleCnt="2" custFlipVert="1" custScaleY="160556"/>
      <dgm:spPr/>
    </dgm:pt>
  </dgm:ptLst>
  <dgm:cxnLst>
    <dgm:cxn modelId="{F36F0A41-92D4-4FBE-9D4D-1939995DE14E}" type="presOf" srcId="{53B22F98-B350-419B-97BE-150C2105AE89}" destId="{660859F8-8324-4800-AFE0-1B3EE903B9E3}" srcOrd="0" destOrd="0" presId="urn:microsoft.com/office/officeart/2005/8/layout/hList3"/>
    <dgm:cxn modelId="{9A25525F-9A20-4003-A884-448FE5634307}" type="presOf" srcId="{E54218FC-C0CF-49EF-B8F5-90F1AAF5BB9E}" destId="{4A4CA97E-D614-4F24-8FE1-8850FDCD7538}" srcOrd="0" destOrd="0" presId="urn:microsoft.com/office/officeart/2005/8/layout/hList3"/>
    <dgm:cxn modelId="{1487E7DD-C5A8-4A79-8480-EBE0AD2C3628}" type="presOf" srcId="{8B4EA513-730C-42A3-805A-3D1DA585C1BC}" destId="{996A34C4-B6AB-4281-A583-AFE295776EEE}" srcOrd="0" destOrd="0" presId="urn:microsoft.com/office/officeart/2005/8/layout/hList3"/>
    <dgm:cxn modelId="{968BFB27-FA14-4BAF-BF07-307BD1EECFCD}" type="presOf" srcId="{469D880A-8B53-44A0-A3DA-48E5F8A208BA}" destId="{59939ED4-57F9-47D9-9637-116218A07C0B}" srcOrd="0" destOrd="0" presId="urn:microsoft.com/office/officeart/2005/8/layout/hList3"/>
    <dgm:cxn modelId="{77ECD30C-5A13-4A42-8A46-DB8F637B526B}" srcId="{8B4EA513-730C-42A3-805A-3D1DA585C1BC}" destId="{E54218FC-C0CF-49EF-B8F5-90F1AAF5BB9E}" srcOrd="6" destOrd="0" parTransId="{9C94C945-59FA-4603-90CA-51A26F2E46E1}" sibTransId="{E4716868-6149-4D99-BD43-B185993D634B}"/>
    <dgm:cxn modelId="{179EA0E8-2E01-4EF9-AB6D-A7992DEFF68C}" type="presOf" srcId="{148BE0ED-7594-4280-9950-2C23A4517B0A}" destId="{653698F4-1715-41DA-87FC-38B060E8CFB2}" srcOrd="0" destOrd="0" presId="urn:microsoft.com/office/officeart/2005/8/layout/hList3"/>
    <dgm:cxn modelId="{8E59F47F-AD11-45F8-A82D-5749E2F8B0F1}" type="presOf" srcId="{F42027DB-6AD0-4006-B5FE-86C7BCB5026F}" destId="{C2310AFF-BEA0-45C3-92FE-60449C28EB69}" srcOrd="0" destOrd="0" presId="urn:microsoft.com/office/officeart/2005/8/layout/hList3"/>
    <dgm:cxn modelId="{B78A3CC3-80AB-485D-BA6A-A9DDA414C276}" type="presOf" srcId="{1B6083AB-EBA9-482B-946B-EABB81BB17CD}" destId="{4CDB1E1A-6E89-4C7B-ABB9-52413C70A4D7}" srcOrd="0" destOrd="0" presId="urn:microsoft.com/office/officeart/2005/8/layout/hList3"/>
    <dgm:cxn modelId="{96B9D430-15FA-4968-B2A8-B429E5463EB5}" type="presOf" srcId="{94F7C5FD-DC4D-4CF0-9473-4E99FBCDB255}" destId="{CC9615EB-31EA-4B0E-B543-D4466891B3DF}" srcOrd="0" destOrd="0" presId="urn:microsoft.com/office/officeart/2005/8/layout/hList3"/>
    <dgm:cxn modelId="{555E59CD-2CC0-4914-8FA4-2251B0001567}" srcId="{8B4EA513-730C-42A3-805A-3D1DA585C1BC}" destId="{469D880A-8B53-44A0-A3DA-48E5F8A208BA}" srcOrd="0" destOrd="0" parTransId="{768460AB-A442-409A-96A2-96AC593D42DD}" sibTransId="{B30C8C5E-7935-493F-A772-33AD2583D439}"/>
    <dgm:cxn modelId="{B4A44961-404A-4166-A395-6D196C501512}" type="presOf" srcId="{8C73B8DC-69A8-4435-BEC0-795EB62103C8}" destId="{11CEE4C4-225F-4F38-B90C-5E131D60D2D1}" srcOrd="0" destOrd="0" presId="urn:microsoft.com/office/officeart/2005/8/layout/hList3"/>
    <dgm:cxn modelId="{3F09D05F-E4BF-4C84-A1D5-C94D5F6DD5C3}" srcId="{8B4EA513-730C-42A3-805A-3D1DA585C1BC}" destId="{FA0F810B-59FA-4B0F-A234-A69349B2D0F0}" srcOrd="5" destOrd="0" parTransId="{52C25E5D-F834-4542-9985-6F9D2874AFA6}" sibTransId="{2C89828D-B0E6-4FAF-AF61-E293F95F965B}"/>
    <dgm:cxn modelId="{44ABFD34-1FEF-467B-999F-EC166277EF7A}" srcId="{8B4EA513-730C-42A3-805A-3D1DA585C1BC}" destId="{148BE0ED-7594-4280-9950-2C23A4517B0A}" srcOrd="3" destOrd="0" parTransId="{0797B3FE-F223-40C0-95D0-1A7506A0CD4F}" sibTransId="{F31BB09C-D8A4-4155-A5FF-E4FA6191FDB5}"/>
    <dgm:cxn modelId="{C120B860-69AE-4294-B203-36B94C401E4D}" srcId="{8B4EA513-730C-42A3-805A-3D1DA585C1BC}" destId="{94F7C5FD-DC4D-4CF0-9473-4E99FBCDB255}" srcOrd="2" destOrd="0" parTransId="{BBBF81DB-5B6F-4831-A4AC-1A6504C99C8D}" sibTransId="{B8010B79-DCFE-4853-AF84-69F5C37C840A}"/>
    <dgm:cxn modelId="{40974AD9-4F50-4AC1-8426-EAFBBAB17AA9}" type="presOf" srcId="{FA0F810B-59FA-4B0F-A234-A69349B2D0F0}" destId="{CCFCDEB3-BABF-4E04-8B1D-A18075B8D351}" srcOrd="0" destOrd="0" presId="urn:microsoft.com/office/officeart/2005/8/layout/hList3"/>
    <dgm:cxn modelId="{099F92EA-FAB1-4ED0-B84E-1DA8B04C92A1}" srcId="{8B4EA513-730C-42A3-805A-3D1DA585C1BC}" destId="{F42027DB-6AD0-4006-B5FE-86C7BCB5026F}" srcOrd="1" destOrd="0" parTransId="{B99340E4-4227-4D01-AF7A-4A7B18E3C85E}" sibTransId="{423FAFC5-14EB-4AFB-A76D-AFDC464A9643}"/>
    <dgm:cxn modelId="{026C4D9F-7DD7-461C-B491-5399A1F6AFAF}" srcId="{8B4EA513-730C-42A3-805A-3D1DA585C1BC}" destId="{1B6083AB-EBA9-482B-946B-EABB81BB17CD}" srcOrd="8" destOrd="0" parTransId="{8D81E679-5D61-4420-B3F3-697DD4A61077}" sibTransId="{E9F79BF4-394B-4B51-8070-60D98462E4AA}"/>
    <dgm:cxn modelId="{ECDB642B-6BCE-45F6-AB34-6E9C7BE9F0A6}" srcId="{AA74608C-D773-413C-B8E7-FB20CBCE9FED}" destId="{8B4EA513-730C-42A3-805A-3D1DA585C1BC}" srcOrd="0" destOrd="0" parTransId="{A834FB04-399F-4814-BF1D-7D81E084E2ED}" sibTransId="{7293F5D5-6212-44D9-89B8-086A861AF56C}"/>
    <dgm:cxn modelId="{E404DF38-0D41-41D5-BECB-E970C7B147F9}" srcId="{8B4EA513-730C-42A3-805A-3D1DA585C1BC}" destId="{8C73B8DC-69A8-4435-BEC0-795EB62103C8}" srcOrd="7" destOrd="0" parTransId="{1FDFF141-BD73-4EED-85F6-EF2EAE057694}" sibTransId="{E9AD2642-C606-40E9-B6DC-25319E1F1E83}"/>
    <dgm:cxn modelId="{8EFEB587-BAA1-468F-97F5-0181E153E76B}" srcId="{8B4EA513-730C-42A3-805A-3D1DA585C1BC}" destId="{53B22F98-B350-419B-97BE-150C2105AE89}" srcOrd="4" destOrd="0" parTransId="{3B4FFEED-5B24-465A-BFE0-4F31B2EF76F3}" sibTransId="{F138F2FA-9A56-46D7-84FE-A9FC60CEB334}"/>
    <dgm:cxn modelId="{E72216FA-4036-4E67-A3C0-C9AD2C0E6799}" type="presOf" srcId="{AA74608C-D773-413C-B8E7-FB20CBCE9FED}" destId="{EC9F0726-06DB-4B45-B1E8-DA794A824F42}" srcOrd="0" destOrd="0" presId="urn:microsoft.com/office/officeart/2005/8/layout/hList3"/>
    <dgm:cxn modelId="{5D739907-1293-44EB-B136-0E75401E6954}" type="presParOf" srcId="{EC9F0726-06DB-4B45-B1E8-DA794A824F42}" destId="{996A34C4-B6AB-4281-A583-AFE295776EEE}" srcOrd="0" destOrd="0" presId="urn:microsoft.com/office/officeart/2005/8/layout/hList3"/>
    <dgm:cxn modelId="{0CA718CA-37C9-47A4-AD38-A3657AE8E676}" type="presParOf" srcId="{EC9F0726-06DB-4B45-B1E8-DA794A824F42}" destId="{90962805-68F9-4827-B97C-A79A0F891968}" srcOrd="1" destOrd="0" presId="urn:microsoft.com/office/officeart/2005/8/layout/hList3"/>
    <dgm:cxn modelId="{A219A11B-6708-4A6F-9052-F9790406DA7D}" type="presParOf" srcId="{90962805-68F9-4827-B97C-A79A0F891968}" destId="{59939ED4-57F9-47D9-9637-116218A07C0B}" srcOrd="0" destOrd="0" presId="urn:microsoft.com/office/officeart/2005/8/layout/hList3"/>
    <dgm:cxn modelId="{ADA9B19D-B9B7-4D2D-AE60-1EE106769B80}" type="presParOf" srcId="{90962805-68F9-4827-B97C-A79A0F891968}" destId="{C2310AFF-BEA0-45C3-92FE-60449C28EB69}" srcOrd="1" destOrd="0" presId="urn:microsoft.com/office/officeart/2005/8/layout/hList3"/>
    <dgm:cxn modelId="{44ACC354-7958-40B3-90E9-2C4FA52132D9}" type="presParOf" srcId="{90962805-68F9-4827-B97C-A79A0F891968}" destId="{CC9615EB-31EA-4B0E-B543-D4466891B3DF}" srcOrd="2" destOrd="0" presId="urn:microsoft.com/office/officeart/2005/8/layout/hList3"/>
    <dgm:cxn modelId="{8DE6B54F-F582-41D0-ABB7-73B3D4127622}" type="presParOf" srcId="{90962805-68F9-4827-B97C-A79A0F891968}" destId="{653698F4-1715-41DA-87FC-38B060E8CFB2}" srcOrd="3" destOrd="0" presId="urn:microsoft.com/office/officeart/2005/8/layout/hList3"/>
    <dgm:cxn modelId="{2C87155F-C401-4DDD-9BA9-C1988F4F9A53}" type="presParOf" srcId="{90962805-68F9-4827-B97C-A79A0F891968}" destId="{660859F8-8324-4800-AFE0-1B3EE903B9E3}" srcOrd="4" destOrd="0" presId="urn:microsoft.com/office/officeart/2005/8/layout/hList3"/>
    <dgm:cxn modelId="{69EAE851-95A2-4B53-BBF4-C489AF9C2572}" type="presParOf" srcId="{90962805-68F9-4827-B97C-A79A0F891968}" destId="{CCFCDEB3-BABF-4E04-8B1D-A18075B8D351}" srcOrd="5" destOrd="0" presId="urn:microsoft.com/office/officeart/2005/8/layout/hList3"/>
    <dgm:cxn modelId="{09C56924-499A-4C79-B626-EA1AF4A70D73}" type="presParOf" srcId="{90962805-68F9-4827-B97C-A79A0F891968}" destId="{4A4CA97E-D614-4F24-8FE1-8850FDCD7538}" srcOrd="6" destOrd="0" presId="urn:microsoft.com/office/officeart/2005/8/layout/hList3"/>
    <dgm:cxn modelId="{55382E88-B442-4878-90E4-C316DC6E4FDA}" type="presParOf" srcId="{90962805-68F9-4827-B97C-A79A0F891968}" destId="{11CEE4C4-225F-4F38-B90C-5E131D60D2D1}" srcOrd="7" destOrd="0" presId="urn:microsoft.com/office/officeart/2005/8/layout/hList3"/>
    <dgm:cxn modelId="{DF66619D-EF34-42C1-8937-68A21591BE16}" type="presParOf" srcId="{90962805-68F9-4827-B97C-A79A0F891968}" destId="{4CDB1E1A-6E89-4C7B-ABB9-52413C70A4D7}" srcOrd="8" destOrd="0" presId="urn:microsoft.com/office/officeart/2005/8/layout/hList3"/>
    <dgm:cxn modelId="{C652F3BE-64E0-4AEC-A3DE-10751A3738D5}" type="presParOf" srcId="{EC9F0726-06DB-4B45-B1E8-DA794A824F42}" destId="{1C3A600A-0E7E-40E1-AE90-0A37193A5C1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2C182A-42BA-47A4-B30F-0E9EE76DBE8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2A3E80B-6DF2-4E64-9B3E-918A95183AC8}">
      <dgm:prSet/>
      <dgm:spPr/>
      <dgm:t>
        <a:bodyPr/>
        <a:lstStyle/>
        <a:p>
          <a:pPr rtl="0"/>
          <a:r>
            <a:rPr lang="en-GB" b="1" dirty="0" smtClean="0"/>
            <a:t>Who is involved? </a:t>
          </a:r>
          <a:endParaRPr lang="en-US" dirty="0"/>
        </a:p>
      </dgm:t>
    </dgm:pt>
    <dgm:pt modelId="{80A60024-6817-4814-A6B8-8C7DE845FE6E}" type="parTrans" cxnId="{9D671C91-6F2D-45B5-AF78-748FE4EEEEB1}">
      <dgm:prSet/>
      <dgm:spPr/>
      <dgm:t>
        <a:bodyPr/>
        <a:lstStyle/>
        <a:p>
          <a:endParaRPr lang="es-ES"/>
        </a:p>
      </dgm:t>
    </dgm:pt>
    <dgm:pt modelId="{EFD8F394-D482-4500-8284-102531E13D63}" type="sibTrans" cxnId="{9D671C91-6F2D-45B5-AF78-748FE4EEEEB1}">
      <dgm:prSet/>
      <dgm:spPr/>
      <dgm:t>
        <a:bodyPr/>
        <a:lstStyle/>
        <a:p>
          <a:endParaRPr lang="es-ES"/>
        </a:p>
      </dgm:t>
    </dgm:pt>
    <dgm:pt modelId="{8345029E-EE40-40EF-A7CC-A013CA050CB3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Individuals or group of individuals, CSOs and/or lawyers representing victims </a:t>
          </a:r>
          <a:endParaRPr lang="en-GB" noProof="0" dirty="0"/>
        </a:p>
      </dgm:t>
    </dgm:pt>
    <dgm:pt modelId="{BB497F50-BF02-40FC-82AF-CDBD48430208}" type="parTrans" cxnId="{6EE3135C-3F42-411A-B55B-64FCE3049F93}">
      <dgm:prSet/>
      <dgm:spPr/>
      <dgm:t>
        <a:bodyPr/>
        <a:lstStyle/>
        <a:p>
          <a:endParaRPr lang="es-ES"/>
        </a:p>
      </dgm:t>
    </dgm:pt>
    <dgm:pt modelId="{2E5BA8B1-82D0-482C-9247-F3D311DCB563}" type="sibTrans" cxnId="{6EE3135C-3F42-411A-B55B-64FCE3049F93}">
      <dgm:prSet/>
      <dgm:spPr/>
      <dgm:t>
        <a:bodyPr/>
        <a:lstStyle/>
        <a:p>
          <a:endParaRPr lang="es-ES"/>
        </a:p>
      </dgm:t>
    </dgm:pt>
    <dgm:pt modelId="{AE7C5FD3-2B9D-4980-8098-559E62888854}" type="pres">
      <dgm:prSet presAssocID="{312C182A-42BA-47A4-B30F-0E9EE76DBE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07784C2-D1BB-4CF5-94A9-706D24AF301D}" type="pres">
      <dgm:prSet presAssocID="{32A3E80B-6DF2-4E64-9B3E-918A95183AC8}" presName="node" presStyleLbl="node1" presStyleIdx="0" presStyleCnt="2" custScaleX="52842" custScaleY="299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E3EFDA-3196-4FF0-BA7A-7A564C5555FE}" type="pres">
      <dgm:prSet presAssocID="{EFD8F394-D482-4500-8284-102531E13D63}" presName="sibTrans" presStyleLbl="sibTrans2D1" presStyleIdx="0" presStyleCnt="1" custScaleY="60004"/>
      <dgm:spPr/>
      <dgm:t>
        <a:bodyPr/>
        <a:lstStyle/>
        <a:p>
          <a:endParaRPr lang="es-ES"/>
        </a:p>
      </dgm:t>
    </dgm:pt>
    <dgm:pt modelId="{DA44CD5B-FD05-4791-972E-B283790D7522}" type="pres">
      <dgm:prSet presAssocID="{EFD8F394-D482-4500-8284-102531E13D63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4CBC9C4C-EAC0-4212-AA2E-067DA873B722}" type="pres">
      <dgm:prSet presAssocID="{8345029E-EE40-40EF-A7CC-A013CA050CB3}" presName="node" presStyleLbl="node1" presStyleIdx="1" presStyleCnt="2" custScaleX="92846" custScaleY="36833" custLinFactNeighborX="173" custLinFactNeighborY="6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9F5388B-2F50-4EDC-8C2E-0B61D3A9D69F}" type="presOf" srcId="{EFD8F394-D482-4500-8284-102531E13D63}" destId="{FFE3EFDA-3196-4FF0-BA7A-7A564C5555FE}" srcOrd="0" destOrd="0" presId="urn:microsoft.com/office/officeart/2005/8/layout/process1"/>
    <dgm:cxn modelId="{3246455F-2BC9-46FA-A494-91077A7A38BA}" type="presOf" srcId="{8345029E-EE40-40EF-A7CC-A013CA050CB3}" destId="{4CBC9C4C-EAC0-4212-AA2E-067DA873B722}" srcOrd="0" destOrd="0" presId="urn:microsoft.com/office/officeart/2005/8/layout/process1"/>
    <dgm:cxn modelId="{4840E65D-0E42-4D57-A8AF-3F2BB7D3EC45}" type="presOf" srcId="{32A3E80B-6DF2-4E64-9B3E-918A95183AC8}" destId="{307784C2-D1BB-4CF5-94A9-706D24AF301D}" srcOrd="0" destOrd="0" presId="urn:microsoft.com/office/officeart/2005/8/layout/process1"/>
    <dgm:cxn modelId="{0FEEA66C-A3DC-48F9-997B-07C6845C5C0B}" type="presOf" srcId="{EFD8F394-D482-4500-8284-102531E13D63}" destId="{DA44CD5B-FD05-4791-972E-B283790D7522}" srcOrd="1" destOrd="0" presId="urn:microsoft.com/office/officeart/2005/8/layout/process1"/>
    <dgm:cxn modelId="{6A5A3C48-4BCB-473E-A7C2-CA937B1F1324}" type="presOf" srcId="{312C182A-42BA-47A4-B30F-0E9EE76DBE88}" destId="{AE7C5FD3-2B9D-4980-8098-559E62888854}" srcOrd="0" destOrd="0" presId="urn:microsoft.com/office/officeart/2005/8/layout/process1"/>
    <dgm:cxn modelId="{9D671C91-6F2D-45B5-AF78-748FE4EEEEB1}" srcId="{312C182A-42BA-47A4-B30F-0E9EE76DBE88}" destId="{32A3E80B-6DF2-4E64-9B3E-918A95183AC8}" srcOrd="0" destOrd="0" parTransId="{80A60024-6817-4814-A6B8-8C7DE845FE6E}" sibTransId="{EFD8F394-D482-4500-8284-102531E13D63}"/>
    <dgm:cxn modelId="{6EE3135C-3F42-411A-B55B-64FCE3049F93}" srcId="{312C182A-42BA-47A4-B30F-0E9EE76DBE88}" destId="{8345029E-EE40-40EF-A7CC-A013CA050CB3}" srcOrd="1" destOrd="0" parTransId="{BB497F50-BF02-40FC-82AF-CDBD48430208}" sibTransId="{2E5BA8B1-82D0-482C-9247-F3D311DCB563}"/>
    <dgm:cxn modelId="{7E1FBE0A-C3CD-4C31-8D92-825CD2959268}" type="presParOf" srcId="{AE7C5FD3-2B9D-4980-8098-559E62888854}" destId="{307784C2-D1BB-4CF5-94A9-706D24AF301D}" srcOrd="0" destOrd="0" presId="urn:microsoft.com/office/officeart/2005/8/layout/process1"/>
    <dgm:cxn modelId="{C8C75045-3CB1-43A6-B535-51E4F171C2AC}" type="presParOf" srcId="{AE7C5FD3-2B9D-4980-8098-559E62888854}" destId="{FFE3EFDA-3196-4FF0-BA7A-7A564C5555FE}" srcOrd="1" destOrd="0" presId="urn:microsoft.com/office/officeart/2005/8/layout/process1"/>
    <dgm:cxn modelId="{1C225BF1-A7D5-4AB9-BA29-71BF74E836E8}" type="presParOf" srcId="{FFE3EFDA-3196-4FF0-BA7A-7A564C5555FE}" destId="{DA44CD5B-FD05-4791-972E-B283790D7522}" srcOrd="0" destOrd="0" presId="urn:microsoft.com/office/officeart/2005/8/layout/process1"/>
    <dgm:cxn modelId="{0B69586B-D6B9-4DAA-95B4-FD5CC9568C72}" type="presParOf" srcId="{AE7C5FD3-2B9D-4980-8098-559E62888854}" destId="{4CBC9C4C-EAC0-4212-AA2E-067DA873B72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2C182A-42BA-47A4-B30F-0E9EE76DBE8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2A3E80B-6DF2-4E64-9B3E-918A95183AC8}">
      <dgm:prSet/>
      <dgm:spPr/>
      <dgm:t>
        <a:bodyPr/>
        <a:lstStyle/>
        <a:p>
          <a:pPr rtl="0"/>
          <a:r>
            <a:rPr lang="en-GB" b="1" dirty="0" smtClean="0"/>
            <a:t>Who is involved? </a:t>
          </a:r>
          <a:endParaRPr lang="en-US" dirty="0"/>
        </a:p>
      </dgm:t>
    </dgm:pt>
    <dgm:pt modelId="{80A60024-6817-4814-A6B8-8C7DE845FE6E}" type="parTrans" cxnId="{9D671C91-6F2D-45B5-AF78-748FE4EEEEB1}">
      <dgm:prSet/>
      <dgm:spPr/>
      <dgm:t>
        <a:bodyPr/>
        <a:lstStyle/>
        <a:p>
          <a:endParaRPr lang="es-ES"/>
        </a:p>
      </dgm:t>
    </dgm:pt>
    <dgm:pt modelId="{EFD8F394-D482-4500-8284-102531E13D63}" type="sibTrans" cxnId="{9D671C91-6F2D-45B5-AF78-748FE4EEEEB1}">
      <dgm:prSet/>
      <dgm:spPr/>
      <dgm:t>
        <a:bodyPr/>
        <a:lstStyle/>
        <a:p>
          <a:endParaRPr lang="es-ES"/>
        </a:p>
      </dgm:t>
    </dgm:pt>
    <dgm:pt modelId="{8345029E-EE40-40EF-A7CC-A013CA050CB3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Usually CSOs</a:t>
          </a:r>
          <a:endParaRPr lang="en-GB" noProof="0" dirty="0"/>
        </a:p>
      </dgm:t>
    </dgm:pt>
    <dgm:pt modelId="{BB497F50-BF02-40FC-82AF-CDBD48430208}" type="parTrans" cxnId="{6EE3135C-3F42-411A-B55B-64FCE3049F93}">
      <dgm:prSet/>
      <dgm:spPr/>
      <dgm:t>
        <a:bodyPr/>
        <a:lstStyle/>
        <a:p>
          <a:endParaRPr lang="es-ES"/>
        </a:p>
      </dgm:t>
    </dgm:pt>
    <dgm:pt modelId="{2E5BA8B1-82D0-482C-9247-F3D311DCB563}" type="sibTrans" cxnId="{6EE3135C-3F42-411A-B55B-64FCE3049F93}">
      <dgm:prSet/>
      <dgm:spPr/>
      <dgm:t>
        <a:bodyPr/>
        <a:lstStyle/>
        <a:p>
          <a:endParaRPr lang="es-ES"/>
        </a:p>
      </dgm:t>
    </dgm:pt>
    <dgm:pt modelId="{AE7C5FD3-2B9D-4980-8098-559E62888854}" type="pres">
      <dgm:prSet presAssocID="{312C182A-42BA-47A4-B30F-0E9EE76DBE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07784C2-D1BB-4CF5-94A9-706D24AF301D}" type="pres">
      <dgm:prSet presAssocID="{32A3E80B-6DF2-4E64-9B3E-918A95183AC8}" presName="node" presStyleLbl="node1" presStyleIdx="0" presStyleCnt="2" custScaleX="31340" custScaleY="259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E3EFDA-3196-4FF0-BA7A-7A564C5555FE}" type="pres">
      <dgm:prSet presAssocID="{EFD8F394-D482-4500-8284-102531E13D63}" presName="sibTrans" presStyleLbl="sibTrans2D1" presStyleIdx="0" presStyleCnt="1"/>
      <dgm:spPr/>
      <dgm:t>
        <a:bodyPr/>
        <a:lstStyle/>
        <a:p>
          <a:endParaRPr lang="es-ES"/>
        </a:p>
      </dgm:t>
    </dgm:pt>
    <dgm:pt modelId="{DA44CD5B-FD05-4791-972E-B283790D7522}" type="pres">
      <dgm:prSet presAssocID="{EFD8F394-D482-4500-8284-102531E13D63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4CBC9C4C-EAC0-4212-AA2E-067DA873B722}" type="pres">
      <dgm:prSet presAssocID="{8345029E-EE40-40EF-A7CC-A013CA050CB3}" presName="node" presStyleLbl="node1" presStyleIdx="1" presStyleCnt="2" custScaleX="42782" custScaleY="178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D671C91-6F2D-45B5-AF78-748FE4EEEEB1}" srcId="{312C182A-42BA-47A4-B30F-0E9EE76DBE88}" destId="{32A3E80B-6DF2-4E64-9B3E-918A95183AC8}" srcOrd="0" destOrd="0" parTransId="{80A60024-6817-4814-A6B8-8C7DE845FE6E}" sibTransId="{EFD8F394-D482-4500-8284-102531E13D63}"/>
    <dgm:cxn modelId="{4A7767D7-FB88-464E-A2CD-82DB6F12B5C4}" type="presOf" srcId="{312C182A-42BA-47A4-B30F-0E9EE76DBE88}" destId="{AE7C5FD3-2B9D-4980-8098-559E62888854}" srcOrd="0" destOrd="0" presId="urn:microsoft.com/office/officeart/2005/8/layout/process1"/>
    <dgm:cxn modelId="{6EE3135C-3F42-411A-B55B-64FCE3049F93}" srcId="{312C182A-42BA-47A4-B30F-0E9EE76DBE88}" destId="{8345029E-EE40-40EF-A7CC-A013CA050CB3}" srcOrd="1" destOrd="0" parTransId="{BB497F50-BF02-40FC-82AF-CDBD48430208}" sibTransId="{2E5BA8B1-82D0-482C-9247-F3D311DCB563}"/>
    <dgm:cxn modelId="{343E096B-6989-4DD9-859A-242CA708B30A}" type="presOf" srcId="{32A3E80B-6DF2-4E64-9B3E-918A95183AC8}" destId="{307784C2-D1BB-4CF5-94A9-706D24AF301D}" srcOrd="0" destOrd="0" presId="urn:microsoft.com/office/officeart/2005/8/layout/process1"/>
    <dgm:cxn modelId="{420D21DF-D87D-4497-A608-224DC524DC64}" type="presOf" srcId="{8345029E-EE40-40EF-A7CC-A013CA050CB3}" destId="{4CBC9C4C-EAC0-4212-AA2E-067DA873B722}" srcOrd="0" destOrd="0" presId="urn:microsoft.com/office/officeart/2005/8/layout/process1"/>
    <dgm:cxn modelId="{7318D35B-1E77-4706-B69E-E8AF4989BA42}" type="presOf" srcId="{EFD8F394-D482-4500-8284-102531E13D63}" destId="{FFE3EFDA-3196-4FF0-BA7A-7A564C5555FE}" srcOrd="0" destOrd="0" presId="urn:microsoft.com/office/officeart/2005/8/layout/process1"/>
    <dgm:cxn modelId="{8A89524D-C00D-4E45-9E15-899150AA4ABE}" type="presOf" srcId="{EFD8F394-D482-4500-8284-102531E13D63}" destId="{DA44CD5B-FD05-4791-972E-B283790D7522}" srcOrd="1" destOrd="0" presId="urn:microsoft.com/office/officeart/2005/8/layout/process1"/>
    <dgm:cxn modelId="{6E1A17F7-F0FC-4B93-A9AB-92307CD13ECB}" type="presParOf" srcId="{AE7C5FD3-2B9D-4980-8098-559E62888854}" destId="{307784C2-D1BB-4CF5-94A9-706D24AF301D}" srcOrd="0" destOrd="0" presId="urn:microsoft.com/office/officeart/2005/8/layout/process1"/>
    <dgm:cxn modelId="{A54B5EF6-253F-4365-82B9-2D571A8B74F2}" type="presParOf" srcId="{AE7C5FD3-2B9D-4980-8098-559E62888854}" destId="{FFE3EFDA-3196-4FF0-BA7A-7A564C5555FE}" srcOrd="1" destOrd="0" presId="urn:microsoft.com/office/officeart/2005/8/layout/process1"/>
    <dgm:cxn modelId="{27F0C021-E21C-4D6B-8870-CBE627B41411}" type="presParOf" srcId="{FFE3EFDA-3196-4FF0-BA7A-7A564C5555FE}" destId="{DA44CD5B-FD05-4791-972E-B283790D7522}" srcOrd="0" destOrd="0" presId="urn:microsoft.com/office/officeart/2005/8/layout/process1"/>
    <dgm:cxn modelId="{B1E37687-7AEA-4A53-9BD1-4362547D7D1C}" type="presParOf" srcId="{AE7C5FD3-2B9D-4980-8098-559E62888854}" destId="{4CBC9C4C-EAC0-4212-AA2E-067DA873B72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4D467C-8198-47A9-813B-9C78A70D149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20EB245-68FD-41C5-8E39-88E98FE841E8}">
      <dgm:prSet phldrT="[Text]"/>
      <dgm:spPr/>
      <dgm:t>
        <a:bodyPr/>
        <a:lstStyle/>
        <a:p>
          <a:r>
            <a:rPr lang="en-GB" b="1" dirty="0" smtClean="0"/>
            <a:t>Which Treaty Bodies exercise it? </a:t>
          </a:r>
          <a:endParaRPr lang="es-ES" dirty="0"/>
        </a:p>
      </dgm:t>
    </dgm:pt>
    <dgm:pt modelId="{1F8CBDAA-1337-41D4-9D3C-8DF6779F0801}" type="parTrans" cxnId="{BCFB00AD-3AB3-42DF-BD8D-D992FF13D024}">
      <dgm:prSet/>
      <dgm:spPr/>
      <dgm:t>
        <a:bodyPr/>
        <a:lstStyle/>
        <a:p>
          <a:endParaRPr lang="es-ES"/>
        </a:p>
      </dgm:t>
    </dgm:pt>
    <dgm:pt modelId="{D1CF39AD-D40E-441C-904D-6F8C788E6F22}" type="sibTrans" cxnId="{BCFB00AD-3AB3-42DF-BD8D-D992FF13D024}">
      <dgm:prSet/>
      <dgm:spPr/>
      <dgm:t>
        <a:bodyPr/>
        <a:lstStyle/>
        <a:p>
          <a:endParaRPr lang="es-ES"/>
        </a:p>
      </dgm:t>
    </dgm:pt>
    <dgm:pt modelId="{3FDA85DB-4650-4B94-8407-020A110EFA82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CH" sz="2500" dirty="0" smtClean="0"/>
            <a:t>CAT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CH" sz="1600" dirty="0" smtClean="0"/>
            <a:t>(art. 20)</a:t>
          </a:r>
          <a:endParaRPr lang="es-ES" sz="1600" dirty="0"/>
        </a:p>
      </dgm:t>
    </dgm:pt>
    <dgm:pt modelId="{E568CB51-C754-47A4-B750-4DD301625002}" type="parTrans" cxnId="{8B35C2FB-B0EB-46D4-99F5-8E3B9CC55AF9}">
      <dgm:prSet/>
      <dgm:spPr/>
      <dgm:t>
        <a:bodyPr/>
        <a:lstStyle/>
        <a:p>
          <a:endParaRPr lang="es-ES"/>
        </a:p>
      </dgm:t>
    </dgm:pt>
    <dgm:pt modelId="{32D1A16A-8768-4884-AE9C-0FDE1EBC5064}" type="sibTrans" cxnId="{8B35C2FB-B0EB-46D4-99F5-8E3B9CC55AF9}">
      <dgm:prSet/>
      <dgm:spPr/>
      <dgm:t>
        <a:bodyPr/>
        <a:lstStyle/>
        <a:p>
          <a:endParaRPr lang="es-ES"/>
        </a:p>
      </dgm:t>
    </dgm:pt>
    <dgm:pt modelId="{A45EA03D-F594-4D86-9A7A-50044FC629E9}">
      <dgm:prSet phldrT="[Text]" custT="1"/>
      <dgm:spPr/>
      <dgm:t>
        <a:bodyPr/>
        <a:lstStyle/>
        <a:p>
          <a:r>
            <a:rPr lang="fr-CH" sz="2400" dirty="0" smtClean="0"/>
            <a:t>CRPD</a:t>
          </a:r>
          <a:r>
            <a:rPr lang="fr-CH" sz="2700" dirty="0" smtClean="0"/>
            <a:t> </a:t>
          </a:r>
          <a:r>
            <a:rPr lang="fr-CH" sz="1600" dirty="0" smtClean="0"/>
            <a:t>(article 6, OP)</a:t>
          </a:r>
          <a:endParaRPr lang="es-ES" sz="1600" dirty="0"/>
        </a:p>
      </dgm:t>
    </dgm:pt>
    <dgm:pt modelId="{78CA6B35-D611-4B7C-925D-664C5A20ECF5}" type="parTrans" cxnId="{555057D8-85F8-4C59-ADC7-4CF87FAA59E3}">
      <dgm:prSet/>
      <dgm:spPr/>
      <dgm:t>
        <a:bodyPr/>
        <a:lstStyle/>
        <a:p>
          <a:endParaRPr lang="es-ES"/>
        </a:p>
      </dgm:t>
    </dgm:pt>
    <dgm:pt modelId="{A802EEFE-3BE4-4155-ADB4-A0B5500C8D0D}" type="sibTrans" cxnId="{555057D8-85F8-4C59-ADC7-4CF87FAA59E3}">
      <dgm:prSet/>
      <dgm:spPr/>
      <dgm:t>
        <a:bodyPr/>
        <a:lstStyle/>
        <a:p>
          <a:endParaRPr lang="es-ES"/>
        </a:p>
      </dgm:t>
    </dgm:pt>
    <dgm:pt modelId="{433D623C-6814-4A3F-908E-8FABFC806493}">
      <dgm:prSet phldrT="[Text]" custT="1"/>
      <dgm:spPr/>
      <dgm:t>
        <a:bodyPr/>
        <a:lstStyle/>
        <a:p>
          <a:r>
            <a:rPr lang="fr-CH" sz="2400" dirty="0" smtClean="0"/>
            <a:t>CESCR</a:t>
          </a:r>
          <a:r>
            <a:rPr lang="fr-CH" sz="2900" dirty="0" smtClean="0"/>
            <a:t> </a:t>
          </a:r>
          <a:r>
            <a:rPr lang="fr-CH" sz="1600" dirty="0" smtClean="0"/>
            <a:t>(art. 11, OP)</a:t>
          </a:r>
          <a:endParaRPr lang="es-ES" sz="1600" dirty="0"/>
        </a:p>
      </dgm:t>
    </dgm:pt>
    <dgm:pt modelId="{BB6FBF42-5859-475F-95AA-D47F284C57ED}" type="parTrans" cxnId="{16E6ED1B-8BA0-4067-8383-C7388ED26585}">
      <dgm:prSet/>
      <dgm:spPr/>
      <dgm:t>
        <a:bodyPr/>
        <a:lstStyle/>
        <a:p>
          <a:endParaRPr lang="es-ES"/>
        </a:p>
      </dgm:t>
    </dgm:pt>
    <dgm:pt modelId="{0E11B89C-6036-4528-ABE2-31BEA0D6DCDB}" type="sibTrans" cxnId="{16E6ED1B-8BA0-4067-8383-C7388ED26585}">
      <dgm:prSet/>
      <dgm:spPr/>
      <dgm:t>
        <a:bodyPr/>
        <a:lstStyle/>
        <a:p>
          <a:endParaRPr lang="es-ES"/>
        </a:p>
      </dgm:t>
    </dgm:pt>
    <dgm:pt modelId="{7438CD20-5BAF-4C06-AD9B-F79156CF789F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CH" sz="2400" dirty="0" smtClean="0"/>
            <a:t>CRC</a:t>
          </a:r>
          <a:r>
            <a:rPr lang="fr-CH" sz="3000" dirty="0" smtClean="0"/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CH" sz="1600" dirty="0" smtClean="0"/>
            <a:t>(art. 13, OPIII) </a:t>
          </a:r>
          <a:endParaRPr lang="es-ES" sz="1600" dirty="0"/>
        </a:p>
      </dgm:t>
    </dgm:pt>
    <dgm:pt modelId="{E2E90CD9-847A-4C5E-A198-863D7EB415B1}" type="parTrans" cxnId="{AED278CD-2D83-4D20-9420-C1AF26B12297}">
      <dgm:prSet/>
      <dgm:spPr/>
      <dgm:t>
        <a:bodyPr/>
        <a:lstStyle/>
        <a:p>
          <a:endParaRPr lang="es-ES"/>
        </a:p>
      </dgm:t>
    </dgm:pt>
    <dgm:pt modelId="{1E1BD772-9B81-4081-BA01-03BC98C70E88}" type="sibTrans" cxnId="{AED278CD-2D83-4D20-9420-C1AF26B12297}">
      <dgm:prSet/>
      <dgm:spPr/>
      <dgm:t>
        <a:bodyPr/>
        <a:lstStyle/>
        <a:p>
          <a:endParaRPr lang="es-ES"/>
        </a:p>
      </dgm:t>
    </dgm:pt>
    <dgm:pt modelId="{75332B4C-6D13-4507-BD76-C6551F5FD902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CH" sz="2400" dirty="0" smtClean="0"/>
            <a:t>ICPPED</a:t>
          </a:r>
          <a:r>
            <a:rPr lang="fr-CH" sz="4000" dirty="0" smtClean="0"/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CH" sz="1600" dirty="0" smtClean="0"/>
            <a:t>(art. 33)</a:t>
          </a:r>
          <a:endParaRPr lang="es-ES" sz="1600" dirty="0"/>
        </a:p>
      </dgm:t>
    </dgm:pt>
    <dgm:pt modelId="{167A0D6E-5EAC-416B-8B7E-04CD40F08406}" type="parTrans" cxnId="{0BCD0559-A2ED-4CF0-8DF6-362A4A183E62}">
      <dgm:prSet/>
      <dgm:spPr/>
      <dgm:t>
        <a:bodyPr/>
        <a:lstStyle/>
        <a:p>
          <a:endParaRPr lang="es-ES"/>
        </a:p>
      </dgm:t>
    </dgm:pt>
    <dgm:pt modelId="{24A122E6-885E-4DF6-A873-D885CB58B6A3}" type="sibTrans" cxnId="{0BCD0559-A2ED-4CF0-8DF6-362A4A183E62}">
      <dgm:prSet/>
      <dgm:spPr/>
      <dgm:t>
        <a:bodyPr/>
        <a:lstStyle/>
        <a:p>
          <a:endParaRPr lang="es-ES"/>
        </a:p>
      </dgm:t>
    </dgm:pt>
    <dgm:pt modelId="{B465A053-67DD-4C2C-997A-EF6C9501DB87}">
      <dgm:prSet phldrT="[Text]" custT="1"/>
      <dgm:spPr/>
      <dgm:t>
        <a:bodyPr/>
        <a:lstStyle/>
        <a:p>
          <a:r>
            <a:rPr lang="fr-CH" sz="2500" dirty="0" smtClean="0"/>
            <a:t>CEDAW </a:t>
          </a:r>
          <a:r>
            <a:rPr lang="fr-CH" sz="1600" dirty="0" smtClean="0"/>
            <a:t>(art. 8, OP) </a:t>
          </a:r>
          <a:endParaRPr lang="es-ES" sz="1600" dirty="0"/>
        </a:p>
      </dgm:t>
    </dgm:pt>
    <dgm:pt modelId="{E1B7728F-3633-43F4-9AFA-52686CACCA7E}" type="sibTrans" cxnId="{1EDE9C51-9AE3-4461-A3F2-3ACFED5245B3}">
      <dgm:prSet/>
      <dgm:spPr/>
      <dgm:t>
        <a:bodyPr/>
        <a:lstStyle/>
        <a:p>
          <a:endParaRPr lang="es-ES"/>
        </a:p>
      </dgm:t>
    </dgm:pt>
    <dgm:pt modelId="{9929D91F-8564-4FC8-8A69-84BD08776D52}" type="parTrans" cxnId="{1EDE9C51-9AE3-4461-A3F2-3ACFED5245B3}">
      <dgm:prSet/>
      <dgm:spPr/>
      <dgm:t>
        <a:bodyPr/>
        <a:lstStyle/>
        <a:p>
          <a:endParaRPr lang="es-ES"/>
        </a:p>
      </dgm:t>
    </dgm:pt>
    <dgm:pt modelId="{9E47E1F1-E788-4EC6-B2DB-D791F9DF84F6}" type="pres">
      <dgm:prSet presAssocID="{C24D467C-8198-47A9-813B-9C78A70D149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551FB49-912D-4AD6-BB05-033FFB119289}" type="pres">
      <dgm:prSet presAssocID="{520EB245-68FD-41C5-8E39-88E98FE841E8}" presName="roof" presStyleLbl="dkBgShp" presStyleIdx="0" presStyleCnt="2" custLinFactNeighborY="-70874"/>
      <dgm:spPr/>
      <dgm:t>
        <a:bodyPr/>
        <a:lstStyle/>
        <a:p>
          <a:endParaRPr lang="es-ES"/>
        </a:p>
      </dgm:t>
    </dgm:pt>
    <dgm:pt modelId="{54B292E4-39AC-4269-922C-E41C15B89F42}" type="pres">
      <dgm:prSet presAssocID="{520EB245-68FD-41C5-8E39-88E98FE841E8}" presName="pillars" presStyleCnt="0"/>
      <dgm:spPr/>
    </dgm:pt>
    <dgm:pt modelId="{73618006-EBE7-4386-8D52-A727C46C610D}" type="pres">
      <dgm:prSet presAssocID="{520EB245-68FD-41C5-8E39-88E98FE841E8}" presName="pillar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5CD2A8F-60CC-4F61-80C5-6E6B25DB8637}" type="pres">
      <dgm:prSet presAssocID="{B465A053-67DD-4C2C-997A-EF6C9501DB87}" presName="pillar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518A23-16CA-4846-AC3F-CC3049AE048D}" type="pres">
      <dgm:prSet presAssocID="{A45EA03D-F594-4D86-9A7A-50044FC629E9}" presName="pillar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8E9FAC-1253-40E8-9FBB-69713AA659E5}" type="pres">
      <dgm:prSet presAssocID="{433D623C-6814-4A3F-908E-8FABFC806493}" presName="pillar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22A0D2-9235-4E7A-8A95-07D28D0859D4}" type="pres">
      <dgm:prSet presAssocID="{7438CD20-5BAF-4C06-AD9B-F79156CF789F}" presName="pillar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F57446-F4F0-4207-9926-7DD44EF4E992}" type="pres">
      <dgm:prSet presAssocID="{75332B4C-6D13-4507-BD76-C6551F5FD902}" presName="pillar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C6CA14-7653-4CA5-9BD5-A9DF0BB512EC}" type="pres">
      <dgm:prSet presAssocID="{520EB245-68FD-41C5-8E39-88E98FE841E8}" presName="base" presStyleLbl="dkBgShp" presStyleIdx="1" presStyleCnt="2"/>
      <dgm:spPr/>
    </dgm:pt>
  </dgm:ptLst>
  <dgm:cxnLst>
    <dgm:cxn modelId="{98B33DEE-9086-439F-A128-72CC7B67DC96}" type="presOf" srcId="{75332B4C-6D13-4507-BD76-C6551F5FD902}" destId="{26F57446-F4F0-4207-9926-7DD44EF4E992}" srcOrd="0" destOrd="0" presId="urn:microsoft.com/office/officeart/2005/8/layout/hList3"/>
    <dgm:cxn modelId="{2CFE1722-9D36-490D-B797-79D43E2B3FA1}" type="presOf" srcId="{3FDA85DB-4650-4B94-8407-020A110EFA82}" destId="{73618006-EBE7-4386-8D52-A727C46C610D}" srcOrd="0" destOrd="0" presId="urn:microsoft.com/office/officeart/2005/8/layout/hList3"/>
    <dgm:cxn modelId="{AED278CD-2D83-4D20-9420-C1AF26B12297}" srcId="{520EB245-68FD-41C5-8E39-88E98FE841E8}" destId="{7438CD20-5BAF-4C06-AD9B-F79156CF789F}" srcOrd="4" destOrd="0" parTransId="{E2E90CD9-847A-4C5E-A198-863D7EB415B1}" sibTransId="{1E1BD772-9B81-4081-BA01-03BC98C70E88}"/>
    <dgm:cxn modelId="{BCFB00AD-3AB3-42DF-BD8D-D992FF13D024}" srcId="{C24D467C-8198-47A9-813B-9C78A70D149B}" destId="{520EB245-68FD-41C5-8E39-88E98FE841E8}" srcOrd="0" destOrd="0" parTransId="{1F8CBDAA-1337-41D4-9D3C-8DF6779F0801}" sibTransId="{D1CF39AD-D40E-441C-904D-6F8C788E6F22}"/>
    <dgm:cxn modelId="{C7524BEB-A63D-4191-BA64-6D476A66871B}" type="presOf" srcId="{7438CD20-5BAF-4C06-AD9B-F79156CF789F}" destId="{A922A0D2-9235-4E7A-8A95-07D28D0859D4}" srcOrd="0" destOrd="0" presId="urn:microsoft.com/office/officeart/2005/8/layout/hList3"/>
    <dgm:cxn modelId="{555057D8-85F8-4C59-ADC7-4CF87FAA59E3}" srcId="{520EB245-68FD-41C5-8E39-88E98FE841E8}" destId="{A45EA03D-F594-4D86-9A7A-50044FC629E9}" srcOrd="2" destOrd="0" parTransId="{78CA6B35-D611-4B7C-925D-664C5A20ECF5}" sibTransId="{A802EEFE-3BE4-4155-ADB4-A0B5500C8D0D}"/>
    <dgm:cxn modelId="{84BC82CB-731B-432E-9516-775E25F56A50}" type="presOf" srcId="{B465A053-67DD-4C2C-997A-EF6C9501DB87}" destId="{B5CD2A8F-60CC-4F61-80C5-6E6B25DB8637}" srcOrd="0" destOrd="0" presId="urn:microsoft.com/office/officeart/2005/8/layout/hList3"/>
    <dgm:cxn modelId="{AC9F60B8-801F-4ECB-93DB-D2C47B1C00E5}" type="presOf" srcId="{C24D467C-8198-47A9-813B-9C78A70D149B}" destId="{9E47E1F1-E788-4EC6-B2DB-D791F9DF84F6}" srcOrd="0" destOrd="0" presId="urn:microsoft.com/office/officeart/2005/8/layout/hList3"/>
    <dgm:cxn modelId="{47C0356C-E026-4396-838E-DC17A2D33C68}" type="presOf" srcId="{A45EA03D-F594-4D86-9A7A-50044FC629E9}" destId="{C8518A23-16CA-4846-AC3F-CC3049AE048D}" srcOrd="0" destOrd="0" presId="urn:microsoft.com/office/officeart/2005/8/layout/hList3"/>
    <dgm:cxn modelId="{1EDE9C51-9AE3-4461-A3F2-3ACFED5245B3}" srcId="{520EB245-68FD-41C5-8E39-88E98FE841E8}" destId="{B465A053-67DD-4C2C-997A-EF6C9501DB87}" srcOrd="1" destOrd="0" parTransId="{9929D91F-8564-4FC8-8A69-84BD08776D52}" sibTransId="{E1B7728F-3633-43F4-9AFA-52686CACCA7E}"/>
    <dgm:cxn modelId="{DCC0964F-C18A-4EEA-830C-F2B5D934B9A4}" type="presOf" srcId="{520EB245-68FD-41C5-8E39-88E98FE841E8}" destId="{0551FB49-912D-4AD6-BB05-033FFB119289}" srcOrd="0" destOrd="0" presId="urn:microsoft.com/office/officeart/2005/8/layout/hList3"/>
    <dgm:cxn modelId="{0BCD0559-A2ED-4CF0-8DF6-362A4A183E62}" srcId="{520EB245-68FD-41C5-8E39-88E98FE841E8}" destId="{75332B4C-6D13-4507-BD76-C6551F5FD902}" srcOrd="5" destOrd="0" parTransId="{167A0D6E-5EAC-416B-8B7E-04CD40F08406}" sibTransId="{24A122E6-885E-4DF6-A873-D885CB58B6A3}"/>
    <dgm:cxn modelId="{8B35C2FB-B0EB-46D4-99F5-8E3B9CC55AF9}" srcId="{520EB245-68FD-41C5-8E39-88E98FE841E8}" destId="{3FDA85DB-4650-4B94-8407-020A110EFA82}" srcOrd="0" destOrd="0" parTransId="{E568CB51-C754-47A4-B750-4DD301625002}" sibTransId="{32D1A16A-8768-4884-AE9C-0FDE1EBC5064}"/>
    <dgm:cxn modelId="{304AF335-C0DF-4405-B3CF-ED0FFD8C8241}" type="presOf" srcId="{433D623C-6814-4A3F-908E-8FABFC806493}" destId="{E98E9FAC-1253-40E8-9FBB-69713AA659E5}" srcOrd="0" destOrd="0" presId="urn:microsoft.com/office/officeart/2005/8/layout/hList3"/>
    <dgm:cxn modelId="{16E6ED1B-8BA0-4067-8383-C7388ED26585}" srcId="{520EB245-68FD-41C5-8E39-88E98FE841E8}" destId="{433D623C-6814-4A3F-908E-8FABFC806493}" srcOrd="3" destOrd="0" parTransId="{BB6FBF42-5859-475F-95AA-D47F284C57ED}" sibTransId="{0E11B89C-6036-4528-ABE2-31BEA0D6DCDB}"/>
    <dgm:cxn modelId="{21811B7E-B578-42BE-974A-F110FBE9C3B8}" type="presParOf" srcId="{9E47E1F1-E788-4EC6-B2DB-D791F9DF84F6}" destId="{0551FB49-912D-4AD6-BB05-033FFB119289}" srcOrd="0" destOrd="0" presId="urn:microsoft.com/office/officeart/2005/8/layout/hList3"/>
    <dgm:cxn modelId="{F4B7C3B5-4AE8-4B44-A575-2FBBDD4493DD}" type="presParOf" srcId="{9E47E1F1-E788-4EC6-B2DB-D791F9DF84F6}" destId="{54B292E4-39AC-4269-922C-E41C15B89F42}" srcOrd="1" destOrd="0" presId="urn:microsoft.com/office/officeart/2005/8/layout/hList3"/>
    <dgm:cxn modelId="{64E0459E-69BF-4B0B-B18F-63C40E6B2D28}" type="presParOf" srcId="{54B292E4-39AC-4269-922C-E41C15B89F42}" destId="{73618006-EBE7-4386-8D52-A727C46C610D}" srcOrd="0" destOrd="0" presId="urn:microsoft.com/office/officeart/2005/8/layout/hList3"/>
    <dgm:cxn modelId="{C533099F-7B8F-4D24-BE02-E3C5D1DA324C}" type="presParOf" srcId="{54B292E4-39AC-4269-922C-E41C15B89F42}" destId="{B5CD2A8F-60CC-4F61-80C5-6E6B25DB8637}" srcOrd="1" destOrd="0" presId="urn:microsoft.com/office/officeart/2005/8/layout/hList3"/>
    <dgm:cxn modelId="{E59B086A-BDC8-4BF9-9FD6-22EA066AED60}" type="presParOf" srcId="{54B292E4-39AC-4269-922C-E41C15B89F42}" destId="{C8518A23-16CA-4846-AC3F-CC3049AE048D}" srcOrd="2" destOrd="0" presId="urn:microsoft.com/office/officeart/2005/8/layout/hList3"/>
    <dgm:cxn modelId="{1166A822-DE0B-48BB-85FD-93054E476A7F}" type="presParOf" srcId="{54B292E4-39AC-4269-922C-E41C15B89F42}" destId="{E98E9FAC-1253-40E8-9FBB-69713AA659E5}" srcOrd="3" destOrd="0" presId="urn:microsoft.com/office/officeart/2005/8/layout/hList3"/>
    <dgm:cxn modelId="{99CB15CB-5BAE-4D31-82AF-9A1EDB44ADF5}" type="presParOf" srcId="{54B292E4-39AC-4269-922C-E41C15B89F42}" destId="{A922A0D2-9235-4E7A-8A95-07D28D0859D4}" srcOrd="4" destOrd="0" presId="urn:microsoft.com/office/officeart/2005/8/layout/hList3"/>
    <dgm:cxn modelId="{48EA3B50-1AC8-4EF2-8355-66625FC0CF7E}" type="presParOf" srcId="{54B292E4-39AC-4269-922C-E41C15B89F42}" destId="{26F57446-F4F0-4207-9926-7DD44EF4E992}" srcOrd="5" destOrd="0" presId="urn:microsoft.com/office/officeart/2005/8/layout/hList3"/>
    <dgm:cxn modelId="{A1F5D8E1-43A5-4540-A875-9CEC6E4752D9}" type="presParOf" srcId="{9E47E1F1-E788-4EC6-B2DB-D791F9DF84F6}" destId="{24C6CA14-7653-4CA5-9BD5-A9DF0BB512E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6A34C4-B6AB-4281-A583-AFE295776EEE}">
      <dsp:nvSpPr>
        <dsp:cNvPr id="0" name=""/>
        <dsp:cNvSpPr/>
      </dsp:nvSpPr>
      <dsp:spPr>
        <a:xfrm>
          <a:off x="0" y="-35865"/>
          <a:ext cx="7920880" cy="101531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400" b="1" kern="1200" dirty="0" smtClean="0"/>
            <a:t>Which Treaty Bodies exercise it? </a:t>
          </a:r>
          <a:endParaRPr lang="es-ES" sz="4400" kern="1200" dirty="0"/>
        </a:p>
      </dsp:txBody>
      <dsp:txXfrm>
        <a:off x="0" y="-35865"/>
        <a:ext cx="7920880" cy="1015312"/>
      </dsp:txXfrm>
    </dsp:sp>
    <dsp:sp modelId="{59939ED4-57F9-47D9-9637-116218A07C0B}">
      <dsp:nvSpPr>
        <dsp:cNvPr id="0" name=""/>
        <dsp:cNvSpPr/>
      </dsp:nvSpPr>
      <dsp:spPr>
        <a:xfrm>
          <a:off x="0" y="979447"/>
          <a:ext cx="974018" cy="213215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HRCttee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(OP-ICCPR)</a:t>
          </a:r>
          <a:endParaRPr lang="es-ES" sz="1400" b="1" kern="1200" dirty="0"/>
        </a:p>
      </dsp:txBody>
      <dsp:txXfrm>
        <a:off x="0" y="979447"/>
        <a:ext cx="974018" cy="2132156"/>
      </dsp:txXfrm>
    </dsp:sp>
    <dsp:sp modelId="{C2310AFF-BEA0-45C3-92FE-60449C28EB69}">
      <dsp:nvSpPr>
        <dsp:cNvPr id="0" name=""/>
        <dsp:cNvSpPr/>
      </dsp:nvSpPr>
      <dsp:spPr>
        <a:xfrm>
          <a:off x="961316" y="979447"/>
          <a:ext cx="974026" cy="213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CESCR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(OP-ICESCR</a:t>
          </a:r>
          <a:r>
            <a:rPr lang="en-GB" altLang="en-US" sz="1400" kern="1200" dirty="0" smtClean="0"/>
            <a:t>)</a:t>
          </a:r>
          <a:endParaRPr lang="es-ES" sz="1400" kern="1200" dirty="0"/>
        </a:p>
      </dsp:txBody>
      <dsp:txXfrm>
        <a:off x="961316" y="979447"/>
        <a:ext cx="974026" cy="2132156"/>
      </dsp:txXfrm>
    </dsp:sp>
    <dsp:sp modelId="{CC9615EB-31EA-4B0E-B543-D4466891B3DF}">
      <dsp:nvSpPr>
        <dsp:cNvPr id="0" name=""/>
        <dsp:cNvSpPr/>
      </dsp:nvSpPr>
      <dsp:spPr>
        <a:xfrm>
          <a:off x="1972930" y="1008103"/>
          <a:ext cx="742941" cy="213215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CERD</a:t>
          </a:r>
          <a:r>
            <a:rPr lang="en-GB" altLang="en-US" sz="2100" b="1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(art. 14) </a:t>
          </a:r>
          <a:endParaRPr lang="es-ES" sz="1400" b="1" kern="1200" dirty="0"/>
        </a:p>
      </dsp:txBody>
      <dsp:txXfrm>
        <a:off x="1972930" y="1008103"/>
        <a:ext cx="742941" cy="2132156"/>
      </dsp:txXfrm>
    </dsp:sp>
    <dsp:sp modelId="{653698F4-1715-41DA-87FC-38B060E8CFB2}">
      <dsp:nvSpPr>
        <dsp:cNvPr id="0" name=""/>
        <dsp:cNvSpPr/>
      </dsp:nvSpPr>
      <dsp:spPr>
        <a:xfrm>
          <a:off x="2693859" y="979447"/>
          <a:ext cx="1134142" cy="213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CEDAW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(OP-CEDAW)</a:t>
          </a:r>
          <a:endParaRPr lang="es-ES" sz="1400" b="1" kern="1200" dirty="0"/>
        </a:p>
      </dsp:txBody>
      <dsp:txXfrm>
        <a:off x="2693859" y="979447"/>
        <a:ext cx="1134142" cy="2132156"/>
      </dsp:txXfrm>
    </dsp:sp>
    <dsp:sp modelId="{660859F8-8324-4800-AFE0-1B3EE903B9E3}">
      <dsp:nvSpPr>
        <dsp:cNvPr id="0" name=""/>
        <dsp:cNvSpPr/>
      </dsp:nvSpPr>
      <dsp:spPr>
        <a:xfrm>
          <a:off x="3828001" y="979447"/>
          <a:ext cx="818001" cy="213215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CAT</a:t>
          </a:r>
          <a:r>
            <a:rPr lang="en-GB" altLang="en-US" sz="2100" b="1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(art. 22) </a:t>
          </a:r>
          <a:endParaRPr lang="es-ES" sz="1400" b="1" kern="1200" dirty="0"/>
        </a:p>
      </dsp:txBody>
      <dsp:txXfrm>
        <a:off x="3828001" y="979447"/>
        <a:ext cx="818001" cy="2132156"/>
      </dsp:txXfrm>
    </dsp:sp>
    <dsp:sp modelId="{CCFCDEB3-BABF-4E04-8B1D-A18075B8D351}">
      <dsp:nvSpPr>
        <dsp:cNvPr id="0" name=""/>
        <dsp:cNvSpPr/>
      </dsp:nvSpPr>
      <dsp:spPr>
        <a:xfrm>
          <a:off x="4646002" y="979447"/>
          <a:ext cx="818001" cy="213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u="none" kern="1200" dirty="0" smtClean="0"/>
            <a:t>CRC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u="none" kern="1200" dirty="0" smtClean="0"/>
            <a:t>(OPIC-CRC)</a:t>
          </a:r>
          <a:endParaRPr lang="es-ES" sz="1400" b="1" kern="1200" dirty="0"/>
        </a:p>
      </dsp:txBody>
      <dsp:txXfrm>
        <a:off x="4646002" y="979447"/>
        <a:ext cx="818001" cy="2132156"/>
      </dsp:txXfrm>
    </dsp:sp>
    <dsp:sp modelId="{4A4CA97E-D614-4F24-8FE1-8850FDCD7538}">
      <dsp:nvSpPr>
        <dsp:cNvPr id="0" name=""/>
        <dsp:cNvSpPr/>
      </dsp:nvSpPr>
      <dsp:spPr>
        <a:xfrm>
          <a:off x="5464003" y="979447"/>
          <a:ext cx="818001" cy="213215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i="0" kern="1200" dirty="0" smtClean="0"/>
            <a:t>CMW</a:t>
          </a:r>
          <a:r>
            <a:rPr lang="en-GB" altLang="en-US" sz="1300" b="1" i="0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i="0" kern="1200" dirty="0" smtClean="0"/>
            <a:t>(art. 77) (not</a:t>
          </a:r>
          <a:r>
            <a:rPr lang="en-GB" altLang="en-US" sz="1400" b="1" i="0" kern="1200" baseline="0" dirty="0" smtClean="0"/>
            <a:t> yet in force)</a:t>
          </a:r>
          <a:endParaRPr lang="es-ES" sz="1400" b="1" i="0" kern="1200" dirty="0"/>
        </a:p>
      </dsp:txBody>
      <dsp:txXfrm>
        <a:off x="5464003" y="979447"/>
        <a:ext cx="818001" cy="2132156"/>
      </dsp:txXfrm>
    </dsp:sp>
    <dsp:sp modelId="{11CEE4C4-225F-4F38-B90C-5E131D60D2D1}">
      <dsp:nvSpPr>
        <dsp:cNvPr id="0" name=""/>
        <dsp:cNvSpPr/>
      </dsp:nvSpPr>
      <dsp:spPr>
        <a:xfrm>
          <a:off x="6282004" y="979447"/>
          <a:ext cx="818001" cy="213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CRPD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(OP-CRPD</a:t>
          </a:r>
          <a:r>
            <a:rPr lang="en-GB" altLang="en-US" sz="1400" kern="1200" dirty="0" smtClean="0"/>
            <a:t>)</a:t>
          </a:r>
          <a:endParaRPr lang="es-ES" sz="1400" kern="1200" dirty="0"/>
        </a:p>
      </dsp:txBody>
      <dsp:txXfrm>
        <a:off x="6282004" y="979447"/>
        <a:ext cx="818001" cy="2132156"/>
      </dsp:txXfrm>
    </dsp:sp>
    <dsp:sp modelId="{4CDB1E1A-6E89-4C7B-ABB9-52413C70A4D7}">
      <dsp:nvSpPr>
        <dsp:cNvPr id="0" name=""/>
        <dsp:cNvSpPr/>
      </dsp:nvSpPr>
      <dsp:spPr>
        <a:xfrm>
          <a:off x="7100005" y="979447"/>
          <a:ext cx="818001" cy="213215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600" b="1" kern="1200" dirty="0" smtClean="0"/>
            <a:t>ICPPED</a:t>
          </a:r>
          <a:r>
            <a:rPr lang="en-GB" altLang="en-US" sz="2000" b="1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1400" b="1" kern="1200" dirty="0" smtClean="0"/>
            <a:t>(art. 31)</a:t>
          </a:r>
          <a:endParaRPr lang="es-ES" sz="1400" b="1" kern="1200" dirty="0"/>
        </a:p>
      </dsp:txBody>
      <dsp:txXfrm>
        <a:off x="7100005" y="979447"/>
        <a:ext cx="818001" cy="2132156"/>
      </dsp:txXfrm>
    </dsp:sp>
    <dsp:sp modelId="{1C3A600A-0E7E-40E1-AE90-0A37193A5C1F}">
      <dsp:nvSpPr>
        <dsp:cNvPr id="0" name=""/>
        <dsp:cNvSpPr/>
      </dsp:nvSpPr>
      <dsp:spPr>
        <a:xfrm flipV="1">
          <a:off x="0" y="3039873"/>
          <a:ext cx="7920880" cy="38036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784C2-D1BB-4CF5-94A9-706D24AF301D}">
      <dsp:nvSpPr>
        <dsp:cNvPr id="0" name=""/>
        <dsp:cNvSpPr/>
      </dsp:nvSpPr>
      <dsp:spPr>
        <a:xfrm>
          <a:off x="3322" y="1080122"/>
          <a:ext cx="2252186" cy="764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Who is involved? </a:t>
          </a:r>
          <a:endParaRPr lang="en-US" sz="1800" kern="1200" dirty="0"/>
        </a:p>
      </dsp:txBody>
      <dsp:txXfrm>
        <a:off x="25719" y="1102519"/>
        <a:ext cx="2207392" cy="719905"/>
      </dsp:txXfrm>
    </dsp:sp>
    <dsp:sp modelId="{FFE3EFDA-3196-4FF0-BA7A-7A564C5555FE}">
      <dsp:nvSpPr>
        <dsp:cNvPr id="0" name=""/>
        <dsp:cNvSpPr/>
      </dsp:nvSpPr>
      <dsp:spPr>
        <a:xfrm rot="11856">
          <a:off x="2682455" y="1152266"/>
          <a:ext cx="905136" cy="634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/>
        </a:p>
      </dsp:txBody>
      <dsp:txXfrm>
        <a:off x="2682456" y="1278787"/>
        <a:ext cx="714863" cy="380546"/>
      </dsp:txXfrm>
    </dsp:sp>
    <dsp:sp modelId="{4CBC9C4C-EAC0-4212-AA2E-067DA873B722}">
      <dsp:nvSpPr>
        <dsp:cNvPr id="0" name=""/>
        <dsp:cNvSpPr/>
      </dsp:nvSpPr>
      <dsp:spPr>
        <a:xfrm>
          <a:off x="3963304" y="1008109"/>
          <a:ext cx="3957202" cy="941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solidFill>
                <a:schemeClr val="bg1"/>
              </a:solidFill>
            </a:rPr>
            <a:t>Individuals or group of individuals, CSOs and/or lawyers representing victims </a:t>
          </a:r>
          <a:endParaRPr lang="en-GB" sz="1800" kern="1200" noProof="0" dirty="0"/>
        </a:p>
      </dsp:txBody>
      <dsp:txXfrm>
        <a:off x="3990892" y="1035697"/>
        <a:ext cx="3902026" cy="886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784C2-D1BB-4CF5-94A9-706D24AF301D}">
      <dsp:nvSpPr>
        <dsp:cNvPr id="0" name=""/>
        <dsp:cNvSpPr/>
      </dsp:nvSpPr>
      <dsp:spPr>
        <a:xfrm>
          <a:off x="1145" y="684083"/>
          <a:ext cx="1976843" cy="98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Who is involved? </a:t>
          </a:r>
          <a:endParaRPr lang="en-US" sz="2500" kern="1200" dirty="0"/>
        </a:p>
      </dsp:txBody>
      <dsp:txXfrm>
        <a:off x="29869" y="712807"/>
        <a:ext cx="1919395" cy="923265"/>
      </dsp:txXfrm>
    </dsp:sp>
    <dsp:sp modelId="{FFE3EFDA-3196-4FF0-BA7A-7A564C5555FE}">
      <dsp:nvSpPr>
        <dsp:cNvPr id="0" name=""/>
        <dsp:cNvSpPr/>
      </dsp:nvSpPr>
      <dsp:spPr>
        <a:xfrm>
          <a:off x="2608761" y="392281"/>
          <a:ext cx="1337239" cy="15643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>
        <a:off x="2608761" y="705144"/>
        <a:ext cx="936067" cy="938591"/>
      </dsp:txXfrm>
    </dsp:sp>
    <dsp:sp modelId="{4CBC9C4C-EAC0-4212-AA2E-067DA873B722}">
      <dsp:nvSpPr>
        <dsp:cNvPr id="0" name=""/>
        <dsp:cNvSpPr/>
      </dsp:nvSpPr>
      <dsp:spPr>
        <a:xfrm>
          <a:off x="4501081" y="836717"/>
          <a:ext cx="2698573" cy="6754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noProof="0" dirty="0" smtClean="0">
              <a:solidFill>
                <a:schemeClr val="bg1"/>
              </a:solidFill>
            </a:rPr>
            <a:t>Usually CSOs</a:t>
          </a:r>
          <a:endParaRPr lang="en-GB" sz="2500" kern="1200" noProof="0" dirty="0"/>
        </a:p>
      </dsp:txBody>
      <dsp:txXfrm>
        <a:off x="4520864" y="856500"/>
        <a:ext cx="2659007" cy="635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1FB49-912D-4AD6-BB05-033FFB119289}">
      <dsp:nvSpPr>
        <dsp:cNvPr id="0" name=""/>
        <dsp:cNvSpPr/>
      </dsp:nvSpPr>
      <dsp:spPr>
        <a:xfrm>
          <a:off x="0" y="0"/>
          <a:ext cx="7200800" cy="10369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b="1" kern="1200" dirty="0" smtClean="0"/>
            <a:t>Which Treaty Bodies exercise it? </a:t>
          </a:r>
          <a:endParaRPr lang="es-ES" sz="4000" kern="1200" dirty="0"/>
        </a:p>
      </dsp:txBody>
      <dsp:txXfrm>
        <a:off x="0" y="0"/>
        <a:ext cx="7200800" cy="1036915"/>
      </dsp:txXfrm>
    </dsp:sp>
    <dsp:sp modelId="{73618006-EBE7-4386-8D52-A727C46C610D}">
      <dsp:nvSpPr>
        <dsp:cNvPr id="0" name=""/>
        <dsp:cNvSpPr/>
      </dsp:nvSpPr>
      <dsp:spPr>
        <a:xfrm>
          <a:off x="3516" y="1036915"/>
          <a:ext cx="1198961" cy="217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CH" sz="2500" kern="1200" dirty="0" smtClean="0"/>
            <a:t>CAT 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CH" sz="1600" kern="1200" dirty="0" smtClean="0"/>
            <a:t>(art. 20)</a:t>
          </a:r>
          <a:endParaRPr lang="es-ES" sz="1600" kern="1200" dirty="0"/>
        </a:p>
      </dsp:txBody>
      <dsp:txXfrm>
        <a:off x="3516" y="1036915"/>
        <a:ext cx="1198961" cy="2177521"/>
      </dsp:txXfrm>
    </dsp:sp>
    <dsp:sp modelId="{B5CD2A8F-60CC-4F61-80C5-6E6B25DB8637}">
      <dsp:nvSpPr>
        <dsp:cNvPr id="0" name=""/>
        <dsp:cNvSpPr/>
      </dsp:nvSpPr>
      <dsp:spPr>
        <a:xfrm>
          <a:off x="1202477" y="1036915"/>
          <a:ext cx="1198961" cy="217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500" kern="1200" dirty="0" smtClean="0"/>
            <a:t>CEDAW </a:t>
          </a:r>
          <a:r>
            <a:rPr lang="fr-CH" sz="1600" kern="1200" dirty="0" smtClean="0"/>
            <a:t>(art. 8, OP) </a:t>
          </a:r>
          <a:endParaRPr lang="es-ES" sz="1600" kern="1200" dirty="0"/>
        </a:p>
      </dsp:txBody>
      <dsp:txXfrm>
        <a:off x="1202477" y="1036915"/>
        <a:ext cx="1198961" cy="2177521"/>
      </dsp:txXfrm>
    </dsp:sp>
    <dsp:sp modelId="{C8518A23-16CA-4846-AC3F-CC3049AE048D}">
      <dsp:nvSpPr>
        <dsp:cNvPr id="0" name=""/>
        <dsp:cNvSpPr/>
      </dsp:nvSpPr>
      <dsp:spPr>
        <a:xfrm>
          <a:off x="2401438" y="1036915"/>
          <a:ext cx="1198961" cy="217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kern="1200" dirty="0" smtClean="0"/>
            <a:t>CRPD</a:t>
          </a:r>
          <a:r>
            <a:rPr lang="fr-CH" sz="2700" kern="1200" dirty="0" smtClean="0"/>
            <a:t> </a:t>
          </a:r>
          <a:r>
            <a:rPr lang="fr-CH" sz="1600" kern="1200" dirty="0" smtClean="0"/>
            <a:t>(article 6, OP)</a:t>
          </a:r>
          <a:endParaRPr lang="es-ES" sz="1600" kern="1200" dirty="0"/>
        </a:p>
      </dsp:txBody>
      <dsp:txXfrm>
        <a:off x="2401438" y="1036915"/>
        <a:ext cx="1198961" cy="2177521"/>
      </dsp:txXfrm>
    </dsp:sp>
    <dsp:sp modelId="{E98E9FAC-1253-40E8-9FBB-69713AA659E5}">
      <dsp:nvSpPr>
        <dsp:cNvPr id="0" name=""/>
        <dsp:cNvSpPr/>
      </dsp:nvSpPr>
      <dsp:spPr>
        <a:xfrm>
          <a:off x="3600399" y="1036915"/>
          <a:ext cx="1198961" cy="217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kern="1200" dirty="0" smtClean="0"/>
            <a:t>CESCR</a:t>
          </a:r>
          <a:r>
            <a:rPr lang="fr-CH" sz="2900" kern="1200" dirty="0" smtClean="0"/>
            <a:t> </a:t>
          </a:r>
          <a:r>
            <a:rPr lang="fr-CH" sz="1600" kern="1200" dirty="0" smtClean="0"/>
            <a:t>(art. 11, OP)</a:t>
          </a:r>
          <a:endParaRPr lang="es-ES" sz="1600" kern="1200" dirty="0"/>
        </a:p>
      </dsp:txBody>
      <dsp:txXfrm>
        <a:off x="3600399" y="1036915"/>
        <a:ext cx="1198961" cy="2177521"/>
      </dsp:txXfrm>
    </dsp:sp>
    <dsp:sp modelId="{A922A0D2-9235-4E7A-8A95-07D28D0859D4}">
      <dsp:nvSpPr>
        <dsp:cNvPr id="0" name=""/>
        <dsp:cNvSpPr/>
      </dsp:nvSpPr>
      <dsp:spPr>
        <a:xfrm>
          <a:off x="4799361" y="1036915"/>
          <a:ext cx="1198961" cy="217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CH" sz="2400" kern="1200" dirty="0" smtClean="0"/>
            <a:t>CRC</a:t>
          </a:r>
          <a:r>
            <a:rPr lang="fr-CH" sz="3000" kern="1200" dirty="0" smtClean="0"/>
            <a:t>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CH" sz="1600" kern="1200" dirty="0" smtClean="0"/>
            <a:t>(art. 13, OPIII) </a:t>
          </a:r>
          <a:endParaRPr lang="es-ES" sz="1600" kern="1200" dirty="0"/>
        </a:p>
      </dsp:txBody>
      <dsp:txXfrm>
        <a:off x="4799361" y="1036915"/>
        <a:ext cx="1198961" cy="2177521"/>
      </dsp:txXfrm>
    </dsp:sp>
    <dsp:sp modelId="{26F57446-F4F0-4207-9926-7DD44EF4E992}">
      <dsp:nvSpPr>
        <dsp:cNvPr id="0" name=""/>
        <dsp:cNvSpPr/>
      </dsp:nvSpPr>
      <dsp:spPr>
        <a:xfrm>
          <a:off x="5998322" y="1036915"/>
          <a:ext cx="1198961" cy="217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CH" sz="2400" kern="1200" dirty="0" smtClean="0"/>
            <a:t>ICPPED</a:t>
          </a:r>
          <a:r>
            <a:rPr lang="fr-CH" sz="4000" kern="1200" dirty="0" smtClean="0"/>
            <a:t>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CH" sz="1600" kern="1200" dirty="0" smtClean="0"/>
            <a:t>(art. 33)</a:t>
          </a:r>
          <a:endParaRPr lang="es-ES" sz="1600" kern="1200" dirty="0"/>
        </a:p>
      </dsp:txBody>
      <dsp:txXfrm>
        <a:off x="5998322" y="1036915"/>
        <a:ext cx="1198961" cy="2177521"/>
      </dsp:txXfrm>
    </dsp:sp>
    <dsp:sp modelId="{24C6CA14-7653-4CA5-9BD5-A9DF0BB512EC}">
      <dsp:nvSpPr>
        <dsp:cNvPr id="0" name=""/>
        <dsp:cNvSpPr/>
      </dsp:nvSpPr>
      <dsp:spPr>
        <a:xfrm>
          <a:off x="0" y="3214437"/>
          <a:ext cx="7200800" cy="24194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8EF107B0-AB26-4B3F-B69B-86FA2D45A56B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0DC3336A-8475-4D8B-8288-36767C23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623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97594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175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458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lvl="1" defTabSz="933572">
              <a:defRPr/>
            </a:pPr>
            <a:endParaRPr lang="en-US" altLang="en-US" sz="25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926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99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3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sz="1000" baseline="0" dirty="0" smtClean="0">
              <a:latin typeface="+mj-lt"/>
            </a:endParaRPr>
          </a:p>
          <a:p>
            <a:endParaRPr lang="en-US" altLang="en-US" sz="1000" dirty="0" smtClean="0">
              <a:sym typeface="Wingdings" pitchFamily="2" charset="2"/>
            </a:endParaRPr>
          </a:p>
          <a:p>
            <a:endParaRPr lang="en-US" altLang="en-US" sz="1000" dirty="0" smtClean="0"/>
          </a:p>
          <a:p>
            <a:endParaRPr lang="fr-CH" sz="1000" baseline="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3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951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268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900" dirty="0"/>
          </a:p>
          <a:p>
            <a:endParaRPr lang="en-GB" sz="9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39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336A-8475-4D8B-8288-36767C230D5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6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CD826-BD0F-4228-8A68-E71D32954BEF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9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F71-B2FF-4967-A9D8-255610FDB599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293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2BABF-C494-4730-A84F-68BDCBD1EB0F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28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71860-ED3F-4603-9E6C-757380AF37AD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774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642BA-629D-4998-8F0A-2045BC4B9175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231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E9A0A-53AE-4B22-B2D7-C2A09BCFB2D1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50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85E7E-A9FA-4585-B573-C51CC9309817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66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4528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42E05-4C3C-46D7-BDAE-996E21AFFA63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140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FBC82-037D-467A-80E9-8EF43FD1D7D7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6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CD826-BD0F-4228-8A68-E71D32954BEF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056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1C8BB-161E-446F-9700-E65942D8B06B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454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E1C68-78CF-4F23-A05E-CBB935EA3422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712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BF918-B289-4D03-8B3A-37306514CB41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777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8F940-9E27-49C4-90F6-3D8A6242D9F9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738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3BC88-367A-489D-AB4E-81F463E37FF2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1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9F71-B2FF-4967-A9D8-255610FDB599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5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2BABF-C494-4730-A84F-68BDCBD1EB0F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6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71860-ED3F-4603-9E6C-757380AF37AD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7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642BA-629D-4998-8F0A-2045BC4B9175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64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E9A0A-53AE-4B22-B2D7-C2A09BCFB2D1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3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85E7E-A9FA-4585-B573-C51CC9309817}" type="datetime1">
              <a:rPr lang="fr-FR"/>
              <a:pPr>
                <a:defRPr/>
              </a:pPr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90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41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A89085E-AD50-4109-9213-1485AB06131E}" type="datetime1">
              <a:rPr lang="fr-FR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05/02/2018</a:t>
            </a:fld>
            <a:endParaRPr lang="fr-FR">
              <a:ea typeface="ＭＳ Ｐゴシック" pitchFamily="34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207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A89085E-AD50-4109-9213-1485AB06131E}" type="datetime1">
              <a:rPr lang="fr-FR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05/02/2018</a:t>
            </a:fld>
            <a:endParaRPr lang="fr-FR">
              <a:ea typeface="ＭＳ Ｐゴシック" pitchFamily="34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53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C4B049E-B693-40F6-9213-7A42BFEA4FFB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21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3"/>
          <p:cNvSpPr txBox="1">
            <a:spLocks noChangeArrowheads="1"/>
          </p:cNvSpPr>
          <p:nvPr/>
        </p:nvSpPr>
        <p:spPr bwMode="auto">
          <a:xfrm>
            <a:off x="723900" y="3489325"/>
            <a:ext cx="7251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S" sz="2200" b="1" i="1" dirty="0">
                <a:solidFill>
                  <a:prstClr val="white"/>
                </a:solidFill>
              </a:rPr>
              <a:t>OHCHR Treaty Body Capacity Building Programme</a:t>
            </a:r>
          </a:p>
        </p:txBody>
      </p:sp>
      <p:sp>
        <p:nvSpPr>
          <p:cNvPr id="5123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7304484" cy="979488"/>
          </a:xfrm>
        </p:spPr>
        <p:txBody>
          <a:bodyPr>
            <a:normAutofit/>
          </a:bodyPr>
          <a:lstStyle/>
          <a:p>
            <a:endParaRPr lang="en-US" altLang="en-US" dirty="0" smtClean="0">
              <a:solidFill>
                <a:schemeClr val="bg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723900" y="2041525"/>
            <a:ext cx="7251700" cy="1149350"/>
          </a:xfrm>
        </p:spPr>
        <p:txBody>
          <a:bodyPr/>
          <a:lstStyle/>
          <a:p>
            <a:r>
              <a:rPr lang="en-GB" altLang="en-US" sz="3200" dirty="0" smtClean="0">
                <a:latin typeface="Arial" charset="0"/>
                <a:ea typeface="ＭＳ Ｐゴシック" pitchFamily="34" charset="-128"/>
                <a:cs typeface="Arial" charset="0"/>
              </a:rPr>
              <a:t>Functions of the Treaty Bodies</a:t>
            </a:r>
            <a:br>
              <a:rPr lang="en-GB" altLang="en-US" sz="32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endParaRPr lang="en-GB" altLang="en-US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332656"/>
            <a:ext cx="7566025" cy="1032594"/>
          </a:xfrm>
        </p:spPr>
        <p:txBody>
          <a:bodyPr/>
          <a:lstStyle/>
          <a:p>
            <a:r>
              <a:rPr lang="en-US" sz="3200" dirty="0" smtClean="0"/>
              <a:t>Urgent action/ Early warning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052736"/>
            <a:ext cx="7567085" cy="4923563"/>
          </a:xfrm>
        </p:spPr>
        <p:txBody>
          <a:bodyPr/>
          <a:lstStyle/>
          <a:p>
            <a:pPr marL="0" lvl="1" indent="0" eaLnBrk="1" hangingPunct="1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What does this function entail?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CERD: Decisions, statements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and recommendations to SP,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SC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through the SG, for action to prevent serious violations of the Convention, in particular those that could lead to ethnic conflict, violence and even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genocide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z="1800" dirty="0" smtClean="0"/>
              <a:t>CED: ensure </a:t>
            </a:r>
            <a:r>
              <a:rPr lang="en-GB" sz="1800" dirty="0"/>
              <a:t>that the State party take, as a matter of urgency, all necessary measures to seek and find a disappeared person</a:t>
            </a:r>
            <a:endParaRPr lang="en-US" altLang="en-US" sz="1800" dirty="0">
              <a:latin typeface="Times New Roman" pitchFamily="18" charset="0"/>
            </a:endParaRPr>
          </a:p>
          <a:p>
            <a:pPr marL="0" lvl="1" indent="0" eaLnBrk="1" hangingPunct="1">
              <a:buNone/>
            </a:pPr>
            <a:endParaRPr lang="en-US" altLang="en-US" sz="1000" dirty="0"/>
          </a:p>
          <a:p>
            <a:pPr marL="0" lvl="1" indent="0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Which Treaty Bodies exercise it?</a:t>
            </a:r>
            <a:r>
              <a:rPr lang="en-GB" b="1" dirty="0"/>
              <a:t> </a:t>
            </a:r>
          </a:p>
          <a:p>
            <a:pPr marL="57150" indent="0">
              <a:buNone/>
              <a:defRPr/>
            </a:pPr>
            <a:r>
              <a:rPr lang="en-US" altLang="en-US" sz="2000" dirty="0"/>
              <a:t>- </a:t>
            </a:r>
            <a:r>
              <a:rPr lang="en-US" altLang="en-US" sz="2000" dirty="0" smtClean="0"/>
              <a:t>  </a:t>
            </a:r>
            <a:r>
              <a:rPr lang="en-US" altLang="en-US" sz="1800" dirty="0" smtClean="0"/>
              <a:t>CERD, CED (urgent action only)</a:t>
            </a:r>
          </a:p>
          <a:p>
            <a:pPr marL="400050">
              <a:buFontTx/>
              <a:buChar char="-"/>
              <a:defRPr/>
            </a:pPr>
            <a:r>
              <a:rPr lang="en-US" altLang="en-US" sz="1800" dirty="0" smtClean="0"/>
              <a:t>Legal </a:t>
            </a:r>
            <a:r>
              <a:rPr lang="en-US" altLang="en-US" sz="1800" dirty="0"/>
              <a:t>basis</a:t>
            </a:r>
            <a:r>
              <a:rPr lang="en-US" altLang="en-US" sz="1800" dirty="0" smtClean="0"/>
              <a:t>: developed by CERD on basis of GA resolution 47/120 (an Agenda for Peace: Early Warning mechanisms)</a:t>
            </a:r>
          </a:p>
          <a:p>
            <a:pPr marL="400050">
              <a:buFontTx/>
              <a:buChar char="-"/>
              <a:defRPr/>
            </a:pPr>
            <a:r>
              <a:rPr lang="en-US" altLang="en-US" sz="1800" dirty="0" smtClean="0"/>
              <a:t>CED art. 30</a:t>
            </a:r>
            <a:endParaRPr lang="en-US" altLang="en-US" sz="1800" dirty="0"/>
          </a:p>
          <a:p>
            <a:pPr marL="57150" indent="0">
              <a:buNone/>
              <a:defRPr/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Who is involved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</a:p>
          <a:p>
            <a:pPr marL="57150" indent="0">
              <a:buNone/>
              <a:defRPr/>
            </a:pPr>
            <a:r>
              <a:rPr lang="en-GB" sz="1800" dirty="0" smtClean="0"/>
              <a:t>-    CSOs, NHRI, UNCT, UN and SP</a:t>
            </a:r>
          </a:p>
          <a:p>
            <a:pPr marL="57150" indent="0">
              <a:buNone/>
              <a:defRPr/>
            </a:pP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40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04664"/>
            <a:ext cx="7791077" cy="960586"/>
          </a:xfrm>
        </p:spPr>
        <p:txBody>
          <a:bodyPr/>
          <a:lstStyle/>
          <a:p>
            <a:r>
              <a:rPr lang="fr-CH" sz="3200" dirty="0" smtClean="0"/>
              <a:t>General </a:t>
            </a:r>
            <a:r>
              <a:rPr lang="en-GB" sz="3200" dirty="0" smtClean="0"/>
              <a:t>Comments/Recommendations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365250"/>
            <a:ext cx="8007632" cy="4728046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What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does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this function entail?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lvl="1" indent="-342900"/>
            <a:r>
              <a:rPr lang="en-GB" dirty="0" smtClean="0"/>
              <a:t>The interpretation of an international human rights treaty</a:t>
            </a:r>
          </a:p>
          <a:p>
            <a:pPr marL="342900" lvl="1" indent="-342900"/>
            <a:r>
              <a:rPr lang="en-GB" dirty="0" smtClean="0"/>
              <a:t>Aim: assist SPs in implementing treaty obligations and the development of international human rights law </a:t>
            </a:r>
          </a:p>
          <a:p>
            <a:pPr marL="342900" lvl="1" indent="-342900"/>
            <a:r>
              <a:rPr lang="en-GB" dirty="0" smtClean="0"/>
              <a:t>The outcome of a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day of discussion </a:t>
            </a:r>
            <a:r>
              <a:rPr lang="en-GB" dirty="0" smtClean="0"/>
              <a:t>usually leads to draft a GC/GR</a:t>
            </a:r>
          </a:p>
          <a:p>
            <a:pPr marL="0" lvl="1" indent="0">
              <a:buNone/>
            </a:pPr>
            <a:endParaRPr lang="fr-CH" sz="800" b="1" dirty="0" smtClean="0"/>
          </a:p>
          <a:p>
            <a:pPr marL="0" lvl="1" indent="0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Which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Treaty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odies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exercise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it? </a:t>
            </a:r>
            <a:r>
              <a:rPr lang="fr-CH" dirty="0" smtClean="0"/>
              <a:t>All</a:t>
            </a:r>
            <a:endParaRPr lang="en-GB" b="1" dirty="0" smtClean="0"/>
          </a:p>
          <a:p>
            <a:pPr marL="0" lvl="1" indent="0">
              <a:buNone/>
            </a:pPr>
            <a:endParaRPr lang="en-GB" sz="1400" b="1" dirty="0" smtClean="0"/>
          </a:p>
          <a:p>
            <a:pPr marL="0" lvl="1" indent="0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Who is involved? 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>
              <a:buNone/>
            </a:pPr>
            <a:r>
              <a:rPr lang="en-GB" dirty="0" smtClean="0"/>
              <a:t>SPs, CSOs, NHRIs, UN agencies, etc.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09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 idx="4294967295"/>
          </p:nvPr>
        </p:nvSpPr>
        <p:spPr>
          <a:xfrm>
            <a:off x="741363" y="274638"/>
            <a:ext cx="7566025" cy="706090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latin typeface="Arial" charset="0"/>
                <a:cs typeface="Arial" charset="0"/>
              </a:rPr>
              <a:t>Six KEY Functions </a:t>
            </a:r>
            <a:r>
              <a:rPr lang="fr-FR" altLang="en-US" sz="3200" dirty="0" smtClean="0">
                <a:latin typeface="Arial" charset="0"/>
                <a:cs typeface="Arial" charset="0"/>
              </a:rPr>
              <a:t/>
            </a:r>
            <a:br>
              <a:rPr lang="fr-FR" altLang="en-US" sz="3200" dirty="0" smtClean="0">
                <a:latin typeface="Arial" charset="0"/>
                <a:cs typeface="Arial" charset="0"/>
              </a:rPr>
            </a:br>
            <a:r>
              <a:rPr lang="fr-FR" altLang="en-US" sz="3200" dirty="0" smtClean="0">
                <a:latin typeface="Arial" charset="0"/>
                <a:cs typeface="Arial" charset="0"/>
              </a:rPr>
              <a:t/>
            </a:r>
            <a:br>
              <a:rPr lang="fr-FR" altLang="en-US" sz="3200" dirty="0" smtClean="0">
                <a:latin typeface="Arial" charset="0"/>
                <a:cs typeface="Arial" charset="0"/>
              </a:rPr>
            </a:br>
            <a:endParaRPr lang="fr-FR" altLang="en-US" sz="3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980728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400" dirty="0" smtClean="0">
                <a:latin typeface="Arial" charset="0"/>
                <a:cs typeface="Arial" charset="0"/>
              </a:rPr>
              <a:t>Treaty Bodies monitor State parties’ compliance with their </a:t>
            </a:r>
            <a:r>
              <a:rPr lang="en-GB" alt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treaty obligations </a:t>
            </a:r>
            <a:r>
              <a:rPr lang="en-GB" altLang="en-US" sz="2400" dirty="0" smtClean="0">
                <a:latin typeface="Arial" charset="0"/>
                <a:cs typeface="Arial" charset="0"/>
              </a:rPr>
              <a:t>through:</a:t>
            </a:r>
            <a:endParaRPr lang="en-GB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4578161" y="1988840"/>
            <a:ext cx="1361991" cy="1634390"/>
            <a:chOff x="4232885" y="1019008"/>
            <a:chExt cx="1361991" cy="1634390"/>
          </a:xfrm>
        </p:grpSpPr>
        <p:sp>
          <p:nvSpPr>
            <p:cNvPr id="8" name="Rounded Rectangle 7"/>
            <p:cNvSpPr/>
            <p:nvPr/>
          </p:nvSpPr>
          <p:spPr>
            <a:xfrm>
              <a:off x="4232885" y="1019008"/>
              <a:ext cx="1361991" cy="163439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/>
            <a:lstStyle/>
            <a:p>
              <a:pPr algn="r"/>
              <a:r>
                <a:rPr lang="fr-CH" sz="1600" b="1" dirty="0" smtClean="0"/>
                <a:t>3</a:t>
              </a:r>
            </a:p>
            <a:p>
              <a:pPr lvl="0"/>
              <a:endParaRPr lang="es-ES" sz="1600" b="1" dirty="0" smtClean="0"/>
            </a:p>
            <a:p>
              <a:pPr lvl="0" algn="ctr"/>
              <a:r>
                <a:rPr lang="en-GB" sz="1600" b="1" dirty="0" smtClean="0"/>
                <a:t>Country visits</a:t>
              </a:r>
              <a:endParaRPr lang="en-GB" sz="1600" dirty="0"/>
            </a:p>
          </p:txBody>
        </p:sp>
        <p:sp>
          <p:nvSpPr>
            <p:cNvPr id="9" name="Rounded Rectangle 4"/>
            <p:cNvSpPr/>
            <p:nvPr/>
          </p:nvSpPr>
          <p:spPr>
            <a:xfrm rot="16200000">
              <a:off x="3698984" y="1552909"/>
              <a:ext cx="1340199" cy="2723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1435" rIns="66675" bIns="0" numCol="1" spcCol="1270" anchor="t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5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450369" y="1988840"/>
            <a:ext cx="1361991" cy="1634390"/>
            <a:chOff x="4232885" y="1019008"/>
            <a:chExt cx="1361991" cy="1634390"/>
          </a:xfrm>
        </p:grpSpPr>
        <p:sp>
          <p:nvSpPr>
            <p:cNvPr id="12" name="Rounded Rectangle 11"/>
            <p:cNvSpPr/>
            <p:nvPr/>
          </p:nvSpPr>
          <p:spPr>
            <a:xfrm>
              <a:off x="4232885" y="1019008"/>
              <a:ext cx="1361991" cy="163439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/>
            <a:lstStyle/>
            <a:p>
              <a:pPr lvl="0" algn="r"/>
              <a:r>
                <a:rPr lang="es-ES" sz="1600" b="1" dirty="0"/>
                <a:t>4</a:t>
              </a:r>
              <a:endParaRPr lang="es-ES" sz="1600" b="1" dirty="0" smtClean="0"/>
            </a:p>
            <a:p>
              <a:pPr lvl="0" algn="ctr"/>
              <a:endParaRPr lang="es-ES" sz="1600" b="1" dirty="0" smtClean="0"/>
            </a:p>
            <a:p>
              <a:pPr lvl="0" algn="ctr"/>
              <a:r>
                <a:rPr lang="en-GB" sz="1600" b="1" dirty="0" smtClean="0"/>
                <a:t>Inquiries</a:t>
              </a:r>
            </a:p>
            <a:p>
              <a:endParaRPr lang="fr-CH" sz="1600" b="1" dirty="0" smtClean="0"/>
            </a:p>
          </p:txBody>
        </p:sp>
        <p:sp>
          <p:nvSpPr>
            <p:cNvPr id="13" name="Rounded Rectangle 4"/>
            <p:cNvSpPr/>
            <p:nvPr/>
          </p:nvSpPr>
          <p:spPr>
            <a:xfrm rot="16200000">
              <a:off x="3698984" y="1552909"/>
              <a:ext cx="1340199" cy="2723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1435" rIns="66675" bIns="0" numCol="1" spcCol="1270" anchor="t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5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777961" y="1988840"/>
            <a:ext cx="1794039" cy="2005039"/>
            <a:chOff x="2711244" y="354168"/>
            <a:chExt cx="1794039" cy="2005039"/>
          </a:xfrm>
        </p:grpSpPr>
        <p:sp>
          <p:nvSpPr>
            <p:cNvPr id="15" name="Rounded Rectangle 14"/>
            <p:cNvSpPr/>
            <p:nvPr/>
          </p:nvSpPr>
          <p:spPr>
            <a:xfrm>
              <a:off x="2711244" y="354168"/>
              <a:ext cx="1361991" cy="163439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/>
            <a:lstStyle/>
            <a:p>
              <a:pPr algn="r"/>
              <a:r>
                <a:rPr lang="fr-CH" sz="1600" b="1" dirty="0" smtClean="0"/>
                <a:t>2</a:t>
              </a:r>
            </a:p>
            <a:p>
              <a:endParaRPr lang="fr-CH" sz="1600" b="1" dirty="0" smtClean="0"/>
            </a:p>
            <a:p>
              <a:pPr lvl="0" algn="ctr"/>
              <a:r>
                <a:rPr lang="en-GB" sz="1600" b="1" dirty="0" smtClean="0"/>
                <a:t>Individual complaints</a:t>
              </a:r>
              <a:endParaRPr lang="en-GB" sz="1600" b="1" dirty="0"/>
            </a:p>
          </p:txBody>
        </p:sp>
        <p:sp>
          <p:nvSpPr>
            <p:cNvPr id="16" name="Rounded Rectangle 4"/>
            <p:cNvSpPr/>
            <p:nvPr/>
          </p:nvSpPr>
          <p:spPr>
            <a:xfrm rot="16200000">
              <a:off x="3698984" y="1552909"/>
              <a:ext cx="1340199" cy="2723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1435" rIns="66675" bIns="0" numCol="1" spcCol="1270" anchor="t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5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043608" y="1988840"/>
            <a:ext cx="3432978" cy="2013423"/>
            <a:chOff x="1072305" y="345784"/>
            <a:chExt cx="3432978" cy="2013423"/>
          </a:xfrm>
        </p:grpSpPr>
        <p:sp>
          <p:nvSpPr>
            <p:cNvPr id="18" name="Rounded Rectangle 17"/>
            <p:cNvSpPr/>
            <p:nvPr/>
          </p:nvSpPr>
          <p:spPr>
            <a:xfrm>
              <a:off x="1072305" y="345784"/>
              <a:ext cx="1361991" cy="163439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/>
            <a:lstStyle/>
            <a:p>
              <a:pPr algn="r"/>
              <a:r>
                <a:rPr lang="fr-CH" sz="1600" b="1" dirty="0" smtClean="0"/>
                <a:t>1</a:t>
              </a:r>
            </a:p>
            <a:p>
              <a:pPr lvl="0" algn="ctr"/>
              <a:r>
                <a:rPr lang="en-GB" sz="1600" b="1" dirty="0" smtClean="0"/>
                <a:t>Reporting procedure </a:t>
              </a:r>
              <a:r>
                <a:rPr lang="en-GB" sz="1400" b="1" dirty="0" smtClean="0"/>
                <a:t>(including follow-up procedure</a:t>
              </a:r>
              <a:r>
                <a:rPr lang="es-ES" sz="1400" b="1" dirty="0" smtClean="0"/>
                <a:t>)</a:t>
              </a:r>
              <a:endParaRPr lang="es-ES" sz="1400" dirty="0"/>
            </a:p>
          </p:txBody>
        </p:sp>
        <p:sp>
          <p:nvSpPr>
            <p:cNvPr id="19" name="Rounded Rectangle 4"/>
            <p:cNvSpPr/>
            <p:nvPr/>
          </p:nvSpPr>
          <p:spPr>
            <a:xfrm rot="16200000">
              <a:off x="3698984" y="1552909"/>
              <a:ext cx="1340199" cy="2723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1435" rIns="66675" bIns="0" numCol="1" spcCol="1270" anchor="t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500" kern="12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827584" y="3862789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 smtClean="0">
                <a:latin typeface="Arial" charset="0"/>
                <a:cs typeface="Arial" charset="0"/>
              </a:rPr>
              <a:t>Treaty Bodies interpret the treaties and prevent human rights violations through: </a:t>
            </a:r>
            <a:endParaRPr lang="en-GB" sz="24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697841" y="4818946"/>
            <a:ext cx="1361991" cy="1634390"/>
            <a:chOff x="4232885" y="1019008"/>
            <a:chExt cx="1361991" cy="1634390"/>
          </a:xfrm>
        </p:grpSpPr>
        <p:sp>
          <p:nvSpPr>
            <p:cNvPr id="26" name="Rounded Rectangle 25"/>
            <p:cNvSpPr/>
            <p:nvPr/>
          </p:nvSpPr>
          <p:spPr>
            <a:xfrm>
              <a:off x="4232885" y="1019008"/>
              <a:ext cx="1361991" cy="163439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/>
            <a:lstStyle/>
            <a:p>
              <a:pPr lvl="0" algn="r"/>
              <a:r>
                <a:rPr lang="es-ES" sz="1600" b="1" dirty="0" smtClean="0"/>
                <a:t>5</a:t>
              </a:r>
            </a:p>
            <a:p>
              <a:pPr algn="ctr"/>
              <a:endParaRPr lang="fr-CH" sz="200" b="1" dirty="0" smtClean="0"/>
            </a:p>
            <a:p>
              <a:pPr algn="ctr"/>
              <a:r>
                <a:rPr lang="en-GB" sz="1600" b="1" dirty="0" smtClean="0"/>
                <a:t>General comments/</a:t>
              </a:r>
            </a:p>
            <a:p>
              <a:pPr algn="ctr"/>
              <a:r>
                <a:rPr lang="en-GB" sz="1600" b="1" dirty="0" smtClean="0"/>
                <a:t>Days of discussion</a:t>
              </a:r>
            </a:p>
          </p:txBody>
        </p:sp>
        <p:sp>
          <p:nvSpPr>
            <p:cNvPr id="27" name="Rounded Rectangle 4"/>
            <p:cNvSpPr/>
            <p:nvPr/>
          </p:nvSpPr>
          <p:spPr>
            <a:xfrm rot="16200000">
              <a:off x="3698984" y="1552909"/>
              <a:ext cx="1340199" cy="2723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1435" rIns="66675" bIns="0" numCol="1" spcCol="1270" anchor="t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500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002097" y="4818946"/>
            <a:ext cx="1361991" cy="1634390"/>
            <a:chOff x="4232885" y="1019008"/>
            <a:chExt cx="1361991" cy="1634390"/>
          </a:xfrm>
        </p:grpSpPr>
        <p:sp>
          <p:nvSpPr>
            <p:cNvPr id="29" name="Rounded Rectangle 28"/>
            <p:cNvSpPr/>
            <p:nvPr/>
          </p:nvSpPr>
          <p:spPr>
            <a:xfrm>
              <a:off x="4232885" y="1019008"/>
              <a:ext cx="1361991" cy="1634390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/>
            <a:lstStyle/>
            <a:p>
              <a:pPr lvl="0" algn="r"/>
              <a:r>
                <a:rPr lang="es-ES" sz="1600" b="1" dirty="0" smtClean="0"/>
                <a:t>6</a:t>
              </a:r>
            </a:p>
            <a:p>
              <a:endParaRPr lang="fr-CH" sz="1000" b="1" dirty="0" smtClean="0"/>
            </a:p>
            <a:p>
              <a:pPr algn="ctr"/>
              <a:r>
                <a:rPr lang="en-GB" sz="1600" b="1" dirty="0" smtClean="0"/>
                <a:t>Urgent action/ Early warning </a:t>
              </a:r>
              <a:endParaRPr lang="en-GB" sz="1600" b="1" dirty="0"/>
            </a:p>
          </p:txBody>
        </p:sp>
        <p:sp>
          <p:nvSpPr>
            <p:cNvPr id="30" name="Rounded Rectangle 4"/>
            <p:cNvSpPr/>
            <p:nvPr/>
          </p:nvSpPr>
          <p:spPr>
            <a:xfrm rot="16200000">
              <a:off x="3698984" y="1552909"/>
              <a:ext cx="1340199" cy="2723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1435" rIns="66675" bIns="0" numCol="1" spcCol="1270" anchor="t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8444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Reporting procedure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124744"/>
            <a:ext cx="7567085" cy="504056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What does this function entail?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>
              <a:buNone/>
            </a:pPr>
            <a:endParaRPr lang="en-GB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>
              <a:buNone/>
            </a:pPr>
            <a:r>
              <a:rPr lang="fr-CH" dirty="0" smtClean="0"/>
              <a:t>- States </a:t>
            </a:r>
            <a:r>
              <a:rPr lang="en-GB" dirty="0" smtClean="0"/>
              <a:t>submit periodically reports as to how they apply the treaty provisions nationally</a:t>
            </a:r>
          </a:p>
          <a:p>
            <a:pPr marL="0" lvl="1" indent="0">
              <a:buNone/>
            </a:pPr>
            <a:r>
              <a:rPr lang="en-GB" dirty="0" smtClean="0"/>
              <a:t>- The TBs issue recommendations to encourage further implementation </a:t>
            </a:r>
          </a:p>
          <a:p>
            <a:pPr marL="0" lvl="1" indent="0">
              <a:buNone/>
            </a:pPr>
            <a:r>
              <a:rPr lang="en-GB" dirty="0" smtClean="0"/>
              <a:t>- Guidelines by each TB assist States in preparing their reports</a:t>
            </a:r>
            <a:endParaRPr lang="en-GB" dirty="0"/>
          </a:p>
          <a:p>
            <a:pPr marL="0" lvl="1" indent="0">
              <a:buNone/>
            </a:pPr>
            <a:endParaRPr lang="en-GB" sz="1000" b="1" dirty="0"/>
          </a:p>
          <a:p>
            <a:pPr marL="0" lvl="1" indent="0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Which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reaty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odies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exercise it?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>
              <a:buNone/>
            </a:pPr>
            <a:r>
              <a:rPr lang="fr-CH" dirty="0" smtClean="0"/>
              <a:t>All but the SPT (</a:t>
            </a:r>
            <a:r>
              <a:rPr lang="en-GB" dirty="0" smtClean="0"/>
              <a:t>which undertakes country visits</a:t>
            </a:r>
            <a:r>
              <a:rPr lang="fr-CH" dirty="0" smtClean="0"/>
              <a:t>)</a:t>
            </a:r>
            <a:endParaRPr lang="en-GB" b="1" dirty="0"/>
          </a:p>
          <a:p>
            <a:pPr marL="0" lvl="1" indent="0">
              <a:buNone/>
            </a:pPr>
            <a:endParaRPr lang="en-GB" sz="1000" b="1" dirty="0"/>
          </a:p>
          <a:p>
            <a:pPr marL="0" lvl="1" indent="0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Who is involved? </a:t>
            </a:r>
          </a:p>
          <a:p>
            <a:pPr marL="0" lvl="1" indent="0">
              <a:buNone/>
            </a:pPr>
            <a:r>
              <a:rPr lang="en-GB" dirty="0" smtClean="0"/>
              <a:t>SPs, NHRIs, CSOs, UN agencies</a:t>
            </a:r>
            <a:r>
              <a:rPr lang="fr-CH" dirty="0" smtClean="0"/>
              <a:t>, </a:t>
            </a:r>
            <a:r>
              <a:rPr lang="en-GB" dirty="0" smtClean="0"/>
              <a:t>etc.</a:t>
            </a:r>
          </a:p>
          <a:p>
            <a:pPr marL="0" lvl="1" indent="0">
              <a:buNone/>
            </a:pPr>
            <a:endParaRPr lang="en-GB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4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832" y="332656"/>
            <a:ext cx="7566025" cy="792088"/>
          </a:xfrm>
        </p:spPr>
        <p:txBody>
          <a:bodyPr/>
          <a:lstStyle/>
          <a:p>
            <a:r>
              <a:rPr lang="en-GB" sz="3200" dirty="0" smtClean="0"/>
              <a:t>Individual</a:t>
            </a:r>
            <a:r>
              <a:rPr lang="fr-CH" sz="3200" dirty="0" smtClean="0"/>
              <a:t> complaints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908720"/>
            <a:ext cx="7863616" cy="5328592"/>
          </a:xfrm>
        </p:spPr>
        <p:txBody>
          <a:bodyPr/>
          <a:lstStyle/>
          <a:p>
            <a:pPr marL="0" lvl="1" indent="0">
              <a:buNone/>
            </a:pPr>
            <a:endParaRPr lang="en-GB" b="1" dirty="0" smtClean="0"/>
          </a:p>
          <a:p>
            <a:pPr marL="0" lvl="1" indent="0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What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does this function entail?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2400" dirty="0" smtClean="0"/>
              <a:t>The consideration of </a:t>
            </a:r>
            <a:r>
              <a:rPr lang="en-US" sz="2400" dirty="0"/>
              <a:t>complaints by individuals who believe their rights </a:t>
            </a:r>
            <a:r>
              <a:rPr lang="en-US" sz="2400" dirty="0" smtClean="0"/>
              <a:t>have </a:t>
            </a:r>
            <a:r>
              <a:rPr lang="en-US" sz="2400" dirty="0"/>
              <a:t>been violated. </a:t>
            </a:r>
            <a:endParaRPr lang="en-US" sz="2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400" dirty="0" smtClean="0"/>
              <a:t>General </a:t>
            </a:r>
            <a:r>
              <a:rPr lang="en-US" sz="2400" dirty="0"/>
              <a:t>conditions </a:t>
            </a:r>
            <a:r>
              <a:rPr lang="en-US" sz="2400" dirty="0" smtClean="0"/>
              <a:t>to </a:t>
            </a:r>
            <a:r>
              <a:rPr lang="en-US" sz="2400" dirty="0"/>
              <a:t>be met: </a:t>
            </a:r>
          </a:p>
          <a:p>
            <a:pPr lvl="1"/>
            <a:r>
              <a:rPr lang="en-US" sz="2000" dirty="0" smtClean="0"/>
              <a:t>State </a:t>
            </a:r>
            <a:r>
              <a:rPr lang="en-US" sz="2000" dirty="0"/>
              <a:t>must </a:t>
            </a:r>
            <a:r>
              <a:rPr lang="en-US" sz="2000" dirty="0" smtClean="0"/>
              <a:t>be a party to the </a:t>
            </a:r>
            <a:r>
              <a:rPr lang="en-US" sz="2000" dirty="0"/>
              <a:t>treaty in </a:t>
            </a:r>
            <a:r>
              <a:rPr lang="en-US" sz="2000" dirty="0" smtClean="0"/>
              <a:t>question</a:t>
            </a:r>
            <a:endParaRPr lang="en-US" sz="2000" dirty="0"/>
          </a:p>
          <a:p>
            <a:pPr lvl="1"/>
            <a:r>
              <a:rPr lang="en-US" sz="2000" dirty="0" smtClean="0"/>
              <a:t>State </a:t>
            </a:r>
            <a:r>
              <a:rPr lang="en-US" sz="2000" dirty="0"/>
              <a:t>must have agreed to be bound by the </a:t>
            </a:r>
            <a:r>
              <a:rPr lang="en-US" sz="2000" dirty="0" smtClean="0"/>
              <a:t>individual complaints procedure</a:t>
            </a:r>
          </a:p>
          <a:p>
            <a:pPr lvl="1"/>
            <a:r>
              <a:rPr lang="en-US" sz="2000" dirty="0" smtClean="0"/>
              <a:t>Exhaustion of all </a:t>
            </a:r>
            <a:r>
              <a:rPr lang="en-US" sz="2000" dirty="0"/>
              <a:t>the legal </a:t>
            </a:r>
            <a:r>
              <a:rPr lang="en-US" sz="2000" dirty="0" smtClean="0"/>
              <a:t>remedies at the national level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1800" dirty="0"/>
          </a:p>
          <a:p>
            <a:pPr marL="0" lvl="1" indent="0">
              <a:buNone/>
            </a:pPr>
            <a:r>
              <a:rPr lang="en-US" sz="1600" dirty="0" smtClean="0"/>
              <a:t>*More specific conditions, known as admissibility criteria, apply depending on the treaty in question</a:t>
            </a:r>
          </a:p>
          <a:p>
            <a:pPr marL="0" lvl="1" indent="0">
              <a:buNone/>
            </a:pPr>
            <a:endParaRPr lang="en-GB" sz="800" dirty="0"/>
          </a:p>
          <a:p>
            <a:pPr marL="0" lvl="1" indent="0">
              <a:buNone/>
            </a:pPr>
            <a:r>
              <a:rPr lang="en-GB" b="1" dirty="0" smtClean="0"/>
              <a:t> </a:t>
            </a:r>
            <a:endParaRPr lang="fr-CH" sz="2000" dirty="0" smtClean="0"/>
          </a:p>
        </p:txBody>
      </p:sp>
    </p:spTree>
    <p:extLst>
      <p:ext uri="{BB962C8B-B14F-4D97-AF65-F5344CB8AC3E}">
        <p14:creationId xmlns:p14="http://schemas.microsoft.com/office/powerpoint/2010/main" val="400578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832" y="327410"/>
            <a:ext cx="7566025" cy="1090612"/>
          </a:xfrm>
        </p:spPr>
        <p:txBody>
          <a:bodyPr/>
          <a:lstStyle/>
          <a:p>
            <a:r>
              <a:rPr lang="en-GB" sz="3200" dirty="0" smtClean="0"/>
              <a:t>Individual</a:t>
            </a:r>
            <a:r>
              <a:rPr lang="fr-CH" sz="3200" dirty="0" smtClean="0"/>
              <a:t> complaints (</a:t>
            </a:r>
            <a:r>
              <a:rPr lang="en-GB" sz="3200" dirty="0" err="1" smtClean="0"/>
              <a:t>cont</a:t>
            </a:r>
            <a:r>
              <a:rPr lang="fr-CH" sz="3200" dirty="0" smtClean="0"/>
              <a:t>.)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692696"/>
            <a:ext cx="7863616" cy="5544616"/>
          </a:xfrm>
        </p:spPr>
        <p:txBody>
          <a:bodyPr/>
          <a:lstStyle/>
          <a:p>
            <a:pPr marL="0" lvl="1" indent="0">
              <a:buNone/>
            </a:pPr>
            <a:endParaRPr lang="en-GB" sz="800" dirty="0"/>
          </a:p>
          <a:p>
            <a:pPr marL="0" lvl="1" indent="0">
              <a:buNone/>
            </a:pPr>
            <a:endParaRPr lang="fr-CH" sz="2000" dirty="0" smtClean="0"/>
          </a:p>
        </p:txBody>
      </p:sp>
      <p:graphicFrame>
        <p:nvGraphicFramePr>
          <p:cNvPr id="38" name="Diagram 37"/>
          <p:cNvGraphicFramePr/>
          <p:nvPr>
            <p:extLst>
              <p:ext uri="{D42A27DB-BD31-4B8C-83A1-F6EECF244321}">
                <p14:modId xmlns:p14="http://schemas.microsoft.com/office/powerpoint/2010/main" val="1375426426"/>
              </p:ext>
            </p:extLst>
          </p:nvPr>
        </p:nvGraphicFramePr>
        <p:xfrm>
          <a:off x="683568" y="1052736"/>
          <a:ext cx="792088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69711447"/>
              </p:ext>
            </p:extLst>
          </p:nvPr>
        </p:nvGraphicFramePr>
        <p:xfrm>
          <a:off x="683568" y="3933056"/>
          <a:ext cx="7920880" cy="292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3568" y="44371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/>
              <a:t>*States </a:t>
            </a:r>
            <a:r>
              <a:rPr lang="en-GB" b="1" dirty="0" smtClean="0"/>
              <a:t>Parties </a:t>
            </a:r>
            <a:r>
              <a:rPr lang="en-GB" dirty="0" smtClean="0"/>
              <a:t>need to </a:t>
            </a:r>
            <a:r>
              <a:rPr lang="en-GB" b="1" dirty="0" smtClean="0"/>
              <a:t>recognize</a:t>
            </a:r>
            <a:r>
              <a:rPr lang="en-GB" dirty="0" smtClean="0"/>
              <a:t> the </a:t>
            </a:r>
            <a:r>
              <a:rPr lang="en-GB" b="1" dirty="0" smtClean="0"/>
              <a:t>competence</a:t>
            </a:r>
            <a:r>
              <a:rPr lang="en-GB" dirty="0" smtClean="0"/>
              <a:t> </a:t>
            </a:r>
            <a:r>
              <a:rPr lang="fr-CH" dirty="0" smtClean="0"/>
              <a:t>of </a:t>
            </a:r>
            <a:r>
              <a:rPr lang="fr-CH" dirty="0"/>
              <a:t>the </a:t>
            </a:r>
            <a:r>
              <a:rPr lang="fr-CH" dirty="0" smtClean="0"/>
              <a:t>TB.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67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>
                <a:latin typeface="Arial" charset="0"/>
                <a:cs typeface="Arial" charset="0"/>
              </a:rPr>
              <a:t>Summary of Procedure (cont.)</a:t>
            </a:r>
            <a:endParaRPr lang="en-GB" altLang="en-US" sz="3200" dirty="0" smtClean="0">
              <a:latin typeface="Arial" charset="0"/>
              <a:cs typeface="Arial" charset="0"/>
            </a:endParaRPr>
          </a:p>
        </p:txBody>
      </p:sp>
      <p:grpSp>
        <p:nvGrpSpPr>
          <p:cNvPr id="18435" name="Content Placeholder 3"/>
          <p:cNvGrpSpPr>
            <a:grpSpLocks/>
          </p:cNvGrpSpPr>
          <p:nvPr/>
        </p:nvGrpSpPr>
        <p:grpSpPr bwMode="auto">
          <a:xfrm>
            <a:off x="700088" y="938213"/>
            <a:ext cx="7923212" cy="5021262"/>
            <a:chOff x="752" y="1247"/>
            <a:chExt cx="3088" cy="3264"/>
          </a:xfrm>
        </p:grpSpPr>
        <p:cxnSp>
          <p:nvCxnSpPr>
            <p:cNvPr id="18436" name="_s1028"/>
            <p:cNvCxnSpPr>
              <a:cxnSpLocks noChangeShapeType="1"/>
              <a:stCxn id="18454" idx="0"/>
              <a:endCxn id="18453" idx="2"/>
            </p:cNvCxnSpPr>
            <p:nvPr/>
          </p:nvCxnSpPr>
          <p:spPr bwMode="auto">
            <a:xfrm rot="5400000" flipH="1" flipV="1">
              <a:off x="2065" y="4033"/>
              <a:ext cx="234" cy="14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37" name="_s1029"/>
            <p:cNvCxnSpPr>
              <a:cxnSpLocks noChangeShapeType="1"/>
              <a:stCxn id="18453" idx="0"/>
              <a:endCxn id="18452" idx="2"/>
            </p:cNvCxnSpPr>
            <p:nvPr/>
          </p:nvCxnSpPr>
          <p:spPr bwMode="auto">
            <a:xfrm rot="16200000" flipV="1">
              <a:off x="1721" y="3166"/>
              <a:ext cx="293" cy="77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38" name="_s1030"/>
            <p:cNvCxnSpPr>
              <a:cxnSpLocks noChangeShapeType="1"/>
              <a:stCxn id="18452" idx="1"/>
              <a:endCxn id="18450" idx="2"/>
            </p:cNvCxnSpPr>
            <p:nvPr/>
          </p:nvCxnSpPr>
          <p:spPr bwMode="auto">
            <a:xfrm rot="10800000" flipH="1">
              <a:off x="961" y="2835"/>
              <a:ext cx="1254" cy="429"/>
            </a:xfrm>
            <a:prstGeom prst="bentConnector4">
              <a:avLst>
                <a:gd name="adj1" fmla="val -7106"/>
                <a:gd name="adj2" fmla="val 6678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39" name="_s1031"/>
            <p:cNvCxnSpPr>
              <a:cxnSpLocks noChangeShapeType="1"/>
              <a:stCxn id="18451" idx="0"/>
              <a:endCxn id="18450" idx="2"/>
            </p:cNvCxnSpPr>
            <p:nvPr/>
          </p:nvCxnSpPr>
          <p:spPr bwMode="auto">
            <a:xfrm rot="5400000" flipH="1">
              <a:off x="2364" y="2686"/>
              <a:ext cx="286" cy="584"/>
            </a:xfrm>
            <a:prstGeom prst="bentConnector3">
              <a:avLst>
                <a:gd name="adj1" fmla="val 3063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0" name="_s1032"/>
            <p:cNvCxnSpPr>
              <a:cxnSpLocks noChangeShapeType="1"/>
              <a:stCxn id="18450" idx="1"/>
              <a:endCxn id="18447" idx="2"/>
            </p:cNvCxnSpPr>
            <p:nvPr/>
          </p:nvCxnSpPr>
          <p:spPr bwMode="auto">
            <a:xfrm rot="10800000">
              <a:off x="1184" y="2362"/>
              <a:ext cx="421" cy="32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1" name="_s1033"/>
            <p:cNvCxnSpPr>
              <a:cxnSpLocks noChangeShapeType="1"/>
              <a:stCxn id="18449" idx="0"/>
              <a:endCxn id="18448" idx="2"/>
            </p:cNvCxnSpPr>
            <p:nvPr/>
          </p:nvCxnSpPr>
          <p:spPr bwMode="auto">
            <a:xfrm flipV="1">
              <a:off x="3408" y="2362"/>
              <a:ext cx="0" cy="16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2" name="_s1034"/>
            <p:cNvCxnSpPr>
              <a:cxnSpLocks noChangeShapeType="1"/>
              <a:stCxn id="18448" idx="0"/>
              <a:endCxn id="18446" idx="2"/>
            </p:cNvCxnSpPr>
            <p:nvPr/>
          </p:nvCxnSpPr>
          <p:spPr bwMode="auto">
            <a:xfrm rot="5400000" flipH="1">
              <a:off x="2735" y="1402"/>
              <a:ext cx="121" cy="122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3" name="_s1035"/>
            <p:cNvCxnSpPr>
              <a:cxnSpLocks noChangeShapeType="1"/>
              <a:stCxn id="18447" idx="0"/>
              <a:endCxn id="18446" idx="2"/>
            </p:cNvCxnSpPr>
            <p:nvPr/>
          </p:nvCxnSpPr>
          <p:spPr bwMode="auto">
            <a:xfrm rot="-5400000">
              <a:off x="1623" y="1514"/>
              <a:ext cx="121" cy="100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4" name="_s1036"/>
            <p:cNvCxnSpPr>
              <a:cxnSpLocks noChangeShapeType="1"/>
              <a:stCxn id="18446" idx="0"/>
            </p:cNvCxnSpPr>
            <p:nvPr/>
          </p:nvCxnSpPr>
          <p:spPr bwMode="auto">
            <a:xfrm rot="16200000" flipV="1">
              <a:off x="2086" y="1567"/>
              <a:ext cx="194" cy="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45" name="_s1037"/>
            <p:cNvSpPr>
              <a:spLocks noChangeArrowheads="1"/>
            </p:cNvSpPr>
            <p:nvPr/>
          </p:nvSpPr>
          <p:spPr bwMode="auto">
            <a:xfrm>
              <a:off x="1605" y="1247"/>
              <a:ext cx="1189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INDIVIDUAL COMMUNICATIONS</a:t>
              </a:r>
            </a:p>
          </p:txBody>
        </p:sp>
        <p:sp>
          <p:nvSpPr>
            <p:cNvPr id="18446" name="_s1038"/>
            <p:cNvSpPr>
              <a:spLocks noChangeArrowheads="1"/>
            </p:cNvSpPr>
            <p:nvPr/>
          </p:nvSpPr>
          <p:spPr bwMode="auto">
            <a:xfrm>
              <a:off x="1513" y="1665"/>
              <a:ext cx="1341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CONSIDERATION OF ADMISSIBILITY</a:t>
              </a:r>
            </a:p>
          </p:txBody>
        </p:sp>
        <p:sp>
          <p:nvSpPr>
            <p:cNvPr id="18447" name="_s1039"/>
            <p:cNvSpPr>
              <a:spLocks noChangeArrowheads="1"/>
            </p:cNvSpPr>
            <p:nvPr/>
          </p:nvSpPr>
          <p:spPr bwMode="auto">
            <a:xfrm>
              <a:off x="752" y="2075"/>
              <a:ext cx="863" cy="2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ADMISSIBLE</a:t>
              </a:r>
              <a:r>
                <a:rPr lang="en-US" altLang="en-US" sz="1400" smtClean="0">
                  <a:solidFill>
                    <a:srgbClr val="333333"/>
                  </a:solidFill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8448" name="_s1040"/>
            <p:cNvSpPr>
              <a:spLocks noChangeArrowheads="1"/>
            </p:cNvSpPr>
            <p:nvPr/>
          </p:nvSpPr>
          <p:spPr bwMode="auto">
            <a:xfrm>
              <a:off x="2976" y="2075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INADMISSIBLE</a:t>
              </a:r>
            </a:p>
          </p:txBody>
        </p:sp>
        <p:sp>
          <p:nvSpPr>
            <p:cNvPr id="18449" name="_s1041"/>
            <p:cNvSpPr>
              <a:spLocks noChangeArrowheads="1"/>
            </p:cNvSpPr>
            <p:nvPr/>
          </p:nvSpPr>
          <p:spPr bwMode="auto">
            <a:xfrm>
              <a:off x="2976" y="2523"/>
              <a:ext cx="863" cy="2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FF0000"/>
                  </a:solidFill>
                  <a:latin typeface="Times New Roman" pitchFamily="18" charset="0"/>
                </a:rPr>
                <a:t>END OF CASE</a:t>
              </a:r>
            </a:p>
          </p:txBody>
        </p:sp>
        <p:sp>
          <p:nvSpPr>
            <p:cNvPr id="18450" name="_s1042"/>
            <p:cNvSpPr>
              <a:spLocks noChangeArrowheads="1"/>
            </p:cNvSpPr>
            <p:nvPr/>
          </p:nvSpPr>
          <p:spPr bwMode="auto">
            <a:xfrm>
              <a:off x="1605" y="2548"/>
              <a:ext cx="1219" cy="2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CONSIDERATION OF THE MERITS</a:t>
              </a:r>
            </a:p>
          </p:txBody>
        </p:sp>
        <p:sp>
          <p:nvSpPr>
            <p:cNvPr id="18451" name="_s1043"/>
            <p:cNvSpPr>
              <a:spLocks noChangeArrowheads="1"/>
            </p:cNvSpPr>
            <p:nvPr/>
          </p:nvSpPr>
          <p:spPr bwMode="auto">
            <a:xfrm>
              <a:off x="2367" y="312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NO VIOLATION</a:t>
              </a:r>
            </a:p>
          </p:txBody>
        </p:sp>
        <p:sp>
          <p:nvSpPr>
            <p:cNvPr id="18452" name="_s1044"/>
            <p:cNvSpPr>
              <a:spLocks noChangeArrowheads="1"/>
            </p:cNvSpPr>
            <p:nvPr/>
          </p:nvSpPr>
          <p:spPr bwMode="auto">
            <a:xfrm>
              <a:off x="961" y="3120"/>
              <a:ext cx="1035" cy="2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VIOLATION</a:t>
              </a:r>
            </a:p>
          </p:txBody>
        </p:sp>
        <p:sp>
          <p:nvSpPr>
            <p:cNvPr id="18453" name="_s1045"/>
            <p:cNvSpPr>
              <a:spLocks noChangeArrowheads="1"/>
            </p:cNvSpPr>
            <p:nvPr/>
          </p:nvSpPr>
          <p:spPr bwMode="auto">
            <a:xfrm>
              <a:off x="763" y="3701"/>
              <a:ext cx="2985" cy="2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SP MUST OFFER EFFECTIVE REMEDY AND INFORM COMMITTEE OF STEPS TAKEN</a:t>
              </a:r>
            </a:p>
          </p:txBody>
        </p:sp>
        <p:sp>
          <p:nvSpPr>
            <p:cNvPr id="18454" name="_s1046"/>
            <p:cNvSpPr>
              <a:spLocks noChangeArrowheads="1"/>
            </p:cNvSpPr>
            <p:nvPr/>
          </p:nvSpPr>
          <p:spPr bwMode="auto">
            <a:xfrm>
              <a:off x="1148" y="4224"/>
              <a:ext cx="1920" cy="2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endParaRPr lang="en-US" altLang="en-US" sz="1400" smtClean="0">
                <a:solidFill>
                  <a:srgbClr val="333333"/>
                </a:solidFill>
                <a:latin typeface="Times New Roman" pitchFamily="18" charset="0"/>
              </a:endParaRP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b="1" smtClean="0">
                  <a:solidFill>
                    <a:srgbClr val="333333"/>
                  </a:solidFill>
                  <a:latin typeface="Times New Roman" pitchFamily="18" charset="0"/>
                </a:rPr>
                <a:t>FOLLOW UP UNTIL SATISFACTORY RESOLUTION</a:t>
              </a: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endParaRPr lang="en-US" altLang="en-US" sz="800" smtClean="0">
                <a:solidFill>
                  <a:srgbClr val="333333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946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7566025" cy="634082"/>
          </a:xfrm>
        </p:spPr>
        <p:txBody>
          <a:bodyPr/>
          <a:lstStyle/>
          <a:p>
            <a:r>
              <a:rPr lang="fr-CH" sz="3200" dirty="0" smtClean="0"/>
              <a:t>Country </a:t>
            </a:r>
            <a:r>
              <a:rPr lang="fr-CH" sz="3200" dirty="0" err="1" smtClean="0"/>
              <a:t>visits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124744"/>
            <a:ext cx="7567085" cy="5040560"/>
          </a:xfrm>
        </p:spPr>
        <p:txBody>
          <a:bodyPr/>
          <a:lstStyle/>
          <a:p>
            <a:pPr marL="0" lvl="1" indent="0" eaLnBrk="1" hangingPunct="1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What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does this function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entail?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 eaLnBrk="1" hangingPunct="1">
              <a:buNone/>
            </a:pPr>
            <a:r>
              <a:rPr lang="en-US" altLang="en-US" sz="2000" dirty="0" smtClean="0"/>
              <a:t>- Visits </a:t>
            </a:r>
            <a:r>
              <a:rPr lang="en-US" altLang="en-US" sz="2000" dirty="0"/>
              <a:t>to </a:t>
            </a:r>
            <a:r>
              <a:rPr lang="en-US" altLang="en-US" sz="2000" dirty="0" smtClean="0"/>
              <a:t>detention </a:t>
            </a:r>
            <a:r>
              <a:rPr lang="en-US" altLang="en-US" sz="2000" dirty="0" err="1" smtClean="0"/>
              <a:t>centres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and other places of deprivation of </a:t>
            </a:r>
            <a:r>
              <a:rPr lang="en-US" altLang="en-US" sz="2000" dirty="0" smtClean="0"/>
              <a:t>liberty under the jurisdiction of SPs to the OPCAT </a:t>
            </a:r>
            <a:r>
              <a:rPr lang="en-US" altLang="en-US" sz="2000" dirty="0" smtClean="0">
                <a:sym typeface="Wingdings" panose="05000000000000000000" pitchFamily="2" charset="2"/>
              </a:rPr>
              <a:t> unrestricted access</a:t>
            </a:r>
          </a:p>
          <a:p>
            <a:pPr marL="0" lvl="1" indent="0" eaLnBrk="1" hangingPunct="1">
              <a:buNone/>
            </a:pPr>
            <a:r>
              <a:rPr lang="en-US" altLang="en-US" sz="2000" dirty="0" smtClean="0">
                <a:sym typeface="Wingdings" panose="05000000000000000000" pitchFamily="2" charset="2"/>
              </a:rPr>
              <a:t>- Advisory visits concerning NPMs</a:t>
            </a:r>
            <a:endParaRPr lang="en-US" altLang="en-US" sz="2000" dirty="0" smtClean="0"/>
          </a:p>
          <a:p>
            <a:pPr marL="0" lvl="1" indent="0" eaLnBrk="1" hangingPunct="1">
              <a:buNone/>
            </a:pPr>
            <a:r>
              <a:rPr lang="en-US" altLang="en-US" sz="2000" dirty="0" smtClean="0"/>
              <a:t>- Aim: assist and advise SPs in prevent and combat torture and improving/establishing NPM</a:t>
            </a:r>
          </a:p>
          <a:p>
            <a:pPr marL="0" lvl="1" indent="0" eaLnBrk="1" hangingPunct="1">
              <a:buNone/>
            </a:pPr>
            <a:r>
              <a:rPr lang="en-US" sz="2000" dirty="0" smtClean="0"/>
              <a:t>- Confidential </a:t>
            </a:r>
            <a:endParaRPr lang="en-GB" sz="2000" dirty="0" smtClean="0"/>
          </a:p>
          <a:p>
            <a:pPr marL="0" indent="0" eaLnBrk="1" hangingPunct="1">
              <a:buNone/>
            </a:pPr>
            <a:endParaRPr lang="en-US" altLang="en-US" sz="1000" dirty="0" smtClean="0"/>
          </a:p>
          <a:p>
            <a:pPr marL="0" lvl="1" indent="0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Which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reaty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odies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exercise it?</a:t>
            </a:r>
            <a:r>
              <a:rPr lang="en-GB" b="1" dirty="0"/>
              <a:t> </a:t>
            </a:r>
          </a:p>
          <a:p>
            <a:pPr marL="57150" indent="0">
              <a:buNone/>
              <a:defRPr/>
            </a:pPr>
            <a:r>
              <a:rPr lang="en-US" altLang="en-US" sz="2000" dirty="0" smtClean="0"/>
              <a:t>- The Sub-Committee on Prevention of Torture (SPT)</a:t>
            </a:r>
          </a:p>
          <a:p>
            <a:pPr marL="57150" indent="0">
              <a:buNone/>
              <a:defRPr/>
            </a:pPr>
            <a:r>
              <a:rPr lang="en-US" altLang="en-US" sz="2000" dirty="0" smtClean="0"/>
              <a:t>- Legal basis: Optional Protocol to CAT</a:t>
            </a:r>
          </a:p>
          <a:p>
            <a:pPr marL="57150" indent="0">
              <a:buNone/>
              <a:defRPr/>
            </a:pPr>
            <a:endParaRPr lang="en-US" altLang="en-US" sz="800" dirty="0"/>
          </a:p>
          <a:p>
            <a:pPr marL="57150" indent="0">
              <a:buNone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Who is involved?</a:t>
            </a:r>
          </a:p>
          <a:p>
            <a:pPr marL="57150" indent="0">
              <a:buNone/>
              <a:defRPr/>
            </a:pPr>
            <a:r>
              <a:rPr lang="fr-CH" sz="2000" dirty="0" err="1" smtClean="0"/>
              <a:t>SPs</a:t>
            </a:r>
            <a:r>
              <a:rPr lang="fr-CH" sz="2000" dirty="0" smtClean="0"/>
              <a:t>, </a:t>
            </a:r>
            <a:r>
              <a:rPr lang="fr-CH" sz="2000" dirty="0" err="1" smtClean="0"/>
              <a:t>NPMs</a:t>
            </a:r>
            <a:r>
              <a:rPr lang="fr-CH" sz="2000" dirty="0" smtClean="0"/>
              <a:t>, </a:t>
            </a:r>
            <a:r>
              <a:rPr lang="fr-CH" sz="2000" dirty="0" err="1" smtClean="0"/>
              <a:t>NHRIs</a:t>
            </a:r>
            <a:r>
              <a:rPr lang="fr-CH" sz="2000" dirty="0" smtClean="0"/>
              <a:t>, </a:t>
            </a:r>
            <a:r>
              <a:rPr lang="fr-CH" sz="2000" dirty="0" err="1" smtClean="0"/>
              <a:t>CSOs</a:t>
            </a:r>
            <a:r>
              <a:rPr lang="fr-CH" sz="2000" dirty="0" smtClean="0"/>
              <a:t>, UNCT</a:t>
            </a:r>
          </a:p>
        </p:txBody>
      </p:sp>
    </p:spTree>
    <p:extLst>
      <p:ext uri="{BB962C8B-B14F-4D97-AF65-F5344CB8AC3E}">
        <p14:creationId xmlns:p14="http://schemas.microsoft.com/office/powerpoint/2010/main" val="413174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332656"/>
            <a:ext cx="7566025" cy="874588"/>
          </a:xfrm>
        </p:spPr>
        <p:txBody>
          <a:bodyPr/>
          <a:lstStyle/>
          <a:p>
            <a:r>
              <a:rPr lang="en-GB" sz="3200" dirty="0" smtClean="0"/>
              <a:t>Inquiries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692696"/>
            <a:ext cx="7863616" cy="5544616"/>
          </a:xfrm>
        </p:spPr>
        <p:txBody>
          <a:bodyPr/>
          <a:lstStyle/>
          <a:p>
            <a:pPr marL="0" lvl="1" indent="0">
              <a:buNone/>
            </a:pPr>
            <a:endParaRPr lang="en-GB" sz="800" dirty="0"/>
          </a:p>
          <a:p>
            <a:pPr marL="0" lvl="1" indent="0" eaLnBrk="1" hangingPunct="1">
              <a:buNone/>
            </a:pP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 eaLnBrk="1" hangingPunct="1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What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does this function entail?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 indent="0" eaLnBrk="1" hangingPunct="1">
              <a:buNone/>
            </a:pPr>
            <a:endParaRPr lang="en-US" altLang="en-US" sz="1400" dirty="0"/>
          </a:p>
          <a:p>
            <a:pPr eaLnBrk="1" hangingPunct="1"/>
            <a:r>
              <a:rPr lang="en-GB" sz="2400" dirty="0" smtClean="0"/>
              <a:t>A confidential investigation of grave or systematic violations by a State party of the rights contained in the relevant human rights treaty</a:t>
            </a:r>
          </a:p>
          <a:p>
            <a:pPr eaLnBrk="1" hangingPunct="1"/>
            <a:endParaRPr lang="en-GB" sz="1400" dirty="0" smtClean="0"/>
          </a:p>
          <a:p>
            <a:pPr eaLnBrk="1" hangingPunct="1"/>
            <a:r>
              <a:rPr lang="en-GB" sz="2400" dirty="0" smtClean="0"/>
              <a:t>Reliable information is received by a Treaty Body</a:t>
            </a:r>
          </a:p>
          <a:p>
            <a:pPr eaLnBrk="1" hangingPunct="1"/>
            <a:endParaRPr lang="en-GB" sz="1400" dirty="0" smtClean="0"/>
          </a:p>
          <a:p>
            <a:pPr eaLnBrk="1" hangingPunct="1"/>
            <a:r>
              <a:rPr lang="en-GB" sz="2400" dirty="0" smtClean="0"/>
              <a:t>State party concerned invited to cooperate in the process</a:t>
            </a:r>
          </a:p>
          <a:p>
            <a:pPr eaLnBrk="1" hangingPunct="1"/>
            <a:endParaRPr lang="fr-CH" sz="2000" dirty="0"/>
          </a:p>
          <a:p>
            <a:pPr marL="0" lvl="1" indent="0">
              <a:buNone/>
            </a:pPr>
            <a:endParaRPr lang="fr-CH" sz="2000" dirty="0" smtClean="0"/>
          </a:p>
          <a:p>
            <a:pPr marL="0" lvl="1" indent="0">
              <a:buNone/>
            </a:pPr>
            <a:endParaRPr lang="fr-CH" sz="2000" dirty="0" smtClean="0"/>
          </a:p>
        </p:txBody>
      </p:sp>
    </p:spTree>
    <p:extLst>
      <p:ext uri="{BB962C8B-B14F-4D97-AF65-F5344CB8AC3E}">
        <p14:creationId xmlns:p14="http://schemas.microsoft.com/office/powerpoint/2010/main" val="295117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332656"/>
            <a:ext cx="7566025" cy="874588"/>
          </a:xfrm>
        </p:spPr>
        <p:txBody>
          <a:bodyPr/>
          <a:lstStyle/>
          <a:p>
            <a:r>
              <a:rPr lang="en-GB" sz="3200" dirty="0" smtClean="0"/>
              <a:t>Inquiries (cont.)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692696"/>
            <a:ext cx="7863616" cy="5544616"/>
          </a:xfrm>
        </p:spPr>
        <p:txBody>
          <a:bodyPr/>
          <a:lstStyle/>
          <a:p>
            <a:pPr marL="0" lvl="1" indent="0">
              <a:buNone/>
            </a:pPr>
            <a:endParaRPr lang="en-GB" sz="800" dirty="0"/>
          </a:p>
          <a:p>
            <a:pPr marL="0" lvl="1" indent="0">
              <a:buNone/>
            </a:pPr>
            <a:endParaRPr lang="fr-CH" sz="2000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31886133"/>
              </p:ext>
            </p:extLst>
          </p:nvPr>
        </p:nvGraphicFramePr>
        <p:xfrm>
          <a:off x="683568" y="4509120"/>
          <a:ext cx="7200800" cy="234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02643152"/>
              </p:ext>
            </p:extLst>
          </p:nvPr>
        </p:nvGraphicFramePr>
        <p:xfrm>
          <a:off x="683568" y="1124744"/>
          <a:ext cx="720080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725144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CH" dirty="0" smtClean="0"/>
              <a:t>*</a:t>
            </a:r>
            <a:r>
              <a:rPr lang="en-GB" dirty="0" smtClean="0"/>
              <a:t>SPs needs to recognize the competence of the TB, except for ICPPED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535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ADFC25-A784-46B7-9BFE-42D762136ED7}"/>
</file>

<file path=customXml/itemProps2.xml><?xml version="1.0" encoding="utf-8"?>
<ds:datastoreItem xmlns:ds="http://schemas.openxmlformats.org/officeDocument/2006/customXml" ds:itemID="{F1AA13B0-270B-4653-8010-783CBADF34A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C125407-5D7A-4EB7-BA16-7FC8478EF3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765</Words>
  <Application>Microsoft Office PowerPoint</Application>
  <PresentationFormat>On-screen Show (4:3)</PresentationFormat>
  <Paragraphs>159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OHCHR - Overview.EN.2011May</vt:lpstr>
      <vt:lpstr>1_OHCHR - Overview.EN.2011May</vt:lpstr>
      <vt:lpstr>2_OHCHR - Overview.EN.2011May</vt:lpstr>
      <vt:lpstr>Functions of the Treaty Bodies </vt:lpstr>
      <vt:lpstr>Six KEY Functions   </vt:lpstr>
      <vt:lpstr>Reporting procedure</vt:lpstr>
      <vt:lpstr>Individual complaints</vt:lpstr>
      <vt:lpstr>Individual complaints (cont.)</vt:lpstr>
      <vt:lpstr>Summary of Procedure (cont.)</vt:lpstr>
      <vt:lpstr>Country visits</vt:lpstr>
      <vt:lpstr>Inquiries</vt:lpstr>
      <vt:lpstr>Inquiries (cont.)</vt:lpstr>
      <vt:lpstr>Urgent action/ Early warning</vt:lpstr>
      <vt:lpstr>General Comments/Recommendations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74</cp:revision>
  <cp:lastPrinted>2015-12-04T21:35:57Z</cp:lastPrinted>
  <dcterms:created xsi:type="dcterms:W3CDTF">2015-10-10T14:58:27Z</dcterms:created>
  <dcterms:modified xsi:type="dcterms:W3CDTF">2018-02-05T15:19:18Z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