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5567-22B0-4D2A-8B02-F14655C1456B}" type="datetimeFigureOut">
              <a:rPr lang="es-CL" smtClean="0"/>
              <a:pPr/>
              <a:t>08-05-2018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80ED7-B5A5-4080-866C-F408AA6EE80A}" type="slidenum">
              <a:rPr lang="es-CL" smtClean="0"/>
              <a:pPr/>
              <a:t>‹#›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B7309-3771-4672-ABBB-3B0C5E89C37D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99E88-35B4-40A4-B2B7-930B013638A6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259FB-42A8-4C74-A98E-ED5108695B2F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6978F-5117-4B27-9698-2FAE29E97B41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0F3AD-08A5-45CC-908E-E778B1594FDA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07332-02C8-4991-AC6D-C1C38257FCC9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3927B-9B10-43CC-85D4-2FB323ED8E71}" type="datetime1">
              <a:rPr lang="fr-FR"/>
              <a:pPr>
                <a:defRPr/>
              </a:pPr>
              <a:t>08/05/2018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E39E714-7857-41B8-9F65-B61A6B030BCC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oneTexte 3"/>
          <p:cNvSpPr txBox="1">
            <a:spLocks noChangeArrowheads="1"/>
          </p:cNvSpPr>
          <p:nvPr/>
        </p:nvSpPr>
        <p:spPr bwMode="auto">
          <a:xfrm>
            <a:off x="723900" y="3489325"/>
            <a:ext cx="74549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fortalecimiento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capacidades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los </a:t>
            </a:r>
            <a:r>
              <a:rPr lang="es-ES" sz="2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es-CL" sz="2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rganos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tratados </a:t>
            </a:r>
            <a:r>
              <a:rPr lang="es-CL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OACNU</a:t>
            </a:r>
            <a:r>
              <a:rPr lang="fr-CH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</a:t>
            </a:r>
            <a:endParaRPr lang="en-GB" sz="24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2200" b="1" i="1" dirty="0">
              <a:solidFill>
                <a:prstClr val="white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7171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endParaRPr lang="en-US" alt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Titre 10"/>
          <p:cNvSpPr>
            <a:spLocks noGrp="1"/>
          </p:cNvSpPr>
          <p:nvPr>
            <p:ph type="ctrTitle"/>
          </p:nvPr>
        </p:nvSpPr>
        <p:spPr>
          <a:xfrm>
            <a:off x="723900" y="1052736"/>
            <a:ext cx="8168580" cy="2138139"/>
          </a:xfrm>
        </p:spPr>
        <p:txBody>
          <a:bodyPr/>
          <a:lstStyle/>
          <a:p>
            <a:r>
              <a:rPr lang="es-CL" altLang="en-US" dirty="0" smtClean="0">
                <a:latin typeface="Arial" pitchFamily="34" charset="0"/>
                <a:cs typeface="Arial" pitchFamily="34" charset="0"/>
              </a:rPr>
              <a:t>El Procedimiento de presentación de informes: </a:t>
            </a:r>
            <a:br>
              <a:rPr lang="es-CL" altLang="en-US" dirty="0" smtClean="0">
                <a:latin typeface="Arial" pitchFamily="34" charset="0"/>
                <a:cs typeface="Arial" pitchFamily="34" charset="0"/>
              </a:rPr>
            </a:br>
            <a:r>
              <a:rPr lang="es-CL" altLang="en-US" dirty="0" smtClean="0">
                <a:latin typeface="Arial" pitchFamily="34" charset="0"/>
                <a:cs typeface="Arial" pitchFamily="34" charset="0"/>
              </a:rPr>
              <a:t>propósito y beneficios</a:t>
            </a:r>
            <a:r>
              <a:rPr lang="en-GB" alt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altLang="en-US" dirty="0" smtClean="0">
                <a:latin typeface="Arial" pitchFamily="34" charset="0"/>
                <a:cs typeface="Arial" pitchFamily="34" charset="0"/>
              </a:rPr>
            </a:br>
            <a:endParaRPr lang="en-GB" alt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741363" y="764704"/>
            <a:ext cx="7566025" cy="600546"/>
          </a:xfrm>
        </p:spPr>
        <p:txBody>
          <a:bodyPr/>
          <a:lstStyle/>
          <a:p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Lluvia </a:t>
            </a:r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de ideas/ redacción de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566863"/>
            <a:ext cx="7566025" cy="39592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Wingdings" pitchFamily="2" charset="2"/>
              <a:buNone/>
              <a:defRPr/>
            </a:pPr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s-C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¿Por qué los </a:t>
            </a:r>
            <a:r>
              <a:rPr lang="es-C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Estados </a:t>
            </a:r>
            <a:r>
              <a:rPr lang="es-C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están presentando informes?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s-C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¿Cuáles son los beneficios de presentar informes?</a:t>
            </a:r>
          </a:p>
          <a:p>
            <a:pPr>
              <a:defRPr/>
            </a:pPr>
            <a:endParaRPr lang="fr-CH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fr-CH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41363" y="692696"/>
            <a:ext cx="7566025" cy="672554"/>
          </a:xfrm>
        </p:spPr>
        <p:txBody>
          <a:bodyPr/>
          <a:lstStyle/>
          <a:p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Los beneficios de presentar informes</a:t>
            </a:r>
            <a:endParaRPr lang="en-GB" alt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41363" y="1489075"/>
            <a:ext cx="7566025" cy="4789488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s-CL" altLang="en-US" sz="2000" dirty="0" smtClean="0">
                <a:latin typeface="Arial" charset="0"/>
                <a:cs typeface="Arial" charset="0"/>
              </a:rPr>
              <a:t>Presentar informes es una </a:t>
            </a:r>
            <a:r>
              <a:rPr lang="es-CL" altLang="en-US" sz="2000" b="1" dirty="0" smtClean="0">
                <a:latin typeface="Arial" charset="0"/>
                <a:cs typeface="Arial" charset="0"/>
              </a:rPr>
              <a:t>obligación legal</a:t>
            </a:r>
            <a:endParaRPr lang="es-CL" altLang="en-US" sz="2000" dirty="0" smtClean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1000" dirty="0" smtClean="0">
              <a:latin typeface="Arial" charset="0"/>
              <a:cs typeface="Arial" charset="0"/>
            </a:endParaRPr>
          </a:p>
          <a:p>
            <a:pPr marL="514350" indent="-51435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s-CL" altLang="en-US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Autoevaluación de cumplimiento de tratado</a:t>
            </a:r>
            <a:r>
              <a:rPr lang="es-CL" altLang="en-US" sz="2000" dirty="0" smtClean="0">
                <a:latin typeface="Arial" charset="0"/>
                <a:cs typeface="Arial" charset="0"/>
              </a:rPr>
              <a:t>, una oportunidad para los estados de cara a:</a:t>
            </a:r>
          </a:p>
          <a:p>
            <a:pPr lvl="1">
              <a:lnSpc>
                <a:spcPct val="90000"/>
              </a:lnSpc>
              <a:defRPr/>
            </a:pPr>
            <a:r>
              <a:rPr lang="es-CL" altLang="en-US" sz="2000" b="1" dirty="0" smtClean="0">
                <a:latin typeface="Arial" charset="0"/>
                <a:cs typeface="Arial" charset="0"/>
              </a:rPr>
              <a:t>Llevar a cabo una revisión integral </a:t>
            </a:r>
            <a:r>
              <a:rPr lang="es-CL" altLang="en-US" sz="2000" dirty="0" smtClean="0">
                <a:latin typeface="Arial" charset="0"/>
                <a:cs typeface="Arial" charset="0"/>
              </a:rPr>
              <a:t>de las medidas adoptadas para la armonización de leyes y políticas públicas y la planificación de nuevas políticas para alcanzar metas.</a:t>
            </a:r>
          </a:p>
          <a:p>
            <a:pPr lvl="1">
              <a:lnSpc>
                <a:spcPct val="90000"/>
              </a:lnSpc>
              <a:defRPr/>
            </a:pPr>
            <a:r>
              <a:rPr lang="es-CL" altLang="en-US" sz="2000" dirty="0" smtClean="0">
                <a:latin typeface="Arial" charset="0"/>
                <a:cs typeface="Arial" charset="0"/>
              </a:rPr>
              <a:t>Evaluar el </a:t>
            </a:r>
            <a:r>
              <a:rPr lang="es-CL" altLang="en-US" sz="2000" b="1" dirty="0" smtClean="0">
                <a:latin typeface="Arial" charset="0"/>
                <a:cs typeface="Arial" charset="0"/>
              </a:rPr>
              <a:t>progreso</a:t>
            </a:r>
            <a:r>
              <a:rPr lang="es-CL" altLang="en-US" sz="2000" dirty="0" smtClean="0">
                <a:latin typeface="Arial" charset="0"/>
                <a:cs typeface="Arial" charset="0"/>
              </a:rPr>
              <a:t> en la implementación de tratados, incluyendo una recopilación y análisis de datos basada en una perspectiva de derechos humanos.</a:t>
            </a:r>
          </a:p>
          <a:p>
            <a:pPr lvl="1">
              <a:lnSpc>
                <a:spcPct val="90000"/>
              </a:lnSpc>
              <a:defRPr/>
            </a:pPr>
            <a:r>
              <a:rPr lang="es-CL" altLang="en-US" sz="2000" dirty="0" smtClean="0">
                <a:latin typeface="Arial" charset="0"/>
                <a:cs typeface="Arial" charset="0"/>
              </a:rPr>
              <a:t>Identificar problemas y brechas. </a:t>
            </a:r>
          </a:p>
          <a:p>
            <a:pPr lvl="1">
              <a:lnSpc>
                <a:spcPct val="90000"/>
              </a:lnSpc>
              <a:defRPr/>
            </a:pPr>
            <a:r>
              <a:rPr lang="es-CL" altLang="en-US" sz="2000" dirty="0" smtClean="0">
                <a:latin typeface="Arial" charset="0"/>
                <a:cs typeface="Arial" charset="0"/>
              </a:rPr>
              <a:t>Planificar, redactar y adoptar medidas legislativas, políticas públicas y programas apropiados para incrementar el nivel de cumplimiento de los tratados.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761009" y="620688"/>
            <a:ext cx="7566025" cy="565150"/>
          </a:xfrm>
        </p:spPr>
        <p:txBody>
          <a:bodyPr/>
          <a:lstStyle/>
          <a:p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Los </a:t>
            </a:r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beneficios </a:t>
            </a:r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CL" altLang="en-US" sz="2800" dirty="0" smtClean="0">
                <a:latin typeface="Arial" pitchFamily="34" charset="0"/>
                <a:cs typeface="Arial" pitchFamily="34" charset="0"/>
              </a:rPr>
              <a:t>presentar informes</a:t>
            </a:r>
            <a:endParaRPr lang="es-CL" alt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741363" y="1817688"/>
            <a:ext cx="8008937" cy="4322762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 typeface="+mj-lt"/>
              <a:buAutoNum type="arabicPeriod" startAt="2"/>
              <a:defRPr/>
            </a:pPr>
            <a:r>
              <a:rPr lang="es-CL" altLang="en-US" sz="2000" dirty="0" smtClean="0">
                <a:latin typeface="Arial" charset="0"/>
                <a:cs typeface="Arial" charset="0"/>
              </a:rPr>
              <a:t>La presentación de informes crea una oportunidad para </a:t>
            </a:r>
            <a:r>
              <a:rPr lang="es-CL" altLang="en-US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fomentar el diálogo nacional y la participación activa: mejora la</a:t>
            </a:r>
            <a:r>
              <a:rPr lang="es-CL" altLang="en-US" sz="2000" dirty="0" smtClean="0">
                <a:latin typeface="Arial" charset="0"/>
                <a:cs typeface="Arial" charset="0"/>
              </a:rPr>
              <a:t> </a:t>
            </a:r>
            <a:r>
              <a:rPr lang="es-CL" altLang="en-US" sz="2000" u="sng" dirty="0" smtClean="0">
                <a:latin typeface="Arial" charset="0"/>
                <a:cs typeface="Arial" charset="0"/>
              </a:rPr>
              <a:t>coordinación con el Gobierno, la consulta con los </a:t>
            </a:r>
            <a:r>
              <a:rPr lang="es-CL" altLang="en-US" sz="2000" u="sng" dirty="0" err="1" smtClean="0">
                <a:latin typeface="Arial" charset="0"/>
                <a:cs typeface="Arial" charset="0"/>
              </a:rPr>
              <a:t>INDHs</a:t>
            </a:r>
            <a:r>
              <a:rPr lang="es-CL" altLang="en-US" sz="2000" u="sng" dirty="0" smtClean="0">
                <a:latin typeface="Arial" charset="0"/>
                <a:cs typeface="Arial" charset="0"/>
              </a:rPr>
              <a:t> y sensibiliza y capta el apoyo de la sociedad civil.</a:t>
            </a:r>
            <a:endParaRPr lang="es-CL" altLang="en-US" sz="2000" dirty="0" smtClean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000" dirty="0" smtClean="0">
              <a:latin typeface="Arial" charset="0"/>
              <a:cs typeface="Arial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 startAt="3"/>
              <a:defRPr/>
            </a:pPr>
            <a:r>
              <a:rPr lang="es-CL" altLang="en-US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Se obtiene el acceso a la asistencia de expertos internacionales y a la experiencia de otros países</a:t>
            </a:r>
            <a:r>
              <a:rPr lang="en-US" altLang="en-US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000" b="1" u="sng" dirty="0" smtClean="0">
              <a:latin typeface="Arial" charset="0"/>
              <a:cs typeface="Arial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s-CL" altLang="en-US" sz="2000" dirty="0" smtClean="0">
                <a:latin typeface="Arial" charset="0"/>
                <a:cs typeface="Arial" charset="0"/>
              </a:rPr>
              <a:t>La presentación de informes debería beneficiar en última instancia a los sujetos de derecho en el nivel nacional</a:t>
            </a:r>
          </a:p>
          <a:p>
            <a:pPr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C663B4C-3143-485D-9319-51924F94F6E7}"/>
</file>

<file path=customXml/itemProps2.xml><?xml version="1.0" encoding="utf-8"?>
<ds:datastoreItem xmlns:ds="http://schemas.openxmlformats.org/officeDocument/2006/customXml" ds:itemID="{0C44C81D-2C75-4542-9C45-4C81A84A6425}"/>
</file>

<file path=customXml/itemProps3.xml><?xml version="1.0" encoding="utf-8"?>
<ds:datastoreItem xmlns:ds="http://schemas.openxmlformats.org/officeDocument/2006/customXml" ds:itemID="{71A370AF-6742-4C46-9F72-33D9AA849549}"/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234</Words>
  <Application>Microsoft Office PowerPoint</Application>
  <PresentationFormat>On-screen Show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OHCHR - Overview.EN.2011May</vt:lpstr>
      <vt:lpstr>El Procedimiento de presentación de informes:  propósito y beneficios </vt:lpstr>
      <vt:lpstr>Lluvia de ideas/ redacción de ideas</vt:lpstr>
      <vt:lpstr>Los beneficios de presentar informes</vt:lpstr>
      <vt:lpstr>Los beneficios de presentar informes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imoreno</dc:creator>
  <cp:lastModifiedBy>Janna Iskakova</cp:lastModifiedBy>
  <cp:revision>47</cp:revision>
  <dcterms:created xsi:type="dcterms:W3CDTF">2018-02-20T20:25:57Z</dcterms:created>
  <dcterms:modified xsi:type="dcterms:W3CDTF">2018-05-08T15:27:27Z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