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65" r:id="rId5"/>
    <p:sldId id="258" r:id="rId6"/>
    <p:sldId id="259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659" autoAdjust="0"/>
  </p:normalViewPr>
  <p:slideViewPr>
    <p:cSldViewPr>
      <p:cViewPr varScale="1">
        <p:scale>
          <a:sx n="90" d="100"/>
          <a:sy n="90" d="100"/>
        </p:scale>
        <p:origin x="5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BFAF1-8783-4874-8553-7D6D724457F7}" type="datetimeFigureOut">
              <a:rPr lang="en-GB" smtClean="0"/>
              <a:t>31/01/2018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78670-AB7E-4E0F-8F84-E8BC52235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475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None/>
            </a:pPr>
            <a:endParaRPr lang="en-GB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78670-AB7E-4E0F-8F84-E8BC522358B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94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ZA" altLang="en-US" dirty="0" smtClean="0"/>
              <a:t> </a:t>
            </a:r>
            <a:endParaRPr lang="en-GB" altLang="en-US" dirty="0" smtClean="0"/>
          </a:p>
          <a:p>
            <a:endParaRPr lang="en-US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BE17D6E-B025-4FE2-BE04-F78697B473E0}" type="slidenum">
              <a:rPr lang="en-US" altLang="en-US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854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31/01/2018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28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31/01/2018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31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31/01/2018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6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31/01/2018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67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31/01/2018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55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31/01/2018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44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31/01/2018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31/01/2018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58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3"/>
          <p:cNvSpPr txBox="1">
            <a:spLocks noChangeArrowheads="1"/>
          </p:cNvSpPr>
          <p:nvPr/>
        </p:nvSpPr>
        <p:spPr bwMode="auto">
          <a:xfrm>
            <a:off x="723900" y="3489325"/>
            <a:ext cx="8024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400" b="1" i="1" dirty="0">
                <a:solidFill>
                  <a:schemeClr val="bg1"/>
                </a:solidFill>
              </a:rPr>
              <a:t>OHCHR Treaty Body Capacity Building Programme</a:t>
            </a:r>
          </a:p>
        </p:txBody>
      </p:sp>
      <p:sp>
        <p:nvSpPr>
          <p:cNvPr id="5123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7736532" cy="979488"/>
          </a:xfrm>
        </p:spPr>
        <p:txBody>
          <a:bodyPr>
            <a:normAutofit/>
          </a:bodyPr>
          <a:lstStyle/>
          <a:p>
            <a:endParaRPr lang="en-US" altLang="en-US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5124" name="Titre 10"/>
          <p:cNvSpPr>
            <a:spLocks noGrp="1"/>
          </p:cNvSpPr>
          <p:nvPr>
            <p:ph type="ctrTitle"/>
          </p:nvPr>
        </p:nvSpPr>
        <p:spPr>
          <a:xfrm>
            <a:off x="723900" y="2041525"/>
            <a:ext cx="7251700" cy="1149350"/>
          </a:xfrm>
        </p:spPr>
        <p:txBody>
          <a:bodyPr/>
          <a:lstStyle/>
          <a:p>
            <a:r>
              <a:rPr lang="en-GB" altLang="en-US" sz="3200" dirty="0" smtClean="0">
                <a:latin typeface="Arial" charset="0"/>
                <a:cs typeface="Arial" charset="0"/>
              </a:rPr>
              <a:t>Preparing a State party report</a:t>
            </a:r>
            <a:endParaRPr lang="en-GB" altLang="en-US" sz="36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8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7863085" cy="1090612"/>
          </a:xfrm>
        </p:spPr>
        <p:txBody>
          <a:bodyPr/>
          <a:lstStyle/>
          <a:p>
            <a:r>
              <a:rPr lang="fr-CH" altLang="en-US" sz="3200" dirty="0" smtClean="0">
                <a:latin typeface="Arial" charset="0"/>
                <a:cs typeface="Arial" charset="0"/>
              </a:rPr>
              <a:t>The </a:t>
            </a:r>
            <a:r>
              <a:rPr lang="en-GB" altLang="en-US" sz="3200" dirty="0" smtClean="0">
                <a:latin typeface="Arial" charset="0"/>
                <a:cs typeface="Arial" charset="0"/>
              </a:rPr>
              <a:t>preparation o</a:t>
            </a:r>
            <a:r>
              <a:rPr lang="fr-CH" altLang="en-US" sz="3200" dirty="0" smtClean="0">
                <a:latin typeface="Arial" charset="0"/>
                <a:cs typeface="Arial" charset="0"/>
              </a:rPr>
              <a:t>f a State party report</a:t>
            </a:r>
            <a:endParaRPr lang="en-GB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741363" y="1498600"/>
            <a:ext cx="7566025" cy="4478338"/>
          </a:xfrm>
        </p:spPr>
        <p:txBody>
          <a:bodyPr/>
          <a:lstStyle/>
          <a:p>
            <a:r>
              <a:rPr lang="en-US" altLang="en-US" sz="2400" dirty="0" smtClean="0">
                <a:latin typeface="Arial" charset="0"/>
                <a:cs typeface="Arial" charset="0"/>
              </a:rPr>
              <a:t>Is a long and labor-intensive process</a:t>
            </a:r>
          </a:p>
          <a:p>
            <a:r>
              <a:rPr lang="en-US" altLang="en-US" sz="2400" dirty="0" smtClean="0">
                <a:latin typeface="Arial" charset="0"/>
                <a:cs typeface="Arial" charset="0"/>
              </a:rPr>
              <a:t>In theory, possible for one individual to prepare reports but </a:t>
            </a:r>
            <a:r>
              <a:rPr lang="en-US" altLang="en-US" sz="2400" b="1" u="sng" dirty="0" smtClean="0">
                <a:latin typeface="Arial" charset="0"/>
                <a:cs typeface="Arial" charset="0"/>
              </a:rPr>
              <a:t>in practice an impossible task for one person</a:t>
            </a:r>
            <a:r>
              <a:rPr lang="en-US" altLang="en-US" sz="2400" dirty="0" smtClean="0">
                <a:latin typeface="Arial" charset="0"/>
                <a:cs typeface="Arial" charset="0"/>
              </a:rPr>
              <a:t> to fulfill adequately</a:t>
            </a:r>
          </a:p>
          <a:p>
            <a:r>
              <a:rPr lang="en-US" altLang="en-US" sz="2400" dirty="0" smtClean="0">
                <a:latin typeface="Arial" charset="0"/>
                <a:cs typeface="Arial" charset="0"/>
              </a:rPr>
              <a:t>Should not be the task of a sole expert /consultant </a:t>
            </a:r>
          </a:p>
          <a:p>
            <a:r>
              <a:rPr lang="en-US" altLang="en-US" sz="2400" dirty="0" smtClean="0">
                <a:latin typeface="Arial" charset="0"/>
                <a:cs typeface="Arial" charset="0"/>
              </a:rPr>
              <a:t>This would </a:t>
            </a:r>
            <a:r>
              <a:rPr lang="en-US" altLang="en-US" sz="2400" b="1" u="sng" dirty="0" smtClean="0">
                <a:latin typeface="Arial" charset="0"/>
                <a:cs typeface="Arial" charset="0"/>
              </a:rPr>
              <a:t>defeat the purpose of the exercise at the national level</a:t>
            </a:r>
          </a:p>
          <a:p>
            <a:r>
              <a:rPr lang="en-US" altLang="en-US" sz="2400" dirty="0" smtClean="0">
                <a:latin typeface="Arial" charset="0"/>
                <a:cs typeface="Arial" charset="0"/>
              </a:rPr>
              <a:t>Experts/consultants can </a:t>
            </a:r>
            <a:r>
              <a:rPr lang="en-US" altLang="en-US" sz="2400" b="1" dirty="0" smtClean="0">
                <a:latin typeface="Arial" charset="0"/>
                <a:cs typeface="Arial" charset="0"/>
              </a:rPr>
              <a:t>complement work /assist </a:t>
            </a:r>
            <a:r>
              <a:rPr lang="en-US" altLang="en-US" sz="2400" dirty="0" smtClean="0">
                <a:latin typeface="Arial" charset="0"/>
                <a:cs typeface="Arial" charset="0"/>
              </a:rPr>
              <a:t>relevant government departments in reporting process </a:t>
            </a:r>
          </a:p>
          <a:p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46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741363" y="404664"/>
            <a:ext cx="7566025" cy="648072"/>
          </a:xfrm>
        </p:spPr>
        <p:txBody>
          <a:bodyPr/>
          <a:lstStyle/>
          <a:p>
            <a:r>
              <a:rPr lang="en-GB" altLang="en-US" sz="3200" dirty="0" smtClean="0">
                <a:latin typeface="Arial" charset="0"/>
                <a:cs typeface="Arial" charset="0"/>
              </a:rPr>
              <a:t>Getting ready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363" y="1340768"/>
            <a:ext cx="7566025" cy="469967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Who should draft?</a:t>
            </a:r>
          </a:p>
          <a:p>
            <a:pPr>
              <a:defRPr/>
            </a:pPr>
            <a:r>
              <a:rPr lang="en-GB" sz="2400" dirty="0" smtClean="0">
                <a:ea typeface="ＭＳ Ｐゴシック" pitchFamily="-108" charset="-128"/>
                <a:sym typeface="Wingdings" panose="05000000000000000000" pitchFamily="2" charset="2"/>
              </a:rPr>
              <a:t>A drafting group (ideally within the National Mechanism for Reporting and Follow-up)</a:t>
            </a:r>
            <a:endParaRPr lang="en-GB" altLang="en-US" sz="24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en-GB" altLang="en-US" sz="14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lang="en-GB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Who should coordinate?</a:t>
            </a:r>
            <a:endParaRPr lang="en-GB" sz="2400" b="1" dirty="0" smtClean="0">
              <a:solidFill>
                <a:schemeClr val="tx2"/>
              </a:solidFill>
              <a:latin typeface="Arial" charset="0"/>
              <a:cs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GB" sz="2400" dirty="0" smtClean="0">
                <a:ea typeface="ＭＳ Ｐゴシック" pitchFamily="-108" charset="-128"/>
                <a:sym typeface="Wingdings" panose="05000000000000000000" pitchFamily="2" charset="2"/>
              </a:rPr>
              <a:t>A National Mechanism for Reporting and Follow-up   good coordination is essential </a:t>
            </a:r>
          </a:p>
          <a:p>
            <a:pPr marL="0" indent="0">
              <a:buNone/>
              <a:defRPr/>
            </a:pPr>
            <a:endParaRPr lang="en-GB" altLang="en-US" sz="14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lang="en-GB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Who should be involved?</a:t>
            </a:r>
            <a:endParaRPr lang="en-GB" sz="2400" b="1" dirty="0" smtClean="0">
              <a:solidFill>
                <a:schemeClr val="tx2"/>
              </a:solidFill>
              <a:ea typeface="ＭＳ Ｐゴシック" pitchFamily="-108" charset="-128"/>
            </a:endParaRPr>
          </a:p>
          <a:p>
            <a:pPr>
              <a:defRPr/>
            </a:pPr>
            <a:r>
              <a:rPr lang="en-GB" sz="2400" dirty="0" smtClean="0">
                <a:ea typeface="ＭＳ Ｐゴシック" pitchFamily="-108" charset="-128"/>
              </a:rPr>
              <a:t>Various government departments/ agencies at the national level and other relevant actors</a:t>
            </a:r>
          </a:p>
          <a:p>
            <a:pPr marL="0" indent="0">
              <a:buNone/>
              <a:defRPr/>
            </a:pPr>
            <a:endParaRPr lang="fr-CH" sz="2200" dirty="0" smtClean="0">
              <a:ea typeface="ＭＳ Ｐゴシック" pitchFamily="-108" charset="-128"/>
              <a:sym typeface="Wingdings" panose="05000000000000000000" pitchFamily="2" charset="2"/>
            </a:endParaRPr>
          </a:p>
          <a:p>
            <a:pPr lvl="1">
              <a:defRPr/>
            </a:pPr>
            <a:endParaRPr lang="en-US" sz="2200" dirty="0" smtClean="0">
              <a:ea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25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864096"/>
          </a:xfrm>
        </p:spPr>
        <p:txBody>
          <a:bodyPr/>
          <a:lstStyle/>
          <a:p>
            <a:pPr marL="0" indent="0">
              <a:defRPr/>
            </a:pPr>
            <a:r>
              <a:rPr lang="en-US" sz="3200" dirty="0">
                <a:ea typeface="ＭＳ Ｐゴシック" pitchFamily="-108" charset="-128"/>
              </a:rPr>
              <a:t>What would be the tasks </a:t>
            </a:r>
            <a:r>
              <a:rPr lang="en-US" sz="3200" dirty="0" smtClean="0">
                <a:ea typeface="ＭＳ Ｐゴシック" pitchFamily="-108" charset="-128"/>
              </a:rPr>
              <a:t/>
            </a:r>
            <a:br>
              <a:rPr lang="en-US" sz="3200" dirty="0" smtClean="0">
                <a:ea typeface="ＭＳ Ｐゴシック" pitchFamily="-108" charset="-128"/>
              </a:rPr>
            </a:br>
            <a:r>
              <a:rPr lang="en-US" sz="3200" dirty="0" smtClean="0">
                <a:ea typeface="ＭＳ Ｐゴシック" pitchFamily="-108" charset="-128"/>
              </a:rPr>
              <a:t>of </a:t>
            </a:r>
            <a:r>
              <a:rPr lang="en-US" sz="3200" dirty="0">
                <a:ea typeface="ＭＳ Ｐゴシック" pitchFamily="-108" charset="-128"/>
              </a:rPr>
              <a:t>the </a:t>
            </a:r>
            <a:r>
              <a:rPr lang="en-US" sz="3200" dirty="0" smtClean="0">
                <a:ea typeface="ＭＳ Ｐゴシック" pitchFamily="-108" charset="-128"/>
              </a:rPr>
              <a:t>NMRF drafting </a:t>
            </a:r>
            <a:r>
              <a:rPr lang="en-US" sz="3200" dirty="0">
                <a:ea typeface="ＭＳ Ｐゴシック" pitchFamily="-108" charset="-128"/>
              </a:rPr>
              <a:t>group?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683568" y="1700808"/>
            <a:ext cx="7566025" cy="4591571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1. Identify </a:t>
            </a:r>
            <a:r>
              <a:rPr lang="en-US" sz="1600" b="1" dirty="0">
                <a:ea typeface="ＭＳ Ｐゴシック" pitchFamily="-108" charset="-128"/>
              </a:rPr>
              <a:t>all the </a:t>
            </a:r>
            <a:r>
              <a:rPr lang="en-US" sz="1600" b="1" dirty="0" smtClean="0">
                <a:ea typeface="ＭＳ Ｐゴシック" pitchFamily="-108" charset="-128"/>
              </a:rPr>
              <a:t>relevant Ministries (focal points), State bodies, and </a:t>
            </a:r>
            <a:r>
              <a:rPr lang="en-US" sz="1600" b="1" dirty="0">
                <a:ea typeface="ＭＳ Ｐゴシック" pitchFamily="-108" charset="-128"/>
              </a:rPr>
              <a:t>non-governmental entities which may contribute to the specific treaty </a:t>
            </a:r>
            <a:r>
              <a:rPr lang="en-US" sz="1600" b="1" dirty="0" smtClean="0">
                <a:ea typeface="ＭＳ Ｐゴシック" pitchFamily="-108" charset="-128"/>
              </a:rPr>
              <a:t>report</a:t>
            </a:r>
          </a:p>
          <a:p>
            <a:pPr marL="0" indent="0">
              <a:buNone/>
              <a:defRPr/>
            </a:pPr>
            <a:endParaRPr lang="en-US" sz="1000" b="1" dirty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2. Identify </a:t>
            </a:r>
            <a:r>
              <a:rPr lang="en-US" sz="1600" b="1" dirty="0">
                <a:ea typeface="ＭＳ Ｐゴシック" pitchFamily="-108" charset="-128"/>
              </a:rPr>
              <a:t>key human rights </a:t>
            </a:r>
            <a:r>
              <a:rPr lang="en-US" sz="1600" b="1" dirty="0" smtClean="0">
                <a:ea typeface="ＭＳ Ｐゴシック" pitchFamily="-108" charset="-128"/>
              </a:rPr>
              <a:t>issues and responsible Ministries for provision of information </a:t>
            </a:r>
          </a:p>
          <a:p>
            <a:pPr marL="0" indent="0">
              <a:buNone/>
              <a:defRPr/>
            </a:pPr>
            <a:endParaRPr lang="en-US" sz="1000" b="1" dirty="0" smtClean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3. Collect </a:t>
            </a:r>
            <a:r>
              <a:rPr lang="en-US" sz="1600" b="1" dirty="0">
                <a:ea typeface="ＭＳ Ｐゴシック" pitchFamily="-108" charset="-128"/>
              </a:rPr>
              <a:t>information and </a:t>
            </a:r>
            <a:r>
              <a:rPr lang="en-US" sz="1600" b="1" dirty="0" smtClean="0">
                <a:ea typeface="ＭＳ Ｐゴシック" pitchFamily="-108" charset="-128"/>
              </a:rPr>
              <a:t>data</a:t>
            </a:r>
          </a:p>
          <a:p>
            <a:pPr marL="0" indent="0">
              <a:buNone/>
              <a:defRPr/>
            </a:pPr>
            <a:endParaRPr lang="en-US" sz="1000" b="1" dirty="0" smtClean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4. Analyze </a:t>
            </a:r>
            <a:r>
              <a:rPr lang="en-US" sz="1600" b="1" dirty="0">
                <a:ea typeface="ＭＳ Ｐゴシック" pitchFamily="-108" charset="-128"/>
              </a:rPr>
              <a:t>information and draft report </a:t>
            </a:r>
            <a:endParaRPr lang="en-US" sz="1600" b="1" dirty="0" smtClean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endParaRPr lang="en-US" sz="1000" b="1" dirty="0" smtClean="0">
              <a:ea typeface="ＭＳ Ｐゴシック" pitchFamily="-108" charset="-128"/>
            </a:endParaRPr>
          </a:p>
          <a:p>
            <a:pPr lvl="1">
              <a:defRPr/>
            </a:pPr>
            <a:r>
              <a:rPr lang="en-US" sz="1600" dirty="0" smtClean="0">
                <a:ea typeface="ＭＳ Ｐゴシック" pitchFamily="-108" charset="-128"/>
              </a:rPr>
              <a:t>Bear in mind that the report should provide information on the impact of the legislation, policies and programs adopted to implement the provisions of a treaty</a:t>
            </a:r>
          </a:p>
          <a:p>
            <a:pPr marL="457200" lvl="1" indent="0">
              <a:buNone/>
              <a:defRPr/>
            </a:pPr>
            <a:endParaRPr lang="en-US" sz="1000" b="1" dirty="0" smtClean="0">
              <a:ea typeface="ＭＳ Ｐゴシック" pitchFamily="-108" charset="-128"/>
            </a:endParaRPr>
          </a:p>
          <a:p>
            <a:pPr marL="5715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5. Consult with relevant stakeholders (NGOs and NHRI) and finalize draft</a:t>
            </a:r>
          </a:p>
          <a:p>
            <a:pPr marL="57150" indent="0">
              <a:buNone/>
              <a:defRPr/>
            </a:pPr>
            <a:endParaRPr lang="en-US" sz="1000" b="1" dirty="0">
              <a:ea typeface="ＭＳ Ｐゴシック" pitchFamily="-108" charset="-128"/>
            </a:endParaRPr>
          </a:p>
          <a:p>
            <a:pPr marL="5715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6. Submit final draft for endorsement by decision-making authorities (NMRF members)</a:t>
            </a:r>
          </a:p>
          <a:p>
            <a:pPr marL="57150" indent="0">
              <a:buNone/>
              <a:defRPr/>
            </a:pPr>
            <a:endParaRPr lang="en-US" sz="2200" dirty="0" smtClean="0">
              <a:ea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924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719069" cy="1021928"/>
          </a:xfrm>
        </p:spPr>
        <p:txBody>
          <a:bodyPr/>
          <a:lstStyle/>
          <a:p>
            <a:r>
              <a:rPr lang="en-GB" altLang="en-US" sz="3200" dirty="0" smtClean="0">
                <a:latin typeface="Arial" charset="0"/>
                <a:cs typeface="Arial" charset="0"/>
              </a:rPr>
              <a:t>Submission of the report to the Secretariat of the relevant Treaty </a:t>
            </a:r>
            <a:r>
              <a:rPr lang="en-GB" altLang="en-US" sz="3200" dirty="0" smtClean="0">
                <a:latin typeface="Arial" charset="0"/>
                <a:cs typeface="Arial" charset="0"/>
              </a:rPr>
              <a:t>Body</a:t>
            </a:r>
            <a:endParaRPr lang="en-GB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741363" y="1916832"/>
            <a:ext cx="7566025" cy="4060106"/>
          </a:xfrm>
        </p:spPr>
        <p:txBody>
          <a:bodyPr/>
          <a:lstStyle/>
          <a:p>
            <a:r>
              <a:rPr lang="fr-CH" sz="2400" dirty="0"/>
              <a:t>Once </a:t>
            </a:r>
            <a:r>
              <a:rPr lang="en-GB" sz="2400" dirty="0" smtClean="0"/>
              <a:t>endorsed the report should be submitted to the Secretariat of the respective </a:t>
            </a:r>
            <a:r>
              <a:rPr lang="en-GB" sz="2400" dirty="0" smtClean="0"/>
              <a:t>Treaty </a:t>
            </a:r>
            <a:r>
              <a:rPr lang="fr-CH" sz="2400" dirty="0"/>
              <a:t>B</a:t>
            </a:r>
            <a:r>
              <a:rPr lang="fr-CH" sz="2400" dirty="0" smtClean="0"/>
              <a:t>ody</a:t>
            </a:r>
            <a:endParaRPr lang="fr-CH" sz="2400" dirty="0" smtClean="0"/>
          </a:p>
          <a:p>
            <a:endParaRPr lang="en-GB" altLang="en-US" sz="1000" dirty="0" smtClean="0">
              <a:latin typeface="Arial" charset="0"/>
              <a:cs typeface="Arial" charset="0"/>
            </a:endParaRPr>
          </a:p>
          <a:p>
            <a:r>
              <a:rPr lang="en-GB" altLang="en-US" sz="2400" dirty="0" smtClean="0">
                <a:latin typeface="Arial" charset="0"/>
                <a:cs typeface="Arial" charset="0"/>
              </a:rPr>
              <a:t>Electronic version of report and annexes</a:t>
            </a:r>
          </a:p>
          <a:p>
            <a:endParaRPr lang="en-GB" altLang="en-US" sz="1000" dirty="0" smtClean="0">
              <a:latin typeface="Arial" charset="0"/>
              <a:cs typeface="Arial" charset="0"/>
            </a:endParaRPr>
          </a:p>
          <a:p>
            <a:r>
              <a:rPr lang="en-GB" altLang="en-US" sz="2400" dirty="0" smtClean="0">
                <a:latin typeface="Arial" charset="0"/>
                <a:cs typeface="Arial" charset="0"/>
              </a:rPr>
              <a:t>Confirmation of receipt</a:t>
            </a:r>
          </a:p>
          <a:p>
            <a:endParaRPr lang="en-GB" altLang="en-US" sz="1000" dirty="0" smtClean="0">
              <a:latin typeface="Arial" charset="0"/>
              <a:cs typeface="Arial" charset="0"/>
            </a:endParaRPr>
          </a:p>
          <a:p>
            <a:r>
              <a:rPr lang="en-GB" altLang="en-US" sz="2400" dirty="0" smtClean="0">
                <a:latin typeface="Arial" charset="0"/>
                <a:cs typeface="Arial" charset="0"/>
              </a:rPr>
              <a:t>Informal information from secretariat concerning date of consideration</a:t>
            </a:r>
          </a:p>
          <a:p>
            <a:endParaRPr lang="en-GB" altLang="en-US" sz="1000" dirty="0" smtClean="0">
              <a:latin typeface="Arial" charset="0"/>
              <a:cs typeface="Arial" charset="0"/>
            </a:endParaRPr>
          </a:p>
          <a:p>
            <a:r>
              <a:rPr lang="en-GB" altLang="en-US" sz="2400" dirty="0" smtClean="0">
                <a:latin typeface="Arial" charset="0"/>
                <a:cs typeface="Arial" charset="0"/>
              </a:rPr>
              <a:t>Average delay: 1 year to 18 months</a:t>
            </a:r>
            <a:endParaRPr lang="en-US" altLang="en-US" sz="24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69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888578"/>
          </a:xfrm>
        </p:spPr>
        <p:txBody>
          <a:bodyPr/>
          <a:lstStyle/>
          <a:p>
            <a:r>
              <a:rPr lang="fr-CH" altLang="en-US" sz="3200" dirty="0" smtClean="0">
                <a:latin typeface="Arial" charset="0"/>
                <a:cs typeface="Arial" charset="0"/>
              </a:rPr>
              <a:t>Conditions for success</a:t>
            </a:r>
            <a:endParaRPr lang="en-GB" altLang="en-US" sz="32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997271"/>
              </p:ext>
            </p:extLst>
          </p:nvPr>
        </p:nvGraphicFramePr>
        <p:xfrm>
          <a:off x="741363" y="1498600"/>
          <a:ext cx="7566026" cy="440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3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03450"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algn="ctr"/>
                      <a:r>
                        <a:rPr lang="en-GB" sz="2400" noProof="0" dirty="0" smtClean="0"/>
                        <a:t>Political</a:t>
                      </a:r>
                      <a:r>
                        <a:rPr lang="fr-CH" sz="2400" baseline="0" dirty="0" smtClean="0"/>
                        <a:t> will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noProof="0" dirty="0" smtClean="0"/>
                        <a:t>Coordination, through</a:t>
                      </a:r>
                      <a:r>
                        <a:rPr lang="en-GB" sz="2400" baseline="0" noProof="0" dirty="0" smtClean="0"/>
                        <a:t> a standing mechanism for reporting </a:t>
                      </a:r>
                      <a:r>
                        <a:rPr lang="en-GB" sz="2400" baseline="0" noProof="0" smtClean="0"/>
                        <a:t>and follow-up</a:t>
                      </a:r>
                      <a:endParaRPr lang="en-GB" sz="2400" noProof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450"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400" dirty="0" smtClean="0"/>
                        <a:t>Broad</a:t>
                      </a:r>
                      <a:r>
                        <a:rPr lang="fr-CH" sz="2400" baseline="0" dirty="0" smtClean="0"/>
                        <a:t> c</a:t>
                      </a:r>
                      <a:r>
                        <a:rPr lang="fr-CH" sz="2400" dirty="0" smtClean="0"/>
                        <a:t>onsultation and use of multiple sources</a:t>
                      </a:r>
                      <a:endParaRPr lang="en-GB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Human and material resources and </a:t>
                      </a:r>
                      <a:r>
                        <a:rPr lang="fr-CH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time</a:t>
                      </a:r>
                      <a:endParaRPr lang="en-GB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CH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699935"/>
      </p:ext>
    </p:extLst>
  </p:cSld>
  <p:clrMapOvr>
    <a:masterClrMapping/>
  </p:clrMapOvr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C5E21B-3262-441E-9C94-12746A838A9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E01F500-F764-438F-965F-45AAE5624E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AC39A9-639C-4118-A676-E12017014A5E}"/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330</Words>
  <Application>Microsoft Office PowerPoint</Application>
  <PresentationFormat>On-screen Show (4:3)</PresentationFormat>
  <Paragraphs>58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OHCHR - Overview.EN.2011May</vt:lpstr>
      <vt:lpstr>Preparing a State party report</vt:lpstr>
      <vt:lpstr>The preparation of a State party report</vt:lpstr>
      <vt:lpstr>Getting ready</vt:lpstr>
      <vt:lpstr>What would be the tasks  of the NMRF drafting group?</vt:lpstr>
      <vt:lpstr>Submission of the report to the Secretariat of the relevant Treaty Body</vt:lpstr>
      <vt:lpstr>Conditions for success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Mendoza Solorio Georgina</dc:creator>
  <cp:lastModifiedBy>Janna Iskakova</cp:lastModifiedBy>
  <cp:revision>21</cp:revision>
  <dcterms:created xsi:type="dcterms:W3CDTF">2015-10-05T15:10:31Z</dcterms:created>
  <dcterms:modified xsi:type="dcterms:W3CDTF">2018-01-31T14:32:57Z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