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6.xml" ContentType="application/vnd.openxmlformats-officedocument.presentationml.slide+xml"/>
  <Override PartName="/ppt/slides/slide2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65" r:id="rId2"/>
    <p:sldId id="258" r:id="rId3"/>
    <p:sldId id="259" r:id="rId4"/>
    <p:sldId id="260" r:id="rId5"/>
    <p:sldId id="264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3659" autoAdjust="0"/>
  </p:normalViewPr>
  <p:slideViewPr>
    <p:cSldViewPr>
      <p:cViewPr varScale="1">
        <p:scale>
          <a:sx n="90" d="100"/>
          <a:sy n="90" d="100"/>
        </p:scale>
        <p:origin x="59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5BFAF1-8783-4874-8553-7D6D724457F7}" type="datetimeFigureOut">
              <a:rPr lang="en-GB" smtClean="0"/>
              <a:t>14/03/2018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B78670-AB7E-4E0F-8F84-E8BC522358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04752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buFontTx/>
              <a:buChar char="•"/>
            </a:pPr>
            <a:endParaRPr lang="en-GB" altLang="en-US" smtClean="0"/>
          </a:p>
          <a:p>
            <a:pPr eaLnBrk="1" hangingPunct="1">
              <a:buFontTx/>
              <a:buChar char="•"/>
            </a:pPr>
            <a:r>
              <a:rPr lang="en-GB" altLang="en-US" smtClean="0"/>
              <a:t>Make sure you take a moment to fill in the first slide (Presentation Title/Present’s name/Location/Date)</a:t>
            </a:r>
          </a:p>
          <a:p>
            <a:pPr eaLnBrk="1" hangingPunct="1"/>
            <a:endParaRPr lang="en-GB" altLang="en-US" smtClean="0"/>
          </a:p>
          <a:p>
            <a:pPr eaLnBrk="1" hangingPunct="1">
              <a:buFontTx/>
              <a:buChar char="•"/>
            </a:pPr>
            <a:r>
              <a:rPr lang="en-GB" altLang="en-US" smtClean="0"/>
              <a:t>Introduce yourself</a:t>
            </a:r>
          </a:p>
          <a:p>
            <a:pPr eaLnBrk="1" hangingPunct="1"/>
            <a:endParaRPr lang="en-GB" altLang="en-US" smtClean="0"/>
          </a:p>
          <a:p>
            <a:pPr eaLnBrk="1" hangingPunct="1">
              <a:buFontTx/>
              <a:buChar char="•"/>
            </a:pPr>
            <a:r>
              <a:rPr lang="en-GB" altLang="en-US" smtClean="0"/>
              <a:t>Tell the group that at the end of the presentation there will be time for Q&amp;A, and whether you’re giving them handouts of the presentation</a:t>
            </a:r>
          </a:p>
          <a:p>
            <a:pPr eaLnBrk="1" hangingPunct="1"/>
            <a:endParaRPr lang="en-GB" altLang="en-US" smtClean="0"/>
          </a:p>
          <a:p>
            <a:pPr eaLnBrk="1" hangingPunct="1">
              <a:buFontTx/>
              <a:buChar char="•"/>
            </a:pPr>
            <a:r>
              <a:rPr lang="en-GB" altLang="en-US" smtClean="0"/>
              <a:t>You can give the group an opportunity to introduce themselves</a:t>
            </a:r>
          </a:p>
          <a:p>
            <a:pPr eaLnBrk="1" hangingPunct="1">
              <a:buFontTx/>
              <a:buChar char="•"/>
            </a:pPr>
            <a:endParaRPr lang="en-GB" altLang="en-US" smtClean="0"/>
          </a:p>
          <a:p>
            <a:pPr eaLnBrk="1" hangingPunct="1">
              <a:buFontTx/>
              <a:buChar char="•"/>
            </a:pPr>
            <a:r>
              <a:rPr lang="en-GB" altLang="en-US" smtClean="0"/>
              <a:t>Ask the Group if there is any particular aspect of OHCHR they are interested in.</a:t>
            </a:r>
          </a:p>
          <a:p>
            <a:pPr eaLnBrk="1" hangingPunct="1">
              <a:buFontTx/>
              <a:buChar char="•"/>
            </a:pPr>
            <a:endParaRPr lang="en-GB" altLang="en-US" smtClean="0"/>
          </a:p>
          <a:p>
            <a:pPr eaLnBrk="1" hangingPunct="1"/>
            <a:endParaRPr lang="en-US" altLang="en-US" smtClean="0"/>
          </a:p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CH" dirty="0" smtClean="0"/>
              <a:t>Une</a:t>
            </a:r>
            <a:r>
              <a:rPr lang="fr-CH" baseline="0" dirty="0" smtClean="0"/>
              <a:t> session entière sera consacrée au NMRF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B78670-AB7E-4E0F-8F84-E8BC522358B9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58944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ZA" altLang="en-US" dirty="0" smtClean="0"/>
              <a:t> </a:t>
            </a:r>
            <a:endParaRPr lang="en-GB" altLang="en-US" dirty="0" smtClean="0"/>
          </a:p>
          <a:p>
            <a:endParaRPr lang="en-US" altLang="en-US" dirty="0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ABE17D6E-B025-4FE2-BE04-F78697B473E0}" type="slidenum">
              <a:rPr lang="en-US" altLang="en-US">
                <a:solidFill>
                  <a:prstClr val="black"/>
                </a:solidFill>
                <a:latin typeface="Arial" charset="0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en-US" dirty="0">
              <a:solidFill>
                <a:prstClr val="black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8" descr="title_slide_background_3_shine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350" y="0"/>
            <a:ext cx="9155113" cy="686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 7" descr="logo_white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8300" y="5351463"/>
            <a:ext cx="3095625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Image 11" descr="UN_emblem_white_transparent.pn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9413" y="5664200"/>
            <a:ext cx="914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Connecteur droit 12"/>
          <p:cNvCxnSpPr/>
          <p:nvPr userDrawn="1"/>
        </p:nvCxnSpPr>
        <p:spPr>
          <a:xfrm rot="5400000">
            <a:off x="-849312" y="1438275"/>
            <a:ext cx="2874962" cy="1588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23900" y="2041240"/>
            <a:ext cx="6590166" cy="1150263"/>
          </a:xfrm>
        </p:spPr>
        <p:txBody>
          <a:bodyPr/>
          <a:lstStyle>
            <a:lvl1pPr>
              <a:defRPr sz="2800" b="1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Cliquez et modifiez le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23900" y="4248607"/>
            <a:ext cx="6590166" cy="978756"/>
          </a:xfrm>
        </p:spPr>
        <p:txBody>
          <a:bodyPr>
            <a:normAutofit/>
          </a:bodyPr>
          <a:lstStyle>
            <a:lvl1pPr marL="0" indent="0" algn="l">
              <a:buNone/>
              <a:defRPr sz="2000" i="1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err="1" smtClean="0"/>
              <a:t>Cliquez</a:t>
            </a:r>
            <a:r>
              <a:rPr lang="en-US" dirty="0" smtClean="0"/>
              <a:t> pour modifier le style des </a:t>
            </a:r>
            <a:r>
              <a:rPr lang="en-US" dirty="0" err="1" smtClean="0"/>
              <a:t>sous-titres</a:t>
            </a:r>
            <a:r>
              <a:rPr lang="en-US" dirty="0" smtClean="0"/>
              <a:t> du masque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985474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40832" y="1498601"/>
            <a:ext cx="7567085" cy="4477698"/>
          </a:xfrm>
        </p:spPr>
        <p:txBody>
          <a:bodyPr/>
          <a:lstStyle/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AD2CF4-43EE-460C-846E-40E735C57865}" type="datetime1">
              <a:rPr lang="fr-FR"/>
              <a:pPr>
                <a:defRPr/>
              </a:pPr>
              <a:t>14/03/2018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0287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6C0"/>
                </a:solidFill>
              </a:defRPr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40832" y="1498601"/>
            <a:ext cx="3754968" cy="4477698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498601"/>
            <a:ext cx="3659717" cy="4477698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380AAF-E3CD-4270-8EAF-74E6B2D80265}" type="datetime1">
              <a:rPr lang="fr-FR"/>
              <a:pPr>
                <a:defRPr/>
              </a:pPr>
              <a:t>14/03/2018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3310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6C0"/>
                </a:solidFill>
              </a:defRPr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40832" y="1498600"/>
            <a:ext cx="3756556" cy="676275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740832" y="2174875"/>
            <a:ext cx="3756556" cy="3801423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6" y="1498600"/>
            <a:ext cx="3662892" cy="676275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3662892" cy="3801423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31CE10-4DC3-4F22-8015-5D5DD65D59AF}" type="datetime1">
              <a:rPr lang="fr-FR"/>
              <a:pPr>
                <a:defRPr/>
              </a:pPr>
              <a:t>14/03/2018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366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6C0"/>
                </a:solidFill>
              </a:defRPr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EFB2B2-95C3-4BEA-A124-CD32D016DFCC}" type="datetime1">
              <a:rPr lang="fr-FR"/>
              <a:pPr>
                <a:defRPr/>
              </a:pPr>
              <a:t>14/03/2018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7676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6CC5D0-EAC4-4D5D-8BEB-293CF2D74EBE}" type="datetime1">
              <a:rPr lang="fr-FR"/>
              <a:pPr>
                <a:defRPr/>
              </a:pPr>
              <a:t>14/03/2018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4556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14397" y="273050"/>
            <a:ext cx="2751116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1"/>
            <a:ext cx="4759583" cy="5703248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714397" y="1435101"/>
            <a:ext cx="2751116" cy="457095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714375" y="6356350"/>
            <a:ext cx="275113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864CAA-984F-4946-96C7-9F1AF6A34E0D}" type="datetime1">
              <a:rPr lang="fr-FR"/>
              <a:pPr>
                <a:defRPr/>
              </a:pPr>
              <a:t>14/03/2018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575050" y="6356350"/>
            <a:ext cx="3659188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7444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37073" y="4808256"/>
            <a:ext cx="7563541" cy="423001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850473" y="612775"/>
            <a:ext cx="7450141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737073" y="5231258"/>
            <a:ext cx="7563541" cy="60896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850900" y="6356350"/>
            <a:ext cx="17399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DB428A-E2B1-43B2-9953-7F9396EB075D}" type="datetime1">
              <a:rPr lang="fr-FR"/>
              <a:pPr>
                <a:defRPr/>
              </a:pPr>
              <a:t>14/03/2018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109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jpe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741363" y="274638"/>
            <a:ext cx="7566025" cy="1090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GB" altLang="en-US" smtClean="0"/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741363" y="1498600"/>
            <a:ext cx="7566025" cy="4421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Cliquez pour modifier les styles du texte du masque</a:t>
            </a:r>
          </a:p>
          <a:p>
            <a:pPr lvl="1"/>
            <a:r>
              <a:rPr lang="en-US" altLang="en-US" smtClean="0"/>
              <a:t>Deuxième niveau</a:t>
            </a:r>
          </a:p>
          <a:p>
            <a:pPr lvl="2"/>
            <a:r>
              <a:rPr lang="en-US" altLang="en-US" smtClean="0"/>
              <a:t>Troisième niveau</a:t>
            </a:r>
          </a:p>
          <a:p>
            <a:pPr lvl="3"/>
            <a:r>
              <a:rPr lang="en-US" altLang="en-US" smtClean="0"/>
              <a:t>Quatrième niveau</a:t>
            </a:r>
          </a:p>
          <a:p>
            <a:pPr lvl="4"/>
            <a:r>
              <a:rPr lang="en-US" altLang="en-US" smtClean="0"/>
              <a:t>Cinquième niveau</a:t>
            </a:r>
            <a:endParaRPr lang="fr-FR" altLang="en-US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741363" y="6356350"/>
            <a:ext cx="1849437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474747"/>
                </a:solidFill>
                <a:latin typeface="Arial" charset="0"/>
                <a:ea typeface="ＭＳ Ｐゴシック" pitchFamily="34" charset="-128"/>
                <a:cs typeface="Arial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E770DDB2-7180-4EEA-A762-E5842FB7FDC9}" type="datetime1">
              <a:rPr lang="fr-FR"/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14/03/2018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824163" y="6356350"/>
            <a:ext cx="3263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lumMod val="90000"/>
                    <a:lumOff val="10000"/>
                  </a:schemeClr>
                </a:solidFill>
                <a:latin typeface="Arial"/>
                <a:ea typeface="+mn-ea"/>
                <a:cs typeface="Arial"/>
              </a:defRPr>
            </a:lvl1pPr>
          </a:lstStyle>
          <a:p>
            <a:pPr defTabSz="457200"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  <p:pic>
        <p:nvPicPr>
          <p:cNvPr id="1030" name="Image 9" descr="OHCHR_logo_EN_blue.png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9300" y="6018213"/>
            <a:ext cx="1825625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Image 6" descr="UN_logo.jpg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8725" y="6188075"/>
            <a:ext cx="574675" cy="57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Connecteur droit 11"/>
          <p:cNvCxnSpPr/>
          <p:nvPr userDrawn="1"/>
        </p:nvCxnSpPr>
        <p:spPr>
          <a:xfrm rot="5400000">
            <a:off x="258762" y="328613"/>
            <a:ext cx="658813" cy="1588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0580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2600" b="1" kern="1200">
          <a:solidFill>
            <a:schemeClr val="tx2"/>
          </a:solidFill>
          <a:latin typeface="Arial"/>
          <a:ea typeface="ＭＳ Ｐゴシック" pitchFamily="34" charset="-128"/>
          <a:cs typeface="Arial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34" charset="-128"/>
          <a:cs typeface="Arial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34" charset="-128"/>
          <a:cs typeface="Arial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34" charset="-128"/>
          <a:cs typeface="Arial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34" charset="-128"/>
          <a:cs typeface="Arial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600" kern="1200">
          <a:solidFill>
            <a:schemeClr val="tx1"/>
          </a:solidFill>
          <a:latin typeface="Arial"/>
          <a:ea typeface="ＭＳ Ｐゴシック" pitchFamily="34" charset="-128"/>
          <a:cs typeface="Arial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400" kern="1200">
          <a:solidFill>
            <a:schemeClr val="tx1"/>
          </a:solidFill>
          <a:latin typeface="Arial"/>
          <a:ea typeface="ＭＳ Ｐゴシック" pitchFamily="34" charset="-128"/>
          <a:cs typeface="Arial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200" kern="1200">
          <a:solidFill>
            <a:schemeClr val="tx1"/>
          </a:solidFill>
          <a:latin typeface="Arial"/>
          <a:ea typeface="ＭＳ Ｐゴシック" pitchFamily="34" charset="-128"/>
          <a:cs typeface="Arial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000" kern="1200">
          <a:solidFill>
            <a:schemeClr val="tx1"/>
          </a:solidFill>
          <a:latin typeface="Arial"/>
          <a:ea typeface="ＭＳ Ｐゴシック" pitchFamily="34" charset="-128"/>
          <a:cs typeface="Arial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000" kern="1200">
          <a:solidFill>
            <a:schemeClr val="tx1"/>
          </a:solidFill>
          <a:latin typeface="Arial"/>
          <a:ea typeface="ＭＳ Ｐゴシック" pitchFamily="34" charset="-12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ZoneTexte 3"/>
          <p:cNvSpPr txBox="1">
            <a:spLocks noChangeArrowheads="1"/>
          </p:cNvSpPr>
          <p:nvPr/>
        </p:nvSpPr>
        <p:spPr bwMode="auto">
          <a:xfrm>
            <a:off x="723900" y="3489325"/>
            <a:ext cx="802456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en-US" sz="2400" b="1" i="1" dirty="0" smtClean="0">
                <a:solidFill>
                  <a:schemeClr val="bg1"/>
                </a:solidFill>
              </a:rPr>
              <a:t>Programme de renforcement des capacités des organes de traités</a:t>
            </a:r>
            <a:endParaRPr lang="fr-FR" altLang="en-US" sz="2400" b="1" i="1" dirty="0">
              <a:solidFill>
                <a:schemeClr val="bg1"/>
              </a:solidFill>
            </a:endParaRPr>
          </a:p>
        </p:txBody>
      </p:sp>
      <p:sp>
        <p:nvSpPr>
          <p:cNvPr id="5123" name="Sous-titre 9"/>
          <p:cNvSpPr>
            <a:spLocks noGrp="1"/>
          </p:cNvSpPr>
          <p:nvPr>
            <p:ph type="subTitle" idx="1"/>
          </p:nvPr>
        </p:nvSpPr>
        <p:spPr>
          <a:xfrm>
            <a:off x="723900" y="4248150"/>
            <a:ext cx="7736532" cy="979488"/>
          </a:xfrm>
        </p:spPr>
        <p:txBody>
          <a:bodyPr>
            <a:normAutofit/>
          </a:bodyPr>
          <a:lstStyle/>
          <a:p>
            <a:endParaRPr lang="en-US" altLang="en-US" dirty="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  <p:sp>
        <p:nvSpPr>
          <p:cNvPr id="5124" name="Titre 10"/>
          <p:cNvSpPr>
            <a:spLocks noGrp="1"/>
          </p:cNvSpPr>
          <p:nvPr>
            <p:ph type="ctrTitle"/>
          </p:nvPr>
        </p:nvSpPr>
        <p:spPr>
          <a:xfrm>
            <a:off x="723900" y="2041525"/>
            <a:ext cx="7251700" cy="1149350"/>
          </a:xfrm>
        </p:spPr>
        <p:txBody>
          <a:bodyPr/>
          <a:lstStyle/>
          <a:p>
            <a:r>
              <a:rPr lang="fr-FR" altLang="en-US" sz="3200" dirty="0" smtClean="0">
                <a:latin typeface="Arial" charset="0"/>
                <a:cs typeface="Arial" charset="0"/>
              </a:rPr>
              <a:t>Préparer un rapport pour les organes de traités</a:t>
            </a:r>
            <a:endParaRPr lang="fr-FR" altLang="en-US" sz="3600" dirty="0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9885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741363" y="548680"/>
            <a:ext cx="8007101" cy="816570"/>
          </a:xfrm>
        </p:spPr>
        <p:txBody>
          <a:bodyPr/>
          <a:lstStyle/>
          <a:p>
            <a:r>
              <a:rPr lang="fr-CH" altLang="en-US" sz="2800" dirty="0" smtClean="0">
                <a:latin typeface="Arial" charset="0"/>
                <a:cs typeface="Arial" charset="0"/>
              </a:rPr>
              <a:t>La préparation d’un rapport par un Etat partie</a:t>
            </a:r>
            <a:endParaRPr lang="en-GB" altLang="en-US" sz="2800" dirty="0" smtClean="0">
              <a:latin typeface="Arial" charset="0"/>
              <a:cs typeface="Arial" charset="0"/>
            </a:endParaRP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741363" y="1365250"/>
            <a:ext cx="7566025" cy="4800054"/>
          </a:xfrm>
        </p:spPr>
        <p:txBody>
          <a:bodyPr/>
          <a:lstStyle/>
          <a:p>
            <a:pPr lvl="0"/>
            <a:r>
              <a:rPr lang="fr-FR" sz="2400" dirty="0"/>
              <a:t>Procédure longue et </a:t>
            </a:r>
            <a:r>
              <a:rPr lang="fr-FR" sz="2400" dirty="0" smtClean="0"/>
              <a:t>minutieuse</a:t>
            </a:r>
          </a:p>
          <a:p>
            <a:pPr lvl="0"/>
            <a:endParaRPr lang="en-US" sz="800" dirty="0"/>
          </a:p>
          <a:p>
            <a:pPr lvl="0"/>
            <a:r>
              <a:rPr lang="fr-FR" sz="2400" dirty="0"/>
              <a:t>En théorie, un individu pourrait préparer seul un rapport, mais </a:t>
            </a:r>
            <a:r>
              <a:rPr lang="fr-FR" sz="2400" b="1" dirty="0"/>
              <a:t>en pratique c’est impossible pour une personne </a:t>
            </a:r>
            <a:r>
              <a:rPr lang="fr-FR" sz="2400" dirty="0"/>
              <a:t>de le faire de manière </a:t>
            </a:r>
            <a:r>
              <a:rPr lang="fr-FR" sz="2400" dirty="0" smtClean="0"/>
              <a:t>satisfaisante</a:t>
            </a:r>
          </a:p>
          <a:p>
            <a:pPr lvl="0"/>
            <a:endParaRPr lang="en-US" sz="800" dirty="0"/>
          </a:p>
          <a:p>
            <a:pPr lvl="0"/>
            <a:r>
              <a:rPr lang="fr-FR" sz="2400" dirty="0"/>
              <a:t>La tâche ne doit pas être dévolue à un seul expert ou consultant – cela </a:t>
            </a:r>
            <a:r>
              <a:rPr lang="fr-FR" sz="2400" b="1" dirty="0"/>
              <a:t>serait contraire au but de l’exercice au niveau </a:t>
            </a:r>
            <a:r>
              <a:rPr lang="fr-FR" sz="2400" b="1" dirty="0" smtClean="0"/>
              <a:t>national</a:t>
            </a:r>
          </a:p>
          <a:p>
            <a:pPr lvl="0"/>
            <a:endParaRPr lang="en-US" sz="800" b="1" dirty="0"/>
          </a:p>
          <a:p>
            <a:pPr lvl="0"/>
            <a:r>
              <a:rPr lang="fr-FR" sz="2400" dirty="0"/>
              <a:t>Les experts et consultants peuvent </a:t>
            </a:r>
            <a:r>
              <a:rPr lang="fr-FR" sz="2400" b="1" dirty="0" smtClean="0"/>
              <a:t>assister </a:t>
            </a:r>
            <a:r>
              <a:rPr lang="fr-FR" sz="2400" b="1" dirty="0"/>
              <a:t>et complémenter le travail </a:t>
            </a:r>
            <a:r>
              <a:rPr lang="fr-FR" sz="2400" dirty="0"/>
              <a:t>des divers départements gouvernementaux impliqués </a:t>
            </a:r>
            <a:r>
              <a:rPr lang="fr-FR" sz="2400" dirty="0"/>
              <a:t>dans la préparation du rapport</a:t>
            </a:r>
            <a:endParaRPr lang="en-US" sz="2400" dirty="0"/>
          </a:p>
          <a:p>
            <a:endParaRPr lang="en-US" altLang="en-US" sz="2400" dirty="0" smtClean="0">
              <a:latin typeface="Arial" charset="0"/>
              <a:cs typeface="Arial" charset="0"/>
            </a:endParaRPr>
          </a:p>
          <a:p>
            <a:endParaRPr lang="en-GB" altLang="en-US" dirty="0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14665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741363" y="548680"/>
            <a:ext cx="7566025" cy="648072"/>
          </a:xfrm>
        </p:spPr>
        <p:txBody>
          <a:bodyPr/>
          <a:lstStyle/>
          <a:p>
            <a:r>
              <a:rPr lang="fr-CH" altLang="en-US" sz="2800" dirty="0" smtClean="0">
                <a:latin typeface="Arial" charset="0"/>
                <a:cs typeface="Arial" charset="0"/>
              </a:rPr>
              <a:t>Se</a:t>
            </a:r>
            <a:r>
              <a:rPr lang="fr-CH" altLang="en-US" sz="2400" dirty="0" smtClean="0">
                <a:latin typeface="Arial" charset="0"/>
                <a:cs typeface="Arial" charset="0"/>
              </a:rPr>
              <a:t> </a:t>
            </a:r>
            <a:r>
              <a:rPr lang="fr-CH" altLang="en-US" sz="2800" dirty="0" smtClean="0">
                <a:latin typeface="Arial" charset="0"/>
                <a:cs typeface="Arial" charset="0"/>
              </a:rPr>
              <a:t>préparer</a:t>
            </a:r>
            <a:r>
              <a:rPr lang="fr-CH" altLang="en-US" sz="2400" dirty="0" smtClean="0">
                <a:latin typeface="Arial" charset="0"/>
                <a:cs typeface="Arial" charset="0"/>
              </a:rPr>
              <a:t> </a:t>
            </a:r>
            <a:endParaRPr lang="en-GB" altLang="en-US" sz="2400" dirty="0" smtClean="0">
              <a:latin typeface="Arial" charset="0"/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1363" y="1412776"/>
            <a:ext cx="7566025" cy="4627662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fr-CH" altLang="en-US" sz="24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Qui doit rédiger ?</a:t>
            </a:r>
          </a:p>
          <a:p>
            <a:pPr>
              <a:defRPr/>
            </a:pPr>
            <a:r>
              <a:rPr lang="fr-CH" sz="2400" dirty="0" smtClean="0">
                <a:ea typeface="ＭＳ Ｐゴシック" pitchFamily="-108" charset="-128"/>
                <a:sym typeface="Wingdings" panose="05000000000000000000" pitchFamily="2" charset="2"/>
              </a:rPr>
              <a:t>Un Comité de rédaction au sein du Mécanisme </a:t>
            </a:r>
            <a:r>
              <a:rPr lang="fr-CH" sz="2400" dirty="0">
                <a:ea typeface="ＭＳ Ｐゴシック" pitchFamily="-108" charset="-128"/>
                <a:sym typeface="Wingdings" panose="05000000000000000000" pitchFamily="2" charset="2"/>
              </a:rPr>
              <a:t>N</a:t>
            </a:r>
            <a:r>
              <a:rPr lang="fr-CH" sz="2400" dirty="0" smtClean="0">
                <a:ea typeface="ＭＳ Ｐゴシック" pitchFamily="-108" charset="-128"/>
                <a:sym typeface="Wingdings" panose="05000000000000000000" pitchFamily="2" charset="2"/>
              </a:rPr>
              <a:t>ational pour les Rapports et le Suivi</a:t>
            </a:r>
          </a:p>
          <a:p>
            <a:pPr>
              <a:defRPr/>
            </a:pPr>
            <a:endParaRPr lang="fr-CH" altLang="en-US" sz="1000" b="1" dirty="0" smtClean="0">
              <a:solidFill>
                <a:schemeClr val="tx2"/>
              </a:solidFill>
              <a:latin typeface="Arial" charset="0"/>
              <a:cs typeface="Arial" charset="0"/>
            </a:endParaRPr>
          </a:p>
          <a:p>
            <a:pPr marL="0" indent="0">
              <a:buNone/>
              <a:defRPr/>
            </a:pPr>
            <a:r>
              <a:rPr lang="fr-CH" altLang="en-US" sz="24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Qui doit coordonner?</a:t>
            </a:r>
            <a:endParaRPr lang="fr-CH" sz="2400" b="1" dirty="0">
              <a:solidFill>
                <a:schemeClr val="tx2"/>
              </a:solidFill>
              <a:latin typeface="Arial" charset="0"/>
              <a:cs typeface="Arial" charset="0"/>
              <a:sym typeface="Wingdings" panose="05000000000000000000" pitchFamily="2" charset="2"/>
            </a:endParaRPr>
          </a:p>
          <a:p>
            <a:pPr>
              <a:defRPr/>
            </a:pPr>
            <a:r>
              <a:rPr lang="fr-CH" sz="2400" dirty="0" smtClean="0">
                <a:ea typeface="ＭＳ Ｐゴシック" pitchFamily="-108" charset="-128"/>
                <a:sym typeface="Wingdings" panose="05000000000000000000" pitchFamily="2" charset="2"/>
              </a:rPr>
              <a:t>Un Mécanisme </a:t>
            </a:r>
            <a:r>
              <a:rPr lang="fr-CH" sz="2400" dirty="0">
                <a:ea typeface="ＭＳ Ｐゴシック" pitchFamily="-108" charset="-128"/>
                <a:sym typeface="Wingdings" panose="05000000000000000000" pitchFamily="2" charset="2"/>
              </a:rPr>
              <a:t>National pour les Rapports et le Suivi  </a:t>
            </a:r>
            <a:r>
              <a:rPr lang="fr-CH" sz="2400" dirty="0" smtClean="0">
                <a:ea typeface="ＭＳ Ｐゴシック" pitchFamily="-108" charset="-128"/>
                <a:sym typeface="Wingdings" panose="05000000000000000000" pitchFamily="2" charset="2"/>
              </a:rPr>
              <a:t>une bonne coordination est essentielle </a:t>
            </a:r>
            <a:r>
              <a:rPr lang="fr-CH" sz="2400" dirty="0">
                <a:ea typeface="ＭＳ Ｐゴシック" pitchFamily="-108" charset="-128"/>
                <a:sym typeface="Wingdings" panose="05000000000000000000" pitchFamily="2" charset="2"/>
              </a:rPr>
              <a:t>!</a:t>
            </a:r>
          </a:p>
          <a:p>
            <a:pPr marL="0" indent="0">
              <a:buNone/>
              <a:defRPr/>
            </a:pPr>
            <a:endParaRPr lang="fr-CH" altLang="en-US" sz="1000" b="1" dirty="0" smtClean="0">
              <a:solidFill>
                <a:schemeClr val="tx2"/>
              </a:solidFill>
              <a:latin typeface="Arial" charset="0"/>
              <a:cs typeface="Arial" charset="0"/>
            </a:endParaRPr>
          </a:p>
          <a:p>
            <a:pPr marL="0" indent="0">
              <a:buNone/>
              <a:defRPr/>
            </a:pPr>
            <a:r>
              <a:rPr lang="fr-CH" altLang="en-US" sz="24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Qui doit être impliqué </a:t>
            </a:r>
            <a:r>
              <a:rPr lang="fr-CH" altLang="en-US" sz="2400" b="1" dirty="0">
                <a:solidFill>
                  <a:schemeClr val="tx2"/>
                </a:solidFill>
                <a:latin typeface="Arial" charset="0"/>
                <a:cs typeface="Arial" charset="0"/>
              </a:rPr>
              <a:t>?</a:t>
            </a:r>
            <a:endParaRPr lang="fr-CH" sz="2400" b="1" dirty="0">
              <a:solidFill>
                <a:schemeClr val="tx2"/>
              </a:solidFill>
              <a:ea typeface="ＭＳ Ｐゴシック" pitchFamily="-108" charset="-128"/>
            </a:endParaRPr>
          </a:p>
          <a:p>
            <a:pPr>
              <a:defRPr/>
            </a:pPr>
            <a:r>
              <a:rPr lang="fr-CH" sz="2400" dirty="0" smtClean="0">
                <a:ea typeface="ＭＳ Ｐゴシック" pitchFamily="-108" charset="-128"/>
              </a:rPr>
              <a:t>Divers agences et départements gouvernementaux et tous les acteurs pertinents</a:t>
            </a:r>
          </a:p>
          <a:p>
            <a:pPr marL="0" indent="0">
              <a:buNone/>
              <a:defRPr/>
            </a:pPr>
            <a:endParaRPr lang="fr-CH" sz="2200" dirty="0" smtClean="0">
              <a:ea typeface="ＭＳ Ｐゴシック" pitchFamily="-108" charset="-128"/>
              <a:sym typeface="Wingdings" panose="05000000000000000000" pitchFamily="2" charset="2"/>
            </a:endParaRPr>
          </a:p>
          <a:p>
            <a:pPr lvl="1">
              <a:defRPr/>
            </a:pPr>
            <a:endParaRPr lang="en-US" sz="2200" dirty="0" smtClean="0">
              <a:ea typeface="ＭＳ Ｐゴシック" pitchFamily="-10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62501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re 1"/>
          <p:cNvSpPr>
            <a:spLocks noGrp="1"/>
          </p:cNvSpPr>
          <p:nvPr>
            <p:ph type="title"/>
          </p:nvPr>
        </p:nvSpPr>
        <p:spPr>
          <a:xfrm>
            <a:off x="741363" y="548680"/>
            <a:ext cx="7566025" cy="648072"/>
          </a:xfrm>
        </p:spPr>
        <p:txBody>
          <a:bodyPr/>
          <a:lstStyle/>
          <a:p>
            <a:pPr marL="0" indent="0">
              <a:defRPr/>
            </a:pPr>
            <a:r>
              <a:rPr lang="fr-FR" sz="2800" dirty="0" smtClean="0">
                <a:ea typeface="ＭＳ Ｐゴシック" pitchFamily="-108" charset="-128"/>
              </a:rPr>
              <a:t>Quelles sont les tâches du Comité de rédaction ?</a:t>
            </a:r>
            <a:endParaRPr lang="fr-FR" sz="2800" dirty="0">
              <a:ea typeface="ＭＳ Ｐゴシック" pitchFamily="-108" charset="-128"/>
            </a:endParaRPr>
          </a:p>
        </p:txBody>
      </p:sp>
      <p:sp>
        <p:nvSpPr>
          <p:cNvPr id="7171" name="Espace réservé du contenu 2"/>
          <p:cNvSpPr>
            <a:spLocks noGrp="1"/>
          </p:cNvSpPr>
          <p:nvPr>
            <p:ph idx="1"/>
          </p:nvPr>
        </p:nvSpPr>
        <p:spPr>
          <a:xfrm>
            <a:off x="683568" y="1484784"/>
            <a:ext cx="8064896" cy="4807595"/>
          </a:xfrm>
        </p:spPr>
        <p:txBody>
          <a:bodyPr/>
          <a:lstStyle/>
          <a:p>
            <a:pPr>
              <a:buAutoNum type="arabicPeriod"/>
            </a:pPr>
            <a:r>
              <a:rPr lang="fr-FR" sz="1800" dirty="0" smtClean="0"/>
              <a:t>Identifier tous les Ministères pertinents (points focaux), organes étatiques et entités non-gouvernementales qui peuvent contribuer au rapport</a:t>
            </a:r>
          </a:p>
          <a:p>
            <a:pPr>
              <a:buAutoNum type="arabicPeriod"/>
            </a:pPr>
            <a:endParaRPr lang="fr-FR" sz="800" dirty="0" smtClean="0"/>
          </a:p>
          <a:p>
            <a:pPr>
              <a:buAutoNum type="arabicPeriod"/>
            </a:pPr>
            <a:r>
              <a:rPr lang="fr-FR" sz="1800" dirty="0" smtClean="0"/>
              <a:t>Identifier les questions clefs en matière de droits de l’homme et les Ministères responsables pour fournir l’information y relative</a:t>
            </a:r>
          </a:p>
          <a:p>
            <a:pPr>
              <a:buAutoNum type="arabicPeriod"/>
            </a:pPr>
            <a:endParaRPr lang="fr-FR" sz="800" dirty="0" smtClean="0"/>
          </a:p>
          <a:p>
            <a:pPr>
              <a:buAutoNum type="arabicPeriod"/>
            </a:pPr>
            <a:r>
              <a:rPr lang="fr-FR" sz="1800" dirty="0" smtClean="0"/>
              <a:t>Collecter l’information et les données  nécessaires</a:t>
            </a:r>
          </a:p>
          <a:p>
            <a:pPr>
              <a:buAutoNum type="arabicPeriod"/>
            </a:pPr>
            <a:endParaRPr lang="fr-FR" sz="800" dirty="0" smtClean="0"/>
          </a:p>
          <a:p>
            <a:pPr>
              <a:buAutoNum type="arabicPeriod"/>
            </a:pPr>
            <a:r>
              <a:rPr lang="fr-FR" sz="1800" dirty="0" smtClean="0"/>
              <a:t>Analyser </a:t>
            </a:r>
            <a:r>
              <a:rPr lang="fr-FR" sz="1800" dirty="0"/>
              <a:t>l’information recueillie et rédiger le rapport </a:t>
            </a:r>
            <a:endParaRPr lang="fr-FR" sz="1800" dirty="0" smtClean="0"/>
          </a:p>
          <a:p>
            <a:pPr marL="914400" lvl="2" indent="0">
              <a:buNone/>
            </a:pPr>
            <a:r>
              <a:rPr lang="fr-FR" sz="1600" i="1" dirty="0" smtClean="0"/>
              <a:t>Gardez à </a:t>
            </a:r>
            <a:r>
              <a:rPr lang="fr-FR" sz="1600" i="1" dirty="0"/>
              <a:t>l’esprit : le rapport doit contenir des informations sur l’impact de la loi, les politiques et les programmes adoptés afin de mettre en œuvre  les dispositions du </a:t>
            </a:r>
            <a:r>
              <a:rPr lang="fr-FR" sz="1600" i="1" dirty="0" smtClean="0"/>
              <a:t>traité</a:t>
            </a:r>
          </a:p>
          <a:p>
            <a:pPr marL="914400" lvl="2" indent="0">
              <a:buNone/>
            </a:pPr>
            <a:endParaRPr lang="fr-FR" sz="800" i="1" dirty="0" smtClean="0"/>
          </a:p>
          <a:p>
            <a:pPr>
              <a:buAutoNum type="arabicPeriod"/>
            </a:pPr>
            <a:r>
              <a:rPr lang="fr-FR" sz="1800" dirty="0" smtClean="0"/>
              <a:t>La </a:t>
            </a:r>
            <a:r>
              <a:rPr lang="fr-FR" sz="1800" dirty="0"/>
              <a:t>nécessité de consulter les différents acteurs pertinents (</a:t>
            </a:r>
            <a:r>
              <a:rPr lang="fr-FR" sz="1800" dirty="0" err="1"/>
              <a:t>ONGs</a:t>
            </a:r>
            <a:r>
              <a:rPr lang="fr-FR" sz="1800" dirty="0"/>
              <a:t> et INDH) et finaliser le rapport </a:t>
            </a:r>
            <a:r>
              <a:rPr lang="fr-FR" sz="1800" dirty="0" smtClean="0"/>
              <a:t>provisoire</a:t>
            </a:r>
          </a:p>
          <a:p>
            <a:pPr>
              <a:buAutoNum type="arabicPeriod"/>
            </a:pPr>
            <a:endParaRPr lang="en-US" sz="800" dirty="0"/>
          </a:p>
          <a:p>
            <a:pPr>
              <a:buAutoNum type="arabicPeriod"/>
            </a:pPr>
            <a:r>
              <a:rPr lang="fr-FR" sz="1800" dirty="0" smtClean="0"/>
              <a:t>Soumettre le rapport final pour approbation par les autorités décisionnelles (les membres du mécanisme national) 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329244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741363" y="548680"/>
            <a:ext cx="7566025" cy="936104"/>
          </a:xfrm>
        </p:spPr>
        <p:txBody>
          <a:bodyPr/>
          <a:lstStyle/>
          <a:p>
            <a:r>
              <a:rPr lang="fr-CH" altLang="en-US" sz="2800" dirty="0" smtClean="0">
                <a:latin typeface="Arial" charset="0"/>
                <a:cs typeface="Arial" charset="0"/>
              </a:rPr>
              <a:t>Soumission du rapport au Secrétariat de l’organe de traité</a:t>
            </a:r>
            <a:endParaRPr lang="en-GB" altLang="en-US" sz="2800" dirty="0" smtClean="0">
              <a:latin typeface="Arial" charset="0"/>
              <a:cs typeface="Arial" charset="0"/>
            </a:endParaRP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741363" y="1772816"/>
            <a:ext cx="7566025" cy="4204122"/>
          </a:xfrm>
        </p:spPr>
        <p:txBody>
          <a:bodyPr/>
          <a:lstStyle/>
          <a:p>
            <a:pPr lvl="0"/>
            <a:r>
              <a:rPr lang="fr-CH" sz="2400" dirty="0"/>
              <a:t>Une fois que le rapport a été approuvé par l’autorité compétente, il doit être soumis au Secrétariat de l’organe de traité en question </a:t>
            </a:r>
            <a:endParaRPr lang="fr-CH" sz="2400" dirty="0" smtClean="0"/>
          </a:p>
          <a:p>
            <a:pPr lvl="0"/>
            <a:endParaRPr lang="en-US" sz="1000" dirty="0"/>
          </a:p>
          <a:p>
            <a:pPr lvl="0"/>
            <a:r>
              <a:rPr lang="fr-CH" sz="2400" dirty="0"/>
              <a:t>Version </a:t>
            </a:r>
            <a:r>
              <a:rPr lang="fr-FR" sz="2400" dirty="0" smtClean="0"/>
              <a:t>électronique </a:t>
            </a:r>
            <a:r>
              <a:rPr lang="fr-FR" sz="2400" dirty="0"/>
              <a:t>du rapport et des </a:t>
            </a:r>
            <a:r>
              <a:rPr lang="fr-FR" sz="2400" dirty="0" smtClean="0"/>
              <a:t>annexes</a:t>
            </a:r>
          </a:p>
          <a:p>
            <a:pPr lvl="0"/>
            <a:endParaRPr lang="en-US" sz="1000" dirty="0"/>
          </a:p>
          <a:p>
            <a:pPr lvl="0"/>
            <a:r>
              <a:rPr lang="fr-FR" sz="2400" dirty="0"/>
              <a:t>Accusé de réception de la part du </a:t>
            </a:r>
            <a:r>
              <a:rPr lang="fr-FR" sz="2400" dirty="0" smtClean="0"/>
              <a:t>Secrétariat</a:t>
            </a:r>
          </a:p>
          <a:p>
            <a:pPr lvl="0"/>
            <a:endParaRPr lang="en-US" sz="1000" dirty="0"/>
          </a:p>
          <a:p>
            <a:pPr lvl="0"/>
            <a:r>
              <a:rPr lang="fr-FR" sz="2400" dirty="0"/>
              <a:t>Information officieuse du </a:t>
            </a:r>
            <a:r>
              <a:rPr lang="fr-CH" sz="2400"/>
              <a:t>Secrétariat </a:t>
            </a:r>
            <a:r>
              <a:rPr lang="fr-CH" sz="2400" smtClean="0"/>
              <a:t>au </a:t>
            </a:r>
            <a:r>
              <a:rPr lang="fr-CH" sz="2400" dirty="0"/>
              <a:t>sujet de la date de l’examen </a:t>
            </a:r>
            <a:endParaRPr lang="fr-CH" sz="2400" dirty="0" smtClean="0"/>
          </a:p>
          <a:p>
            <a:pPr lvl="0"/>
            <a:endParaRPr lang="en-US" sz="1000" dirty="0"/>
          </a:p>
          <a:p>
            <a:pPr lvl="0"/>
            <a:r>
              <a:rPr lang="en-GB" sz="2400" dirty="0"/>
              <a:t>D</a:t>
            </a:r>
            <a:r>
              <a:rPr lang="fr-FR" sz="2400" dirty="0" smtClean="0"/>
              <a:t>é</a:t>
            </a:r>
            <a:r>
              <a:rPr lang="en-GB" sz="2400" dirty="0" err="1" smtClean="0"/>
              <a:t>lai</a:t>
            </a:r>
            <a:r>
              <a:rPr lang="en-GB" sz="2400" dirty="0" smtClean="0"/>
              <a:t> </a:t>
            </a:r>
            <a:r>
              <a:rPr lang="fr-FR" sz="2400" dirty="0" smtClean="0"/>
              <a:t>moyen</a:t>
            </a:r>
            <a:r>
              <a:rPr lang="en-GB" sz="2400" dirty="0" smtClean="0"/>
              <a:t>: </a:t>
            </a:r>
            <a:r>
              <a:rPr lang="en-GB" sz="2400" dirty="0"/>
              <a:t>1 an - 18 </a:t>
            </a:r>
            <a:r>
              <a:rPr lang="fr-FR" sz="2400" dirty="0" smtClean="0"/>
              <a:t>mois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28426927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741363" y="476672"/>
            <a:ext cx="7566025" cy="648072"/>
          </a:xfrm>
        </p:spPr>
        <p:txBody>
          <a:bodyPr/>
          <a:lstStyle/>
          <a:p>
            <a:r>
              <a:rPr lang="fr-CH" altLang="en-US" sz="2800" dirty="0" smtClean="0">
                <a:latin typeface="Arial" charset="0"/>
                <a:cs typeface="Arial" charset="0"/>
              </a:rPr>
              <a:t>Conditions de succès</a:t>
            </a:r>
            <a:endParaRPr lang="en-GB" altLang="en-US" sz="2800" dirty="0" smtClean="0">
              <a:latin typeface="Arial" charset="0"/>
              <a:cs typeface="Arial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8549330"/>
              </p:ext>
            </p:extLst>
          </p:nvPr>
        </p:nvGraphicFramePr>
        <p:xfrm>
          <a:off x="741363" y="1498600"/>
          <a:ext cx="7566026" cy="4406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830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830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03450">
                <a:tc>
                  <a:txBody>
                    <a:bodyPr/>
                    <a:lstStyle/>
                    <a:p>
                      <a:endParaRPr lang="fr-CH" dirty="0" smtClean="0"/>
                    </a:p>
                    <a:p>
                      <a:endParaRPr lang="fr-CH" dirty="0" smtClean="0"/>
                    </a:p>
                    <a:p>
                      <a:endParaRPr lang="fr-CH" dirty="0" smtClean="0"/>
                    </a:p>
                    <a:p>
                      <a:pPr algn="ctr"/>
                      <a:r>
                        <a:rPr lang="fr-CH" sz="2400" dirty="0" smtClean="0"/>
                        <a:t>Volonté politique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 dirty="0" smtClean="0"/>
                    </a:p>
                    <a:p>
                      <a:endParaRPr lang="fr-CH" dirty="0" smtClean="0"/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2400" dirty="0" smtClean="0"/>
                        <a:t>Coordination grâce à un mécanisme</a:t>
                      </a:r>
                      <a:r>
                        <a:rPr lang="fr-CH" sz="2400" baseline="0" dirty="0" smtClean="0"/>
                        <a:t> permanent</a:t>
                      </a:r>
                      <a:endParaRPr lang="en-GB" sz="2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03450">
                <a:tc>
                  <a:txBody>
                    <a:bodyPr/>
                    <a:lstStyle/>
                    <a:p>
                      <a:endParaRPr lang="fr-CH" dirty="0" smtClean="0"/>
                    </a:p>
                    <a:p>
                      <a:endParaRPr lang="fr-CH" dirty="0" smtClean="0"/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2400" dirty="0" smtClean="0"/>
                        <a:t>Large </a:t>
                      </a:r>
                      <a:r>
                        <a:rPr lang="fr-CH" sz="2400" baseline="0" dirty="0" smtClean="0"/>
                        <a:t>c</a:t>
                      </a:r>
                      <a:r>
                        <a:rPr lang="fr-CH" sz="2400" dirty="0" smtClean="0"/>
                        <a:t>onsultation et utilisation de sources variées</a:t>
                      </a:r>
                      <a:endParaRPr lang="en-GB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 dirty="0" smtClean="0"/>
                    </a:p>
                    <a:p>
                      <a:endParaRPr lang="fr-CH" dirty="0" smtClean="0"/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Ressources humaines et matérielles</a:t>
                      </a:r>
                      <a:r>
                        <a:rPr lang="fr-CH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et temps alloué adéquats </a:t>
                      </a:r>
                      <a:endParaRPr lang="en-GB" sz="2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fr-CH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5699935"/>
      </p:ext>
    </p:extLst>
  </p:cSld>
  <p:clrMapOvr>
    <a:masterClrMapping/>
  </p:clrMapOvr>
</p:sld>
</file>

<file path=ppt/theme/theme1.xml><?xml version="1.0" encoding="utf-8"?>
<a:theme xmlns:a="http://schemas.openxmlformats.org/drawingml/2006/main" name="OHCHR - Overview.EN.2011May">
  <a:themeElements>
    <a:clrScheme name="Personnalisée 7">
      <a:dk1>
        <a:srgbClr val="333333"/>
      </a:dk1>
      <a:lt1>
        <a:sysClr val="window" lastClr="FFFFFF"/>
      </a:lt1>
      <a:dk2>
        <a:srgbClr val="006FB7"/>
      </a:dk2>
      <a:lt2>
        <a:srgbClr val="CCCCCC"/>
      </a:lt2>
      <a:accent1>
        <a:srgbClr val="006FB7"/>
      </a:accent1>
      <a:accent2>
        <a:srgbClr val="5693C9"/>
      </a:accent2>
      <a:accent3>
        <a:srgbClr val="F18E00"/>
      </a:accent3>
      <a:accent4>
        <a:srgbClr val="8C1713"/>
      </a:accent4>
      <a:accent5>
        <a:srgbClr val="7FBADF"/>
      </a:accent5>
      <a:accent6>
        <a:srgbClr val="C58781"/>
      </a:accent6>
      <a:hlink>
        <a:srgbClr val="006FB7"/>
      </a:hlink>
      <a:folHlink>
        <a:srgbClr val="5693C9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822B9E06671B54FA89F14538B9B0FEA" ma:contentTypeVersion="1" ma:contentTypeDescription="Create a new document." ma:contentTypeScope="" ma:versionID="362711686602768b23db736653e4ac1a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48c5b5cd9b8d25ff6dd15848836f4270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D7853D4E-53C9-46BA-9EC7-196592037DF5}"/>
</file>

<file path=customXml/itemProps2.xml><?xml version="1.0" encoding="utf-8"?>
<ds:datastoreItem xmlns:ds="http://schemas.openxmlformats.org/officeDocument/2006/customXml" ds:itemID="{C2C0E486-AA03-4A2A-AFCC-53CA6A0D343B}"/>
</file>

<file path=customXml/itemProps3.xml><?xml version="1.0" encoding="utf-8"?>
<ds:datastoreItem xmlns:ds="http://schemas.openxmlformats.org/officeDocument/2006/customXml" ds:itemID="{87239566-152A-45A2-8FF5-95B3B021C170}"/>
</file>

<file path=docProps/app.xml><?xml version="1.0" encoding="utf-8"?>
<Properties xmlns="http://schemas.openxmlformats.org/officeDocument/2006/extended-properties" xmlns:vt="http://schemas.openxmlformats.org/officeDocument/2006/docPropsVTypes">
  <TotalTime>1570</TotalTime>
  <Words>455</Words>
  <Application>Microsoft Office PowerPoint</Application>
  <PresentationFormat>On-screen Show (4:3)</PresentationFormat>
  <Paragraphs>71</Paragraphs>
  <Slides>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ＭＳ Ｐゴシック</vt:lpstr>
      <vt:lpstr>Arial</vt:lpstr>
      <vt:lpstr>Calibri</vt:lpstr>
      <vt:lpstr>Wingdings</vt:lpstr>
      <vt:lpstr>OHCHR - Overview.EN.2011May</vt:lpstr>
      <vt:lpstr>Préparer un rapport pour les organes de traités</vt:lpstr>
      <vt:lpstr>La préparation d’un rapport par un Etat partie</vt:lpstr>
      <vt:lpstr>Se préparer </vt:lpstr>
      <vt:lpstr>Quelles sont les tâches du Comité de rédaction ?</vt:lpstr>
      <vt:lpstr>Soumission du rapport au Secrétariat de l’organe de traité</vt:lpstr>
      <vt:lpstr>Conditions de succès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Mendoza Solorio Georgina</dc:creator>
  <cp:lastModifiedBy>Janna Iskakova</cp:lastModifiedBy>
  <cp:revision>30</cp:revision>
  <dcterms:created xsi:type="dcterms:W3CDTF">2015-10-05T15:10:31Z</dcterms:created>
  <dcterms:modified xsi:type="dcterms:W3CDTF">2018-03-14T15:17:16Z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0x0101008822B9E06671B54FA89F14538B9B0FEA</vt:lpwstr>
  </property>
</Properties>
</file>