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5" r:id="rId2"/>
    <p:sldId id="258" r:id="rId3"/>
    <p:sldId id="259" r:id="rId4"/>
    <p:sldId id="260" r:id="rId5"/>
    <p:sldId id="264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659" autoAdjust="0"/>
  </p:normalViewPr>
  <p:slideViewPr>
    <p:cSldViewPr>
      <p:cViewPr varScale="1">
        <p:scale>
          <a:sx n="90" d="100"/>
          <a:sy n="90" d="100"/>
        </p:scale>
        <p:origin x="59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5BFAF1-8783-4874-8553-7D6D724457F7}" type="datetimeFigureOut">
              <a:rPr lang="en-GB" smtClean="0"/>
              <a:pPr/>
              <a:t>08/08/2018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B78670-AB7E-4E0F-8F84-E8BC522358B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475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buFontTx/>
              <a:buChar char="•"/>
            </a:pPr>
            <a:endParaRPr lang="en-GB" altLang="en-US" smtClean="0"/>
          </a:p>
          <a:p>
            <a:pPr eaLnBrk="1" hangingPunct="1">
              <a:buFontTx/>
              <a:buChar char="•"/>
            </a:pPr>
            <a:r>
              <a:rPr lang="en-GB" altLang="en-US" smtClean="0"/>
              <a:t>Make sure you take a moment to fill in the first slide (Presentation Title/Present’s name/Location/Date)</a:t>
            </a:r>
          </a:p>
          <a:p>
            <a:pPr eaLnBrk="1" hangingPunct="1"/>
            <a:endParaRPr lang="en-GB" altLang="en-US" smtClean="0"/>
          </a:p>
          <a:p>
            <a:pPr eaLnBrk="1" hangingPunct="1">
              <a:buFontTx/>
              <a:buChar char="•"/>
            </a:pPr>
            <a:r>
              <a:rPr lang="en-GB" altLang="en-US" smtClean="0"/>
              <a:t>Introduce yourself</a:t>
            </a:r>
          </a:p>
          <a:p>
            <a:pPr eaLnBrk="1" hangingPunct="1"/>
            <a:endParaRPr lang="en-GB" altLang="en-US" smtClean="0"/>
          </a:p>
          <a:p>
            <a:pPr eaLnBrk="1" hangingPunct="1">
              <a:buFontTx/>
              <a:buChar char="•"/>
            </a:pPr>
            <a:r>
              <a:rPr lang="en-GB" altLang="en-US" smtClean="0"/>
              <a:t>Tell the group that at the end of the presentation there will be time for Q&amp;A, and whether you’re giving them handouts of the presentation</a:t>
            </a:r>
          </a:p>
          <a:p>
            <a:pPr eaLnBrk="1" hangingPunct="1"/>
            <a:endParaRPr lang="en-GB" altLang="en-US" smtClean="0"/>
          </a:p>
          <a:p>
            <a:pPr eaLnBrk="1" hangingPunct="1">
              <a:buFontTx/>
              <a:buChar char="•"/>
            </a:pPr>
            <a:r>
              <a:rPr lang="en-GB" altLang="en-US" smtClean="0"/>
              <a:t>You can give the group an opportunity to introduce themselves</a:t>
            </a:r>
          </a:p>
          <a:p>
            <a:pPr eaLnBrk="1" hangingPunct="1">
              <a:buFontTx/>
              <a:buChar char="•"/>
            </a:pPr>
            <a:endParaRPr lang="en-GB" altLang="en-US" smtClean="0"/>
          </a:p>
          <a:p>
            <a:pPr eaLnBrk="1" hangingPunct="1">
              <a:buFontTx/>
              <a:buChar char="•"/>
            </a:pPr>
            <a:r>
              <a:rPr lang="en-GB" altLang="en-US" smtClean="0"/>
              <a:t>Ask the Group if there is any particular aspect of OHCHR they are interested in.</a:t>
            </a:r>
          </a:p>
          <a:p>
            <a:pPr eaLnBrk="1" hangingPunct="1">
              <a:buFontTx/>
              <a:buChar char="•"/>
            </a:pPr>
            <a:endParaRPr lang="en-GB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B78670-AB7E-4E0F-8F84-E8BC522358B9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725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B78670-AB7E-4E0F-8F84-E8BC522358B9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8944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ZA" altLang="en-US" dirty="0" smtClean="0"/>
              <a:t> </a:t>
            </a:r>
            <a:endParaRPr lang="en-GB" altLang="en-US" dirty="0" smtClean="0"/>
          </a:p>
          <a:p>
            <a:endParaRPr lang="en-US" alt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BE17D6E-B025-4FE2-BE04-F78697B473E0}" type="slidenum">
              <a:rPr lang="en-US" altLang="en-US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8" descr="title_slide_background_3_shine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55113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7" descr="logo_white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00" y="5351463"/>
            <a:ext cx="3095625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 11" descr="UN_emblem_white_transparent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9413" y="56642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necteur droit 12"/>
          <p:cNvCxnSpPr/>
          <p:nvPr userDrawn="1"/>
        </p:nvCxnSpPr>
        <p:spPr>
          <a:xfrm rot="5400000">
            <a:off x="-849312" y="1438275"/>
            <a:ext cx="2874962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3900" y="2041240"/>
            <a:ext cx="6590166" cy="1150263"/>
          </a:xfrm>
        </p:spPr>
        <p:txBody>
          <a:bodyPr/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3900" y="4248607"/>
            <a:ext cx="6590166" cy="978756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Cliquez</a:t>
            </a:r>
            <a:r>
              <a:rPr lang="en-US" dirty="0" smtClean="0"/>
              <a:t> pour modifier le style des </a:t>
            </a:r>
            <a:r>
              <a:rPr lang="en-US" dirty="0" err="1" smtClean="0"/>
              <a:t>sous-titres</a:t>
            </a:r>
            <a:r>
              <a:rPr lang="en-US" dirty="0" smtClean="0"/>
              <a:t>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98547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0832" y="1498601"/>
            <a:ext cx="7567085" cy="4477698"/>
          </a:xfrm>
        </p:spPr>
        <p:txBody>
          <a:bodyPr/>
          <a:lstStyle/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D2CF4-43EE-460C-846E-40E735C57865}" type="datetime1">
              <a:rPr lang="fr-FR"/>
              <a:pPr>
                <a:defRPr/>
              </a:pPr>
              <a:t>08/08/2018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287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0832" y="1498601"/>
            <a:ext cx="3754968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98601"/>
            <a:ext cx="3659717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80AAF-E3CD-4270-8EAF-74E6B2D80265}" type="datetime1">
              <a:rPr lang="fr-FR"/>
              <a:pPr>
                <a:defRPr/>
              </a:pPr>
              <a:t>08/08/2018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310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832" y="1498600"/>
            <a:ext cx="3756556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40832" y="2174875"/>
            <a:ext cx="3756556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498600"/>
            <a:ext cx="3662892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662892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1CE10-4DC3-4F22-8015-5D5DD65D59AF}" type="datetime1">
              <a:rPr lang="fr-FR"/>
              <a:pPr>
                <a:defRPr/>
              </a:pPr>
              <a:t>08/08/2018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366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FB2B2-95C3-4BEA-A124-CD32D016DFCC}" type="datetime1">
              <a:rPr lang="fr-FR"/>
              <a:pPr>
                <a:defRPr/>
              </a:pPr>
              <a:t>08/08/2018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676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CC5D0-EAC4-4D5D-8BEB-293CF2D74EBE}" type="datetime1">
              <a:rPr lang="fr-FR"/>
              <a:pPr>
                <a:defRPr/>
              </a:pPr>
              <a:t>08/08/2018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556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97" y="273050"/>
            <a:ext cx="275111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4759583" cy="5703248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14397" y="1435101"/>
            <a:ext cx="2751116" cy="4570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14375" y="6356350"/>
            <a:ext cx="2751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64CAA-984F-4946-96C7-9F1AF6A34E0D}" type="datetime1">
              <a:rPr lang="fr-FR"/>
              <a:pPr>
                <a:defRPr/>
              </a:pPr>
              <a:t>08/08/2018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575050" y="6356350"/>
            <a:ext cx="365918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444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073" y="4808256"/>
            <a:ext cx="7563541" cy="42300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50473" y="612775"/>
            <a:ext cx="7450141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37073" y="5231258"/>
            <a:ext cx="7563541" cy="6089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50900" y="6356350"/>
            <a:ext cx="17399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B428A-E2B1-43B2-9953-7F9396EB075D}" type="datetime1">
              <a:rPr lang="fr-FR"/>
              <a:pPr>
                <a:defRPr/>
              </a:pPr>
              <a:t>08/08/2018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09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41363" y="274638"/>
            <a:ext cx="7566025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altLang="en-US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41363" y="1498600"/>
            <a:ext cx="7566025" cy="442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Cliquez pour modifier les styles du texte du masque</a:t>
            </a:r>
          </a:p>
          <a:p>
            <a:pPr lvl="1"/>
            <a:r>
              <a:rPr lang="en-US" altLang="en-US" smtClean="0"/>
              <a:t>Deuxième niveau</a:t>
            </a:r>
          </a:p>
          <a:p>
            <a:pPr lvl="2"/>
            <a:r>
              <a:rPr lang="en-US" altLang="en-US" smtClean="0"/>
              <a:t>Troisième niveau</a:t>
            </a:r>
          </a:p>
          <a:p>
            <a:pPr lvl="3"/>
            <a:r>
              <a:rPr lang="en-US" altLang="en-US" smtClean="0"/>
              <a:t>Quatrième niveau</a:t>
            </a:r>
          </a:p>
          <a:p>
            <a:pPr lvl="4"/>
            <a:r>
              <a:rPr lang="en-US" altLang="en-US" smtClean="0"/>
              <a:t>Cinquième niveau</a:t>
            </a:r>
            <a:endParaRPr lang="fr-FR" altLang="en-US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41363" y="6356350"/>
            <a:ext cx="18494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74747"/>
                </a:solidFill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770DDB2-7180-4EEA-A762-E5842FB7FDC9}" type="datetime1">
              <a:rPr lang="fr-FR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08/08/2018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24163" y="6356350"/>
            <a:ext cx="3263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 defTabSz="457200"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  <p:pic>
        <p:nvPicPr>
          <p:cNvPr id="1030" name="Image 9" descr="OHCHR_logo_EN_blue.png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0" y="6018213"/>
            <a:ext cx="18256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Image 6" descr="UN_logo.jpg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725" y="6188075"/>
            <a:ext cx="5746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0580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Arial"/>
          <a:ea typeface="ＭＳ Ｐゴシック" pitchFamily="34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6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2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oneTexte 3"/>
          <p:cNvSpPr txBox="1">
            <a:spLocks noChangeArrowheads="1"/>
          </p:cNvSpPr>
          <p:nvPr/>
        </p:nvSpPr>
        <p:spPr bwMode="auto">
          <a:xfrm>
            <a:off x="723900" y="3489325"/>
            <a:ext cx="802456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9pPr>
          </a:lstStyle>
          <a:p>
            <a:pPr>
              <a:buNone/>
            </a:pPr>
            <a:r>
              <a:rPr lang="ru-RU" alt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Программа УВКПЧ  по укреплению потенциала в области взаимодействия с договорными органами по правам человека </a:t>
            </a:r>
            <a:endParaRPr lang="en-US" alt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4" name="Titre 10"/>
          <p:cNvSpPr>
            <a:spLocks noGrp="1"/>
          </p:cNvSpPr>
          <p:nvPr>
            <p:ph type="ctrTitle"/>
          </p:nvPr>
        </p:nvSpPr>
        <p:spPr>
          <a:xfrm>
            <a:off x="611560" y="2041525"/>
            <a:ext cx="8136904" cy="1149350"/>
          </a:xfrm>
        </p:spPr>
        <p:txBody>
          <a:bodyPr/>
          <a:lstStyle/>
          <a:p>
            <a:r>
              <a:rPr lang="ru-RU" altLang="en-US" sz="3200" dirty="0" smtClean="0">
                <a:latin typeface="Arial" charset="0"/>
                <a:cs typeface="Arial" charset="0"/>
              </a:rPr>
              <a:t>Подготовка государственного </a:t>
            </a:r>
            <a:r>
              <a:rPr lang="ru-RU" altLang="en-US" sz="3200" dirty="0" smtClean="0">
                <a:latin typeface="Arial" charset="0"/>
                <a:cs typeface="Arial" charset="0"/>
              </a:rPr>
              <a:t>доклада </a:t>
            </a:r>
            <a:endParaRPr lang="en-GB" altLang="en-US" sz="3200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88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741363" y="620688"/>
            <a:ext cx="7566025" cy="744562"/>
          </a:xfrm>
        </p:spPr>
        <p:txBody>
          <a:bodyPr/>
          <a:lstStyle/>
          <a:p>
            <a:r>
              <a:rPr lang="ru-RU" altLang="en-US" sz="2800" dirty="0" smtClean="0">
                <a:latin typeface="Arial" charset="0"/>
                <a:cs typeface="Arial" charset="0"/>
              </a:rPr>
              <a:t>Подготовка государственного </a:t>
            </a:r>
            <a:r>
              <a:rPr lang="ru-RU" altLang="en-US" sz="2800" dirty="0" smtClean="0">
                <a:latin typeface="Arial" charset="0"/>
                <a:cs typeface="Arial" charset="0"/>
              </a:rPr>
              <a:t>доклада</a:t>
            </a:r>
            <a:endParaRPr lang="en-GB" altLang="en-US" sz="2800" dirty="0" smtClean="0">
              <a:latin typeface="Arial" charset="0"/>
              <a:cs typeface="Arial" charset="0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741363" y="1365250"/>
            <a:ext cx="7566025" cy="5016078"/>
          </a:xfrm>
        </p:spPr>
        <p:txBody>
          <a:bodyPr/>
          <a:lstStyle/>
          <a:p>
            <a:r>
              <a:rPr lang="ru-RU" altLang="en-US" sz="2200" dirty="0" smtClean="0">
                <a:latin typeface="Arial" charset="0"/>
                <a:cs typeface="Arial" charset="0"/>
              </a:rPr>
              <a:t>Длинный и трудоемкий </a:t>
            </a:r>
            <a:r>
              <a:rPr lang="ru-RU" altLang="en-US" sz="2200" dirty="0" smtClean="0">
                <a:latin typeface="Arial" charset="0"/>
                <a:cs typeface="Arial" charset="0"/>
              </a:rPr>
              <a:t>процесс</a:t>
            </a:r>
          </a:p>
          <a:p>
            <a:endParaRPr lang="en-US" altLang="en-US" sz="1000" dirty="0" smtClean="0">
              <a:latin typeface="Arial" charset="0"/>
              <a:cs typeface="Arial" charset="0"/>
            </a:endParaRPr>
          </a:p>
          <a:p>
            <a:r>
              <a:rPr lang="ru-RU" altLang="en-US" sz="2200" dirty="0" smtClean="0">
                <a:latin typeface="Arial" charset="0"/>
                <a:cs typeface="Arial" charset="0"/>
              </a:rPr>
              <a:t>Теоретически доклад может быть подготовлен одним человеком,но </a:t>
            </a:r>
            <a:r>
              <a:rPr lang="ru-RU" altLang="en-US" sz="2200" b="1" u="sng" dirty="0" smtClean="0">
                <a:latin typeface="Arial" charset="0"/>
                <a:cs typeface="Arial" charset="0"/>
              </a:rPr>
              <a:t>на практике это невыполнимая задача для одного </a:t>
            </a:r>
            <a:r>
              <a:rPr lang="ru-RU" altLang="en-US" sz="2200" b="1" u="sng" dirty="0" smtClean="0">
                <a:latin typeface="Arial" charset="0"/>
                <a:cs typeface="Arial" charset="0"/>
              </a:rPr>
              <a:t>человека</a:t>
            </a:r>
          </a:p>
          <a:p>
            <a:endParaRPr lang="en-US" altLang="en-US" sz="1000" dirty="0" smtClean="0">
              <a:latin typeface="Arial" charset="0"/>
              <a:cs typeface="Arial" charset="0"/>
            </a:endParaRPr>
          </a:p>
          <a:p>
            <a:r>
              <a:rPr lang="ru-RU" altLang="en-US" sz="2200" dirty="0" smtClean="0">
                <a:latin typeface="Arial" charset="0"/>
                <a:cs typeface="Arial" charset="0"/>
              </a:rPr>
              <a:t>Не должен быть задачей только </a:t>
            </a:r>
            <a:r>
              <a:rPr lang="ru-RU" altLang="en-US" sz="2200" dirty="0" smtClean="0">
                <a:latin typeface="Arial" charset="0"/>
                <a:cs typeface="Arial" charset="0"/>
              </a:rPr>
              <a:t>одного эксперта/консультанта</a:t>
            </a:r>
            <a:r>
              <a:rPr lang="en-US" altLang="en-US" sz="2200" dirty="0" smtClean="0">
                <a:latin typeface="Arial" charset="0"/>
                <a:cs typeface="Arial" charset="0"/>
              </a:rPr>
              <a:t> </a:t>
            </a:r>
            <a:endParaRPr lang="ru-RU" altLang="en-US" sz="2200" dirty="0" smtClean="0">
              <a:latin typeface="Arial" charset="0"/>
              <a:cs typeface="Arial" charset="0"/>
            </a:endParaRPr>
          </a:p>
          <a:p>
            <a:endParaRPr lang="en-US" altLang="en-US" sz="1000" dirty="0" smtClean="0">
              <a:latin typeface="Arial" charset="0"/>
              <a:cs typeface="Arial" charset="0"/>
            </a:endParaRPr>
          </a:p>
          <a:p>
            <a:r>
              <a:rPr lang="ru-RU" altLang="en-US" sz="2200" dirty="0" smtClean="0">
                <a:latin typeface="Arial" charset="0"/>
                <a:cs typeface="Arial" charset="0"/>
              </a:rPr>
              <a:t>Это противоречит идее проведения </a:t>
            </a:r>
            <a:r>
              <a:rPr lang="ru-RU" altLang="en-US" sz="2200" b="1" u="sng" dirty="0" smtClean="0">
                <a:latin typeface="Arial" charset="0"/>
                <a:cs typeface="Arial" charset="0"/>
              </a:rPr>
              <a:t> национальных консультаций</a:t>
            </a:r>
            <a:r>
              <a:rPr lang="ru-RU" altLang="en-US" sz="2200" dirty="0" smtClean="0">
                <a:latin typeface="Arial" charset="0"/>
                <a:cs typeface="Arial" charset="0"/>
              </a:rPr>
              <a:t>  </a:t>
            </a:r>
          </a:p>
          <a:p>
            <a:endParaRPr lang="en-US" altLang="en-US" sz="1000" b="1" u="sng" dirty="0" smtClean="0">
              <a:latin typeface="Arial" charset="0"/>
              <a:cs typeface="Arial" charset="0"/>
            </a:endParaRPr>
          </a:p>
          <a:p>
            <a:r>
              <a:rPr lang="ru-RU" altLang="en-US" sz="2200" dirty="0" smtClean="0">
                <a:latin typeface="Arial" charset="0"/>
                <a:cs typeface="Arial" charset="0"/>
              </a:rPr>
              <a:t>Эксперты/консультанты </a:t>
            </a:r>
            <a:r>
              <a:rPr lang="ru-RU" altLang="en-US" sz="2200" dirty="0" smtClean="0">
                <a:latin typeface="Arial" charset="0"/>
                <a:cs typeface="Arial" charset="0"/>
              </a:rPr>
              <a:t>могут дополнить</a:t>
            </a:r>
            <a:r>
              <a:rPr lang="ru-RU" altLang="en-US" sz="2200" b="1" dirty="0" smtClean="0">
                <a:latin typeface="Arial" charset="0"/>
                <a:cs typeface="Arial" charset="0"/>
              </a:rPr>
              <a:t> работу/помочь </a:t>
            </a:r>
            <a:r>
              <a:rPr lang="ru-RU" altLang="en-US" sz="2200" dirty="0" smtClean="0">
                <a:latin typeface="Arial" charset="0"/>
                <a:cs typeface="Arial" charset="0"/>
              </a:rPr>
              <a:t>соответствующим государственным органам в процессе подготовки доклада</a:t>
            </a:r>
            <a:endParaRPr lang="en-US" altLang="en-US" sz="2200" dirty="0" smtClean="0">
              <a:latin typeface="Arial" charset="0"/>
              <a:cs typeface="Arial" charset="0"/>
            </a:endParaRPr>
          </a:p>
          <a:p>
            <a:endParaRPr lang="en-GB" altLang="en-US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466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741363" y="476672"/>
            <a:ext cx="7566025" cy="720080"/>
          </a:xfrm>
        </p:spPr>
        <p:txBody>
          <a:bodyPr/>
          <a:lstStyle/>
          <a:p>
            <a:r>
              <a:rPr lang="ru-RU" altLang="en-US" sz="2800" dirty="0" smtClean="0">
                <a:latin typeface="Arial" charset="0"/>
                <a:cs typeface="Arial" charset="0"/>
              </a:rPr>
              <a:t>Подготовка</a:t>
            </a:r>
            <a:endParaRPr lang="en-GB" altLang="en-US" sz="2800" dirty="0" smtClean="0">
              <a:latin typeface="Arial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1363" y="1340768"/>
            <a:ext cx="7863085" cy="4896544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ru-RU" altLang="en-US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Кто </a:t>
            </a:r>
            <a:r>
              <a:rPr lang="ru-RU" altLang="en-US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должен подготовить проект </a:t>
            </a:r>
            <a:r>
              <a:rPr lang="ru-RU" altLang="en-US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доклада</a:t>
            </a:r>
            <a:r>
              <a:rPr lang="fr-CH" altLang="en-US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?</a:t>
            </a:r>
            <a:endParaRPr lang="fr-CH" altLang="en-US" sz="2400" b="1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>
              <a:defRPr/>
            </a:pPr>
            <a:r>
              <a:rPr lang="ru-RU" sz="2400" dirty="0" smtClean="0">
                <a:ea typeface="ＭＳ Ｐゴシック" pitchFamily="-108" charset="-128"/>
                <a:sym typeface="Wingdings" panose="05000000000000000000" pitchFamily="2" charset="2"/>
              </a:rPr>
              <a:t>Группа по подготовке проекта </a:t>
            </a:r>
            <a:r>
              <a:rPr lang="ru-RU" sz="2400" dirty="0" smtClean="0">
                <a:ea typeface="ＭＳ Ｐゴシック" pitchFamily="-108" charset="-128"/>
                <a:sym typeface="Wingdings" panose="05000000000000000000" pitchFamily="2" charset="2"/>
              </a:rPr>
              <a:t>доклада </a:t>
            </a:r>
            <a:r>
              <a:rPr lang="ru-RU" sz="2400" dirty="0" smtClean="0">
                <a:ea typeface="ＭＳ Ｐゴシック" pitchFamily="-108" charset="-128"/>
                <a:sym typeface="Wingdings" panose="05000000000000000000" pitchFamily="2" charset="2"/>
              </a:rPr>
              <a:t>(при Национальном механизме </a:t>
            </a:r>
            <a:r>
              <a:rPr lang="ru-RU" sz="2400" dirty="0" smtClean="0">
                <a:ea typeface="ＭＳ Ｐゴシック" pitchFamily="-108" charset="-128"/>
                <a:sym typeface="Wingdings" panose="05000000000000000000" pitchFamily="2" charset="2"/>
              </a:rPr>
              <a:t>по подготовке докладов и осуществлению </a:t>
            </a:r>
            <a:r>
              <a:rPr lang="ru-RU" sz="2400" dirty="0" smtClean="0">
                <a:ea typeface="ＭＳ Ｐゴシック" pitchFamily="-108" charset="-128"/>
                <a:sym typeface="Wingdings" panose="05000000000000000000" pitchFamily="2" charset="2"/>
              </a:rPr>
              <a:t>последующей деятельности)</a:t>
            </a:r>
            <a:endParaRPr lang="fr-CH" altLang="en-US" sz="2400" b="1" dirty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marL="0" indent="0">
              <a:buNone/>
              <a:defRPr/>
            </a:pPr>
            <a:endParaRPr lang="fr-CH" altLang="en-US" sz="1000" b="1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marL="0" indent="0">
              <a:buNone/>
              <a:defRPr/>
            </a:pPr>
            <a:r>
              <a:rPr lang="ru-RU" altLang="en-US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Кто должен координировать</a:t>
            </a:r>
            <a:r>
              <a:rPr lang="fr-CH" altLang="en-US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?</a:t>
            </a:r>
            <a:endParaRPr lang="fr-CH" sz="2400" b="1" dirty="0">
              <a:solidFill>
                <a:schemeClr val="tx2"/>
              </a:solidFill>
              <a:latin typeface="Arial" charset="0"/>
              <a:cs typeface="Arial" charset="0"/>
              <a:sym typeface="Wingdings" panose="05000000000000000000" pitchFamily="2" charset="2"/>
            </a:endParaRPr>
          </a:p>
          <a:p>
            <a:pPr>
              <a:defRPr/>
            </a:pPr>
            <a:r>
              <a:rPr lang="ru-RU" sz="2400" dirty="0" smtClean="0">
                <a:ea typeface="ＭＳ Ｐゴシック" pitchFamily="-108" charset="-128"/>
                <a:sym typeface="Wingdings" panose="05000000000000000000" pitchFamily="2" charset="2"/>
              </a:rPr>
              <a:t>Национальный </a:t>
            </a:r>
            <a:r>
              <a:rPr lang="ru-RU" sz="2400" dirty="0">
                <a:ea typeface="ＭＳ Ｐゴシック" pitchFamily="-108" charset="-128"/>
                <a:sym typeface="Wingdings" panose="05000000000000000000" pitchFamily="2" charset="2"/>
              </a:rPr>
              <a:t>по подготовке докладов и осуществлению последующей деятельности </a:t>
            </a:r>
            <a:endParaRPr lang="ru-RU" sz="2400" dirty="0" smtClean="0">
              <a:ea typeface="ＭＳ Ｐゴシック" pitchFamily="-108" charset="-128"/>
              <a:sym typeface="Wingdings" panose="05000000000000000000" pitchFamily="2" charset="2"/>
            </a:endParaRPr>
          </a:p>
          <a:p>
            <a:pPr>
              <a:buNone/>
              <a:defRPr/>
            </a:pPr>
            <a:r>
              <a:rPr lang="fr-CH" sz="2400" dirty="0" smtClean="0">
                <a:ea typeface="ＭＳ Ｐゴシック" pitchFamily="-108" charset="-128"/>
                <a:sym typeface="Wingdings" panose="05000000000000000000" pitchFamily="2" charset="2"/>
              </a:rPr>
              <a:t>  </a:t>
            </a:r>
            <a:r>
              <a:rPr lang="ru-RU" sz="2400" dirty="0" smtClean="0">
                <a:ea typeface="ＭＳ Ｐゴシック" pitchFamily="-108" charset="-128"/>
                <a:sym typeface="Wingdings" panose="05000000000000000000" pitchFamily="2" charset="2"/>
              </a:rPr>
              <a:t>			</a:t>
            </a:r>
            <a:r>
              <a:rPr lang="fr-CH" sz="2400" dirty="0" smtClean="0">
                <a:ea typeface="ＭＳ Ｐゴシック" pitchFamily="-108" charset="-128"/>
                <a:sym typeface="Wingdings" panose="05000000000000000000" pitchFamily="2" charset="2"/>
              </a:rPr>
              <a:t> </a:t>
            </a:r>
            <a:r>
              <a:rPr lang="ru-RU" sz="2400" dirty="0" smtClean="0">
                <a:ea typeface="ＭＳ Ｐゴシック" pitchFamily="-108" charset="-128"/>
                <a:sym typeface="Wingdings" panose="05000000000000000000" pitchFamily="2" charset="2"/>
              </a:rPr>
              <a:t>хорошая координация </a:t>
            </a:r>
            <a:r>
              <a:rPr lang="ru-RU" sz="2400" dirty="0" smtClean="0">
                <a:ea typeface="ＭＳ Ｐゴシック" pitchFamily="-108" charset="-128"/>
                <a:sym typeface="Wingdings" panose="05000000000000000000" pitchFamily="2" charset="2"/>
              </a:rPr>
              <a:t>очень </a:t>
            </a:r>
            <a:r>
              <a:rPr lang="ru-RU" sz="2400" dirty="0" smtClean="0">
                <a:ea typeface="ＭＳ Ｐゴシック" pitchFamily="-108" charset="-128"/>
                <a:sym typeface="Wingdings" panose="05000000000000000000" pitchFamily="2" charset="2"/>
              </a:rPr>
              <a:t>важна</a:t>
            </a:r>
            <a:r>
              <a:rPr lang="fr-CH" sz="2400" dirty="0" smtClean="0">
                <a:ea typeface="ＭＳ Ｐゴシック" pitchFamily="-108" charset="-128"/>
                <a:sym typeface="Wingdings" panose="05000000000000000000" pitchFamily="2" charset="2"/>
              </a:rPr>
              <a:t> </a:t>
            </a:r>
            <a:endParaRPr lang="ru-RU" sz="2400" dirty="0" smtClean="0">
              <a:ea typeface="ＭＳ Ｐゴシック" pitchFamily="-108" charset="-128"/>
              <a:sym typeface="Wingdings" panose="05000000000000000000" pitchFamily="2" charset="2"/>
            </a:endParaRPr>
          </a:p>
          <a:p>
            <a:pPr>
              <a:buNone/>
              <a:defRPr/>
            </a:pPr>
            <a:endParaRPr lang="fr-CH" sz="1000" dirty="0">
              <a:ea typeface="ＭＳ Ｐゴシック" pitchFamily="-108" charset="-128"/>
              <a:sym typeface="Wingdings" panose="05000000000000000000" pitchFamily="2" charset="2"/>
            </a:endParaRPr>
          </a:p>
          <a:p>
            <a:pPr marL="0" indent="0">
              <a:buNone/>
              <a:defRPr/>
            </a:pPr>
            <a:r>
              <a:rPr lang="ru-RU" altLang="en-US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Кто должен быть вовлечен</a:t>
            </a:r>
            <a:r>
              <a:rPr lang="fr-CH" altLang="en-US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fr-CH" altLang="en-US" sz="2400" b="1" dirty="0">
                <a:solidFill>
                  <a:schemeClr val="tx2"/>
                </a:solidFill>
                <a:latin typeface="Arial" charset="0"/>
                <a:cs typeface="Arial" charset="0"/>
              </a:rPr>
              <a:t>?</a:t>
            </a:r>
            <a:endParaRPr lang="fr-CH" sz="2400" b="1" dirty="0">
              <a:solidFill>
                <a:schemeClr val="tx2"/>
              </a:solidFill>
              <a:ea typeface="ＭＳ Ｐゴシック" pitchFamily="-108" charset="-128"/>
            </a:endParaRPr>
          </a:p>
          <a:p>
            <a:pPr>
              <a:defRPr/>
            </a:pPr>
            <a:r>
              <a:rPr lang="ru-RU" sz="2400" dirty="0" smtClean="0">
                <a:ea typeface="ＭＳ Ｐゴシック" pitchFamily="-108" charset="-128"/>
              </a:rPr>
              <a:t>Разные </a:t>
            </a:r>
            <a:r>
              <a:rPr lang="ru-RU" sz="2400" dirty="0" smtClean="0">
                <a:ea typeface="ＭＳ Ｐゴシック" pitchFamily="-108" charset="-128"/>
              </a:rPr>
              <a:t>государственные органы </a:t>
            </a:r>
            <a:r>
              <a:rPr lang="ru-RU" sz="2400" dirty="0" smtClean="0">
                <a:ea typeface="ＭＳ Ｐゴシック" pitchFamily="-108" charset="-128"/>
              </a:rPr>
              <a:t>на национальном уровне и другие </a:t>
            </a:r>
            <a:r>
              <a:rPr lang="ru-RU" sz="2400" dirty="0" smtClean="0">
                <a:ea typeface="ＭＳ Ｐゴシック" pitchFamily="-108" charset="-128"/>
              </a:rPr>
              <a:t>участники</a:t>
            </a:r>
            <a:endParaRPr lang="fr-CH" sz="2400" dirty="0" smtClean="0">
              <a:ea typeface="ＭＳ Ｐゴシック" pitchFamily="-108" charset="-128"/>
            </a:endParaRPr>
          </a:p>
          <a:p>
            <a:pPr marL="0" indent="0">
              <a:buNone/>
              <a:defRPr/>
            </a:pPr>
            <a:endParaRPr lang="fr-CH" sz="2200" dirty="0" smtClean="0">
              <a:ea typeface="ＭＳ Ｐゴシック" pitchFamily="-108" charset="-128"/>
              <a:sym typeface="Wingdings" panose="05000000000000000000" pitchFamily="2" charset="2"/>
            </a:endParaRPr>
          </a:p>
          <a:p>
            <a:pPr lvl="1">
              <a:defRPr/>
            </a:pPr>
            <a:endParaRPr lang="en-US" sz="2200" dirty="0" smtClean="0">
              <a:ea typeface="ＭＳ Ｐゴシック" pitchFamily="-10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250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604447" cy="720080"/>
          </a:xfrm>
        </p:spPr>
        <p:txBody>
          <a:bodyPr/>
          <a:lstStyle/>
          <a:p>
            <a:pPr marL="0" indent="0">
              <a:defRPr/>
            </a:pPr>
            <a:r>
              <a:rPr lang="ru-RU" sz="2800" dirty="0" smtClean="0">
                <a:ea typeface="ＭＳ Ｐゴシック" pitchFamily="-108" charset="-128"/>
              </a:rPr>
              <a:t>Задачи рабочей группы </a:t>
            </a:r>
            <a:r>
              <a:rPr lang="ru-RU" sz="2800" dirty="0" smtClean="0">
                <a:ea typeface="ＭＳ Ｐゴシック" pitchFamily="-108" charset="-128"/>
              </a:rPr>
              <a:t>по </a:t>
            </a:r>
            <a:r>
              <a:rPr lang="ru-RU" sz="2800" dirty="0" smtClean="0">
                <a:ea typeface="ＭＳ Ｐゴシック" pitchFamily="-108" charset="-128"/>
              </a:rPr>
              <a:t>подготовке </a:t>
            </a:r>
            <a:r>
              <a:rPr lang="ru-RU" sz="2800" dirty="0" smtClean="0">
                <a:ea typeface="ＭＳ Ｐゴシック" pitchFamily="-108" charset="-128"/>
              </a:rPr>
              <a:t>доклада</a:t>
            </a:r>
            <a:endParaRPr lang="en-US" sz="2800" dirty="0">
              <a:ea typeface="ＭＳ Ｐゴシック" pitchFamily="-108" charset="-128"/>
            </a:endParaRPr>
          </a:p>
        </p:txBody>
      </p:sp>
      <p:sp>
        <p:nvSpPr>
          <p:cNvPr id="7171" name="Espace réservé du contenu 2"/>
          <p:cNvSpPr>
            <a:spLocks noGrp="1"/>
          </p:cNvSpPr>
          <p:nvPr>
            <p:ph idx="1"/>
          </p:nvPr>
        </p:nvSpPr>
        <p:spPr>
          <a:xfrm>
            <a:off x="683568" y="1196752"/>
            <a:ext cx="8208912" cy="5095627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sz="1600" b="1" dirty="0" smtClean="0">
                <a:ea typeface="ＭＳ Ｐゴシック" pitchFamily="-108" charset="-128"/>
              </a:rPr>
              <a:t>1</a:t>
            </a:r>
            <a:r>
              <a:rPr lang="en-US" sz="1600" b="1" dirty="0" smtClean="0">
                <a:ea typeface="ＭＳ Ｐゴシック" pitchFamily="-108" charset="-128"/>
              </a:rPr>
              <a:t>. </a:t>
            </a:r>
            <a:r>
              <a:rPr lang="ru-RU" sz="1600" b="1" dirty="0" smtClean="0">
                <a:ea typeface="ＭＳ Ｐゴシック" pitchFamily="-108" charset="-128"/>
              </a:rPr>
              <a:t>Определить соответствующие министерства (</a:t>
            </a:r>
            <a:r>
              <a:rPr lang="ru-RU" sz="1600" b="1" dirty="0" smtClean="0">
                <a:ea typeface="ＭＳ Ｐゴシック" pitchFamily="-108" charset="-128"/>
              </a:rPr>
              <a:t>ответственных лиц) </a:t>
            </a:r>
            <a:r>
              <a:rPr lang="ru-RU" sz="1600" b="1" dirty="0" smtClean="0">
                <a:ea typeface="ＭＳ Ｐゴシック" pitchFamily="-108" charset="-128"/>
              </a:rPr>
              <a:t>и другие </a:t>
            </a:r>
            <a:r>
              <a:rPr lang="ru-RU" sz="1600" b="1" dirty="0" smtClean="0">
                <a:ea typeface="ＭＳ Ｐゴシック" pitchFamily="-108" charset="-128"/>
              </a:rPr>
              <a:t>государственные органы </a:t>
            </a:r>
            <a:r>
              <a:rPr lang="ru-RU" sz="1600" b="1" dirty="0" smtClean="0">
                <a:ea typeface="ＭＳ Ｐゴシック" pitchFamily="-108" charset="-128"/>
              </a:rPr>
              <a:t>и НПО, которые могут внести вклад в соответствующий </a:t>
            </a:r>
            <a:r>
              <a:rPr lang="ru-RU" sz="1600" b="1" dirty="0" smtClean="0">
                <a:ea typeface="ＭＳ Ｐゴシック" pitchFamily="-108" charset="-128"/>
              </a:rPr>
              <a:t>доклад</a:t>
            </a:r>
            <a:endParaRPr lang="en-US" sz="1600" b="1" dirty="0" smtClean="0">
              <a:ea typeface="ＭＳ Ｐゴシック" pitchFamily="-108" charset="-128"/>
            </a:endParaRPr>
          </a:p>
          <a:p>
            <a:pPr marL="0" indent="0">
              <a:buNone/>
              <a:defRPr/>
            </a:pPr>
            <a:endParaRPr lang="en-US" sz="1000" b="1" dirty="0">
              <a:ea typeface="ＭＳ Ｐゴシック" pitchFamily="-108" charset="-128"/>
            </a:endParaRPr>
          </a:p>
          <a:p>
            <a:pPr marL="0" indent="0">
              <a:buNone/>
              <a:defRPr/>
            </a:pPr>
            <a:r>
              <a:rPr lang="en-US" sz="1600" b="1" dirty="0" smtClean="0">
                <a:ea typeface="ＭＳ Ｐゴシック" pitchFamily="-108" charset="-128"/>
              </a:rPr>
              <a:t>2. </a:t>
            </a:r>
            <a:r>
              <a:rPr lang="ru-RU" sz="1600" b="1" dirty="0" smtClean="0">
                <a:ea typeface="ＭＳ Ｐゴシック" pitchFamily="-108" charset="-128"/>
              </a:rPr>
              <a:t>Определить основные вопросы </a:t>
            </a:r>
            <a:r>
              <a:rPr lang="ru-RU" sz="1600" b="1" dirty="0" smtClean="0">
                <a:ea typeface="ＭＳ Ｐゴシック" pitchFamily="-108" charset="-128"/>
              </a:rPr>
              <a:t>по правам </a:t>
            </a:r>
            <a:r>
              <a:rPr lang="ru-RU" sz="1600" b="1" dirty="0" smtClean="0">
                <a:ea typeface="ＭＳ Ｐゴシック" pitchFamily="-108" charset="-128"/>
              </a:rPr>
              <a:t>человека и ответственные министерства для предоставления информации</a:t>
            </a:r>
            <a:r>
              <a:rPr lang="en-US" sz="1600" b="1" dirty="0" smtClean="0">
                <a:ea typeface="ＭＳ Ｐゴシック" pitchFamily="-108" charset="-128"/>
              </a:rPr>
              <a:t> </a:t>
            </a:r>
          </a:p>
          <a:p>
            <a:pPr marL="0" indent="0">
              <a:buNone/>
              <a:defRPr/>
            </a:pPr>
            <a:endParaRPr lang="en-US" sz="1000" b="1" dirty="0" smtClean="0">
              <a:ea typeface="ＭＳ Ｐゴシック" pitchFamily="-108" charset="-128"/>
            </a:endParaRPr>
          </a:p>
          <a:p>
            <a:pPr marL="0" indent="0">
              <a:buNone/>
              <a:defRPr/>
            </a:pPr>
            <a:r>
              <a:rPr lang="en-US" sz="1600" b="1" dirty="0" smtClean="0">
                <a:ea typeface="ＭＳ Ｐゴシック" pitchFamily="-108" charset="-128"/>
              </a:rPr>
              <a:t>3. </a:t>
            </a:r>
            <a:r>
              <a:rPr lang="ru-RU" sz="1600" b="1" dirty="0" smtClean="0">
                <a:ea typeface="ＭＳ Ｐゴシック" pitchFamily="-108" charset="-128"/>
              </a:rPr>
              <a:t>Собрать </a:t>
            </a:r>
            <a:r>
              <a:rPr lang="ru-RU" sz="1600" b="1" dirty="0" smtClean="0">
                <a:ea typeface="ＭＳ Ｐゴシック" pitchFamily="-108" charset="-128"/>
              </a:rPr>
              <a:t>информацию и данные</a:t>
            </a:r>
            <a:endParaRPr lang="en-US" sz="1600" b="1" dirty="0" smtClean="0">
              <a:ea typeface="ＭＳ Ｐゴシック" pitchFamily="-108" charset="-128"/>
            </a:endParaRPr>
          </a:p>
          <a:p>
            <a:pPr marL="0" indent="0">
              <a:buNone/>
              <a:defRPr/>
            </a:pPr>
            <a:endParaRPr lang="en-US" sz="1000" b="1" dirty="0" smtClean="0">
              <a:ea typeface="ＭＳ Ｐゴシック" pitchFamily="-108" charset="-128"/>
            </a:endParaRPr>
          </a:p>
          <a:p>
            <a:pPr marL="0" indent="0">
              <a:buNone/>
              <a:defRPr/>
            </a:pPr>
            <a:r>
              <a:rPr lang="en-US" sz="1600" b="1" dirty="0" smtClean="0">
                <a:ea typeface="ＭＳ Ｐゴシック" pitchFamily="-108" charset="-128"/>
              </a:rPr>
              <a:t>4. </a:t>
            </a:r>
            <a:r>
              <a:rPr lang="ru-RU" sz="1600" b="1" dirty="0" smtClean="0">
                <a:ea typeface="ＭＳ Ｐゴシック" pitchFamily="-108" charset="-128"/>
              </a:rPr>
              <a:t>Анализировать информацию и подготовить проект </a:t>
            </a:r>
            <a:r>
              <a:rPr lang="ru-RU" sz="1600" b="1" dirty="0" smtClean="0">
                <a:ea typeface="ＭＳ Ｐゴシック" pitchFamily="-108" charset="-128"/>
              </a:rPr>
              <a:t>доклада</a:t>
            </a:r>
            <a:endParaRPr lang="en-US" sz="1600" b="1" dirty="0" smtClean="0">
              <a:ea typeface="ＭＳ Ｐゴシック" pitchFamily="-108" charset="-128"/>
            </a:endParaRPr>
          </a:p>
          <a:p>
            <a:pPr marL="0" indent="0">
              <a:buNone/>
              <a:defRPr/>
            </a:pPr>
            <a:endParaRPr lang="en-US" sz="1000" b="1" dirty="0" smtClean="0">
              <a:ea typeface="ＭＳ Ｐゴシック" pitchFamily="-108" charset="-128"/>
            </a:endParaRPr>
          </a:p>
          <a:p>
            <a:pPr lvl="1">
              <a:defRPr/>
            </a:pPr>
            <a:r>
              <a:rPr lang="ru-RU" sz="1600" dirty="0" smtClean="0">
                <a:ea typeface="ＭＳ Ｐゴシック" pitchFamily="-108" charset="-128"/>
              </a:rPr>
              <a:t>Нужно помнить, что </a:t>
            </a:r>
            <a:r>
              <a:rPr lang="ru-RU" sz="1600" dirty="0" smtClean="0">
                <a:ea typeface="ＭＳ Ｐゴシック" pitchFamily="-108" charset="-128"/>
              </a:rPr>
              <a:t>докла</a:t>
            </a:r>
            <a:r>
              <a:rPr lang="ru-RU" sz="1600" dirty="0">
                <a:ea typeface="ＭＳ Ｐゴシック" pitchFamily="-108" charset="-128"/>
              </a:rPr>
              <a:t>д</a:t>
            </a:r>
            <a:r>
              <a:rPr lang="ru-RU" sz="1600" dirty="0" smtClean="0">
                <a:ea typeface="ＭＳ Ｐゴシック" pitchFamily="-108" charset="-128"/>
              </a:rPr>
              <a:t> должен </a:t>
            </a:r>
            <a:r>
              <a:rPr lang="ru-RU" sz="1600" dirty="0" smtClean="0">
                <a:ea typeface="ＭＳ Ｐゴシック" pitchFamily="-108" charset="-128"/>
              </a:rPr>
              <a:t>предоставить информацию о влиянии принятого законодательства, политики и программ </a:t>
            </a:r>
            <a:r>
              <a:rPr lang="ru-RU" sz="1600" dirty="0" smtClean="0">
                <a:ea typeface="ＭＳ Ｐゴシック" pitchFamily="-108" charset="-128"/>
              </a:rPr>
              <a:t>на выполнение </a:t>
            </a:r>
            <a:r>
              <a:rPr lang="ru-RU" sz="1600" dirty="0" smtClean="0">
                <a:ea typeface="ＭＳ Ｐゴシック" pitchFamily="-108" charset="-128"/>
              </a:rPr>
              <a:t>предписаний договора</a:t>
            </a:r>
            <a:endParaRPr lang="en-US" sz="1600" dirty="0" smtClean="0">
              <a:ea typeface="ＭＳ Ｐゴシック" pitchFamily="-108" charset="-128"/>
            </a:endParaRPr>
          </a:p>
          <a:p>
            <a:pPr marL="457200" lvl="1" indent="0">
              <a:buNone/>
              <a:defRPr/>
            </a:pPr>
            <a:endParaRPr lang="en-US" sz="1000" b="1" dirty="0" smtClean="0">
              <a:ea typeface="ＭＳ Ｐゴシック" pitchFamily="-108" charset="-128"/>
            </a:endParaRPr>
          </a:p>
          <a:p>
            <a:pPr marL="57150" indent="0">
              <a:buNone/>
              <a:defRPr/>
            </a:pPr>
            <a:r>
              <a:rPr lang="en-US" sz="1600" b="1" dirty="0" smtClean="0">
                <a:ea typeface="ＭＳ Ｐゴシック" pitchFamily="-108" charset="-128"/>
              </a:rPr>
              <a:t>5. </a:t>
            </a:r>
            <a:r>
              <a:rPr lang="ru-RU" sz="1600" b="1" dirty="0" smtClean="0">
                <a:ea typeface="ＭＳ Ｐゴシック" pitchFamily="-108" charset="-128"/>
              </a:rPr>
              <a:t>Пров</a:t>
            </a:r>
            <a:r>
              <a:rPr lang="ru-RU" sz="1600" b="1" dirty="0" smtClean="0">
                <a:ea typeface="ＭＳ Ｐゴシック" pitchFamily="-108" charset="-128"/>
              </a:rPr>
              <a:t>ести</a:t>
            </a:r>
            <a:r>
              <a:rPr lang="ru-RU" sz="1600" b="1" dirty="0" smtClean="0">
                <a:ea typeface="ＭＳ Ｐゴシック" pitchFamily="-108" charset="-128"/>
              </a:rPr>
              <a:t> консультации </a:t>
            </a:r>
            <a:r>
              <a:rPr lang="ru-RU" sz="1600" b="1" dirty="0" smtClean="0">
                <a:ea typeface="ＭＳ Ｐゴシック" pitchFamily="-108" charset="-128"/>
              </a:rPr>
              <a:t>с другими </a:t>
            </a:r>
            <a:r>
              <a:rPr lang="ru-RU" sz="1600" b="1" dirty="0" smtClean="0">
                <a:ea typeface="ＭＳ Ｐゴシック" pitchFamily="-108" charset="-128"/>
              </a:rPr>
              <a:t>участниками </a:t>
            </a:r>
            <a:r>
              <a:rPr lang="ru-RU" sz="1600" b="1" dirty="0" smtClean="0">
                <a:ea typeface="ＭＳ Ｐゴシック" pitchFamily="-108" charset="-128"/>
              </a:rPr>
              <a:t>(НПО и </a:t>
            </a:r>
            <a:r>
              <a:rPr lang="ru-RU" sz="1600" b="1" dirty="0" smtClean="0">
                <a:ea typeface="ＭＳ Ｐゴシック" pitchFamily="-108" charset="-128"/>
              </a:rPr>
              <a:t>НПЗУ) </a:t>
            </a:r>
            <a:r>
              <a:rPr lang="ru-RU" sz="1600" b="1" dirty="0" smtClean="0">
                <a:ea typeface="ＭＳ Ｐゴシック" pitchFamily="-108" charset="-128"/>
              </a:rPr>
              <a:t>и завершить подготовку отчета</a:t>
            </a:r>
            <a:endParaRPr lang="en-US" sz="1600" b="1" dirty="0" smtClean="0">
              <a:ea typeface="ＭＳ Ｐゴシック" pitchFamily="-108" charset="-128"/>
            </a:endParaRPr>
          </a:p>
          <a:p>
            <a:pPr marL="57150" indent="0">
              <a:buNone/>
              <a:defRPr/>
            </a:pPr>
            <a:endParaRPr lang="en-US" sz="1000" b="1" dirty="0">
              <a:ea typeface="ＭＳ Ｐゴシック" pitchFamily="-108" charset="-128"/>
            </a:endParaRPr>
          </a:p>
          <a:p>
            <a:pPr marL="57150" indent="0">
              <a:buNone/>
              <a:defRPr/>
            </a:pPr>
            <a:r>
              <a:rPr lang="en-US" sz="1600" b="1" dirty="0" smtClean="0">
                <a:ea typeface="ＭＳ Ｐゴシック" pitchFamily="-108" charset="-128"/>
              </a:rPr>
              <a:t>6. </a:t>
            </a:r>
            <a:r>
              <a:rPr lang="ru-RU" sz="1600" b="1" dirty="0" smtClean="0">
                <a:ea typeface="ＭＳ Ｐゴシック" pitchFamily="-108" charset="-128"/>
              </a:rPr>
              <a:t>Отправить проект </a:t>
            </a:r>
            <a:r>
              <a:rPr lang="ru-RU" sz="1600" b="1" dirty="0" smtClean="0">
                <a:ea typeface="ＭＳ Ｐゴシック" pitchFamily="-108" charset="-128"/>
              </a:rPr>
              <a:t>доклада</a:t>
            </a:r>
            <a:r>
              <a:rPr lang="ru-RU" sz="1600" b="1" dirty="0" smtClean="0">
                <a:ea typeface="ＭＳ Ｐゴシック" pitchFamily="-108" charset="-128"/>
              </a:rPr>
              <a:t> на утверждение </a:t>
            </a:r>
            <a:r>
              <a:rPr lang="ru-RU" sz="1600" b="1" dirty="0" smtClean="0">
                <a:ea typeface="ＭＳ Ｐゴシック" pitchFamily="-108" charset="-128"/>
              </a:rPr>
              <a:t>уполномоченному органу </a:t>
            </a:r>
            <a:r>
              <a:rPr lang="en-US" sz="1600" b="1" dirty="0" smtClean="0">
                <a:ea typeface="ＭＳ Ｐゴシック" pitchFamily="-108" charset="-128"/>
              </a:rPr>
              <a:t>(</a:t>
            </a:r>
            <a:r>
              <a:rPr lang="ru-RU" sz="1600" b="1" dirty="0" smtClean="0">
                <a:ea typeface="ＭＳ Ｐゴシック" pitchFamily="-108" charset="-128"/>
              </a:rPr>
              <a:t>членам рабочей группы</a:t>
            </a:r>
            <a:r>
              <a:rPr lang="en-US" sz="1600" b="1" dirty="0" smtClean="0">
                <a:ea typeface="ＭＳ Ｐゴシック" pitchFamily="-108" charset="-128"/>
              </a:rPr>
              <a:t>)</a:t>
            </a:r>
            <a:endParaRPr lang="en-US" sz="1600" b="1" dirty="0" smtClean="0">
              <a:ea typeface="ＭＳ Ｐゴシック" pitchFamily="-108" charset="-128"/>
            </a:endParaRPr>
          </a:p>
          <a:p>
            <a:pPr marL="57150" indent="0">
              <a:buNone/>
              <a:defRPr/>
            </a:pPr>
            <a:endParaRPr lang="en-US" sz="2200" dirty="0" smtClean="0">
              <a:ea typeface="ＭＳ Ｐゴシック" pitchFamily="-10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2924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741363" y="548680"/>
            <a:ext cx="7566025" cy="949920"/>
          </a:xfrm>
        </p:spPr>
        <p:txBody>
          <a:bodyPr/>
          <a:lstStyle/>
          <a:p>
            <a:r>
              <a:rPr lang="ru-RU" altLang="en-US" sz="2800" dirty="0" smtClean="0">
                <a:latin typeface="Arial" charset="0"/>
                <a:cs typeface="Arial" charset="0"/>
              </a:rPr>
              <a:t>Представление доклада</a:t>
            </a:r>
            <a:r>
              <a:rPr lang="ru-RU" altLang="en-US" sz="2800" dirty="0" smtClean="0">
                <a:latin typeface="Arial" charset="0"/>
                <a:cs typeface="Arial" charset="0"/>
              </a:rPr>
              <a:t> </a:t>
            </a:r>
            <a:r>
              <a:rPr lang="ru-RU" altLang="en-US" sz="2800" dirty="0" smtClean="0">
                <a:latin typeface="Arial" charset="0"/>
                <a:cs typeface="Arial" charset="0"/>
              </a:rPr>
              <a:t>Секретариату соответствующего </a:t>
            </a:r>
            <a:r>
              <a:rPr lang="ru-RU" altLang="en-US" sz="2800" dirty="0" smtClean="0">
                <a:latin typeface="Arial" charset="0"/>
                <a:cs typeface="Arial" charset="0"/>
              </a:rPr>
              <a:t>договорного </a:t>
            </a:r>
            <a:r>
              <a:rPr lang="ru-RU" altLang="en-US" sz="2800" dirty="0" smtClean="0">
                <a:latin typeface="Arial" charset="0"/>
                <a:cs typeface="Arial" charset="0"/>
              </a:rPr>
              <a:t>органа</a:t>
            </a:r>
            <a:endParaRPr lang="en-GB" altLang="en-US" sz="2800" dirty="0" smtClean="0">
              <a:latin typeface="Arial" charset="0"/>
              <a:cs typeface="Arial" charset="0"/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741363" y="1844824"/>
            <a:ext cx="7719069" cy="4132114"/>
          </a:xfrm>
        </p:spPr>
        <p:txBody>
          <a:bodyPr/>
          <a:lstStyle/>
          <a:p>
            <a:r>
              <a:rPr lang="ru-RU" sz="2000" dirty="0" smtClean="0"/>
              <a:t>После утверждения </a:t>
            </a:r>
            <a:r>
              <a:rPr lang="ru-RU" sz="2000" dirty="0" smtClean="0"/>
              <a:t>доклад </a:t>
            </a:r>
            <a:r>
              <a:rPr lang="ru-RU" sz="2000" dirty="0" smtClean="0"/>
              <a:t>должен быть отправлен Секретариату соответствующего договорного </a:t>
            </a:r>
            <a:r>
              <a:rPr lang="ru-RU" sz="2000" dirty="0" smtClean="0"/>
              <a:t>органа</a:t>
            </a:r>
          </a:p>
          <a:p>
            <a:endParaRPr lang="en-GB" altLang="en-US" sz="1000" dirty="0" smtClean="0">
              <a:latin typeface="Arial" charset="0"/>
              <a:cs typeface="Arial" charset="0"/>
            </a:endParaRPr>
          </a:p>
          <a:p>
            <a:r>
              <a:rPr lang="ru-RU" altLang="en-US" sz="2000" dirty="0" smtClean="0">
                <a:latin typeface="Arial" charset="0"/>
                <a:cs typeface="Arial" charset="0"/>
              </a:rPr>
              <a:t>Электронная версия отчета и </a:t>
            </a:r>
            <a:r>
              <a:rPr lang="ru-RU" altLang="en-US" sz="2000" dirty="0" smtClean="0">
                <a:latin typeface="Arial" charset="0"/>
                <a:cs typeface="Arial" charset="0"/>
              </a:rPr>
              <a:t>приложения</a:t>
            </a:r>
          </a:p>
          <a:p>
            <a:endParaRPr lang="en-GB" altLang="en-US" sz="1000" dirty="0" smtClean="0">
              <a:latin typeface="Arial" charset="0"/>
              <a:cs typeface="Arial" charset="0"/>
            </a:endParaRPr>
          </a:p>
          <a:p>
            <a:r>
              <a:rPr lang="ru-RU" altLang="en-US" sz="2000" dirty="0" smtClean="0">
                <a:latin typeface="Arial" charset="0"/>
                <a:cs typeface="Arial" charset="0"/>
              </a:rPr>
              <a:t>Подтверждение </a:t>
            </a:r>
            <a:r>
              <a:rPr lang="ru-RU" altLang="en-US" sz="2000" dirty="0" smtClean="0">
                <a:latin typeface="Arial" charset="0"/>
                <a:cs typeface="Arial" charset="0"/>
              </a:rPr>
              <a:t>получения</a:t>
            </a:r>
          </a:p>
          <a:p>
            <a:endParaRPr lang="en-GB" altLang="en-US" sz="1000" dirty="0" smtClean="0">
              <a:latin typeface="Arial" charset="0"/>
              <a:cs typeface="Arial" charset="0"/>
            </a:endParaRPr>
          </a:p>
          <a:p>
            <a:r>
              <a:rPr lang="ru-RU" altLang="en-US" sz="2000" dirty="0" smtClean="0">
                <a:latin typeface="Arial" charset="0"/>
                <a:cs typeface="Arial" charset="0"/>
              </a:rPr>
              <a:t>Неформальная информация Секретариата о дате рассмотрения </a:t>
            </a:r>
            <a:r>
              <a:rPr lang="ru-RU" altLang="en-US" sz="2000" dirty="0" smtClean="0">
                <a:latin typeface="Arial" charset="0"/>
                <a:cs typeface="Arial" charset="0"/>
              </a:rPr>
              <a:t>доклада</a:t>
            </a:r>
          </a:p>
          <a:p>
            <a:endParaRPr lang="en-GB" altLang="en-US" sz="1000" dirty="0" smtClean="0">
              <a:latin typeface="Arial" charset="0"/>
              <a:cs typeface="Arial" charset="0"/>
            </a:endParaRPr>
          </a:p>
          <a:p>
            <a:r>
              <a:rPr lang="ru-RU" altLang="en-US" sz="2000" dirty="0" smtClean="0">
                <a:latin typeface="Arial" charset="0"/>
                <a:cs typeface="Arial" charset="0"/>
              </a:rPr>
              <a:t>Средний срок между датой представления и датой рассмотрения доклада</a:t>
            </a:r>
            <a:r>
              <a:rPr lang="en-GB" altLang="en-US" sz="2000" dirty="0" smtClean="0">
                <a:latin typeface="Arial" charset="0"/>
                <a:cs typeface="Arial" charset="0"/>
              </a:rPr>
              <a:t>: </a:t>
            </a:r>
            <a:r>
              <a:rPr lang="ru-RU" altLang="en-US" sz="2000" dirty="0" smtClean="0">
                <a:latin typeface="Arial" charset="0"/>
                <a:cs typeface="Arial" charset="0"/>
              </a:rPr>
              <a:t>от </a:t>
            </a:r>
            <a:r>
              <a:rPr lang="en-GB" altLang="en-US" sz="2000" dirty="0" smtClean="0">
                <a:latin typeface="Arial" charset="0"/>
                <a:cs typeface="Arial" charset="0"/>
              </a:rPr>
              <a:t>1</a:t>
            </a:r>
            <a:r>
              <a:rPr lang="ru-RU" altLang="en-US" sz="2000" dirty="0" smtClean="0">
                <a:latin typeface="Arial" charset="0"/>
                <a:cs typeface="Arial" charset="0"/>
              </a:rPr>
              <a:t>2 </a:t>
            </a:r>
            <a:r>
              <a:rPr lang="ru-RU" altLang="en-US" sz="2000" dirty="0" smtClean="0">
                <a:latin typeface="Arial" charset="0"/>
                <a:cs typeface="Arial" charset="0"/>
              </a:rPr>
              <a:t>до 18 месяцев</a:t>
            </a:r>
            <a:endParaRPr lang="en-US" altLang="en-US" sz="2000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2692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741363" y="620688"/>
            <a:ext cx="7566025" cy="744562"/>
          </a:xfrm>
        </p:spPr>
        <p:txBody>
          <a:bodyPr/>
          <a:lstStyle/>
          <a:p>
            <a:r>
              <a:rPr lang="ru-RU" altLang="en-US" sz="2800" dirty="0" smtClean="0">
                <a:latin typeface="Arial" charset="0"/>
                <a:cs typeface="Arial" charset="0"/>
              </a:rPr>
              <a:t>Условия успеха</a:t>
            </a:r>
            <a:endParaRPr lang="en-GB" altLang="en-US" sz="2800" dirty="0" smtClean="0">
              <a:latin typeface="Arial" charset="0"/>
              <a:cs typeface="Arial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8916483"/>
              </p:ext>
            </p:extLst>
          </p:nvPr>
        </p:nvGraphicFramePr>
        <p:xfrm>
          <a:off x="741363" y="1498600"/>
          <a:ext cx="7566026" cy="4406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3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3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03450">
                <a:tc>
                  <a:txBody>
                    <a:bodyPr/>
                    <a:lstStyle/>
                    <a:p>
                      <a:endParaRPr lang="fr-CH" dirty="0" smtClean="0"/>
                    </a:p>
                    <a:p>
                      <a:endParaRPr lang="fr-CH" dirty="0" smtClean="0"/>
                    </a:p>
                    <a:p>
                      <a:endParaRPr lang="fr-CH" dirty="0" smtClean="0"/>
                    </a:p>
                    <a:p>
                      <a:pPr algn="ctr"/>
                      <a:r>
                        <a:rPr lang="ru-RU" sz="2400" dirty="0" smtClean="0"/>
                        <a:t>Политическая</a:t>
                      </a:r>
                      <a:r>
                        <a:rPr lang="ru-RU" sz="2400" baseline="0" dirty="0" smtClean="0"/>
                        <a:t> воля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 smtClean="0"/>
                    </a:p>
                    <a:p>
                      <a:endParaRPr lang="fr-CH" dirty="0" smtClean="0"/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Координация через </a:t>
                      </a:r>
                      <a:r>
                        <a:rPr lang="ru-RU" sz="2400" dirty="0" smtClean="0"/>
                        <a:t>постоянно</a:t>
                      </a:r>
                      <a:r>
                        <a:rPr lang="fr-FR" sz="2400" baseline="0" dirty="0" smtClean="0"/>
                        <a:t> </a:t>
                      </a:r>
                      <a:r>
                        <a:rPr lang="ru-RU" sz="2400" dirty="0" smtClean="0"/>
                        <a:t>действующий </a:t>
                      </a:r>
                      <a:r>
                        <a:rPr lang="ru-RU" sz="2400" dirty="0" smtClean="0"/>
                        <a:t>механизм </a:t>
                      </a:r>
                      <a:r>
                        <a:rPr lang="ru-RU" sz="2400" dirty="0" smtClean="0"/>
                        <a:t>по</a:t>
                      </a:r>
                      <a:r>
                        <a:rPr lang="ru-RU" sz="2400" baseline="0" dirty="0" smtClean="0"/>
                        <a:t> подготовке докладов</a:t>
                      </a:r>
                      <a:r>
                        <a:rPr lang="ru-RU" sz="2400" dirty="0" smtClean="0"/>
                        <a:t> </a:t>
                      </a:r>
                      <a:endParaRPr lang="en-GB" sz="2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3450">
                <a:tc>
                  <a:txBody>
                    <a:bodyPr/>
                    <a:lstStyle/>
                    <a:p>
                      <a:endParaRPr lang="fr-CH" dirty="0" smtClean="0"/>
                    </a:p>
                    <a:p>
                      <a:endParaRPr lang="fr-CH" dirty="0" smtClean="0"/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Широкие </a:t>
                      </a:r>
                      <a:r>
                        <a:rPr lang="ru-RU" sz="2400" dirty="0" smtClean="0"/>
                        <a:t>консультации</a:t>
                      </a:r>
                      <a:r>
                        <a:rPr lang="ru-RU" sz="2400" baseline="0" dirty="0" smtClean="0"/>
                        <a:t> и использование разных источников </a:t>
                      </a:r>
                      <a:endParaRPr lang="en-GB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 smtClean="0"/>
                    </a:p>
                    <a:p>
                      <a:endParaRPr lang="fr-CH" dirty="0" smtClean="0"/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Человеческие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 материальные ресурсы и время</a:t>
                      </a:r>
                      <a:endParaRPr lang="fr-CH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5699935"/>
      </p:ext>
    </p:extLst>
  </p:cSld>
  <p:clrMapOvr>
    <a:masterClrMapping/>
  </p:clrMapOvr>
</p:sld>
</file>

<file path=ppt/theme/theme1.xml><?xml version="1.0" encoding="utf-8"?>
<a:theme xmlns:a="http://schemas.openxmlformats.org/drawingml/2006/main" name="OHCHR - Overview.EN.2011May">
  <a:themeElements>
    <a:clrScheme name="Personnalisée 7">
      <a:dk1>
        <a:srgbClr val="333333"/>
      </a:dk1>
      <a:lt1>
        <a:sysClr val="window" lastClr="FFFFFF"/>
      </a:lt1>
      <a:dk2>
        <a:srgbClr val="006FB7"/>
      </a:dk2>
      <a:lt2>
        <a:srgbClr val="CCCCCC"/>
      </a:lt2>
      <a:accent1>
        <a:srgbClr val="006FB7"/>
      </a:accent1>
      <a:accent2>
        <a:srgbClr val="5693C9"/>
      </a:accent2>
      <a:accent3>
        <a:srgbClr val="F18E00"/>
      </a:accent3>
      <a:accent4>
        <a:srgbClr val="8C1713"/>
      </a:accent4>
      <a:accent5>
        <a:srgbClr val="7FBADF"/>
      </a:accent5>
      <a:accent6>
        <a:srgbClr val="C58781"/>
      </a:accent6>
      <a:hlink>
        <a:srgbClr val="006FB7"/>
      </a:hlink>
      <a:folHlink>
        <a:srgbClr val="5693C9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StartDate xmlns="http://schemas.microsoft.com/sharepoint/v3" xsi:nil="true"/>
    <PublishingExpiration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FA90D3D-14A4-4E73-8F99-5021AFA3EDFF}"/>
</file>

<file path=customXml/itemProps2.xml><?xml version="1.0" encoding="utf-8"?>
<ds:datastoreItem xmlns:ds="http://schemas.openxmlformats.org/officeDocument/2006/customXml" ds:itemID="{94BFD803-868C-42A5-9108-BAC047144FA3}"/>
</file>

<file path=customXml/itemProps3.xml><?xml version="1.0" encoding="utf-8"?>
<ds:datastoreItem xmlns:ds="http://schemas.openxmlformats.org/officeDocument/2006/customXml" ds:itemID="{CC536DAF-4944-4053-8E06-1434A7F33761}"/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351</Words>
  <Application>Microsoft Office PowerPoint</Application>
  <PresentationFormat>On-screen Show (4:3)</PresentationFormat>
  <Paragraphs>75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ＭＳ Ｐゴシック</vt:lpstr>
      <vt:lpstr>Arial</vt:lpstr>
      <vt:lpstr>Calibri</vt:lpstr>
      <vt:lpstr>Wingdings</vt:lpstr>
      <vt:lpstr>OHCHR - Overview.EN.2011May</vt:lpstr>
      <vt:lpstr>Подготовка государственного доклада </vt:lpstr>
      <vt:lpstr>Подготовка государственного доклада</vt:lpstr>
      <vt:lpstr>Подготовка</vt:lpstr>
      <vt:lpstr>Задачи рабочей группы по подготовке доклада</vt:lpstr>
      <vt:lpstr>Представление доклада Секретариату соответствующего договорного органа</vt:lpstr>
      <vt:lpstr>Условия успеха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Mendoza Solorio Georgina</dc:creator>
  <cp:lastModifiedBy>Janna Iskakova</cp:lastModifiedBy>
  <cp:revision>34</cp:revision>
  <dcterms:created xsi:type="dcterms:W3CDTF">2015-10-05T15:10:31Z</dcterms:created>
  <dcterms:modified xsi:type="dcterms:W3CDTF">2018-08-08T10:02:53Z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0x0101008822B9E06671B54FA89F14538B9B0FEA</vt:lpwstr>
  </property>
</Properties>
</file>