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notesSlides/notesSlide6.xml" ContentType="application/vnd.openxmlformats-officedocument.presentationml.notesSlide+xml"/>
  <Override PartName="/ppt/slideMasters/slideMaster1.xml" ContentType="application/vnd.openxmlformats-officedocument.presentationml.slideMaster+xml"/>
  <Override PartName="/ppt/notesSlides/notesSlide5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3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4.xml" ContentType="application/vnd.openxmlformats-officedocument.presentationml.notesSlide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79" r:id="rId2"/>
    <p:sldId id="285" r:id="rId3"/>
    <p:sldId id="280" r:id="rId4"/>
    <p:sldId id="281" r:id="rId5"/>
    <p:sldId id="276" r:id="rId6"/>
    <p:sldId id="259" r:id="rId7"/>
    <p:sldId id="286" r:id="rId8"/>
    <p:sldId id="269" r:id="rId9"/>
    <p:sldId id="277" r:id="rId10"/>
  </p:sldIdLst>
  <p:sldSz cx="9144000" cy="6858000" type="screen4x3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61" autoAdjust="0"/>
    <p:restoredTop sz="83659" autoAdjust="0"/>
  </p:normalViewPr>
  <p:slideViewPr>
    <p:cSldViewPr>
      <p:cViewPr varScale="1">
        <p:scale>
          <a:sx n="90" d="100"/>
          <a:sy n="90" d="100"/>
        </p:scale>
        <p:origin x="264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18" Type="http://schemas.openxmlformats.org/officeDocument/2006/relationships/customXml" Target="../customXml/item3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86A6BA-9325-4584-82F0-F942A4260729}" type="datetimeFigureOut">
              <a:rPr lang="en-GB" smtClean="0"/>
              <a:pPr/>
              <a:t>14/03/2018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701AF3-7656-461C-B7E3-B6DB89DBB3D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3839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dirty="0" smtClean="0"/>
          </a:p>
          <a:p>
            <a:r>
              <a:rPr lang="fr-F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1860374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78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07722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52307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996768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91660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701AF3-7656-461C-B7E3-B6DB89DBB3D8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7510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9" descr="OHCHR_logo_EN_blu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9300" y="6018213"/>
            <a:ext cx="1825625" cy="66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6" descr="UN_logo.jp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8725" y="6188075"/>
            <a:ext cx="574675" cy="573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6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8" descr="title_slide_background_3_shine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350" y="0"/>
            <a:ext cx="9155113" cy="6865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Connecteur droit 12"/>
          <p:cNvCxnSpPr/>
          <p:nvPr userDrawn="1"/>
        </p:nvCxnSpPr>
        <p:spPr>
          <a:xfrm rot="5400000">
            <a:off x="-849312" y="1438275"/>
            <a:ext cx="2874962" cy="1588"/>
          </a:xfrm>
          <a:prstGeom prst="line">
            <a:avLst/>
          </a:prstGeom>
          <a:ln>
            <a:solidFill>
              <a:schemeClr val="bg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12" descr="ppt_white"/>
          <p:cNvPicPr>
            <a:picLocks noChangeAspect="1" noChangeArrowheads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8313" y="5413375"/>
            <a:ext cx="4140200" cy="1150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23900" y="2041240"/>
            <a:ext cx="6590166" cy="1150263"/>
          </a:xfrm>
        </p:spPr>
        <p:txBody>
          <a:bodyPr/>
          <a:lstStyle>
            <a:lvl1pPr>
              <a:defRPr sz="2800" b="1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Cliquez et modifiez le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23900" y="4248607"/>
            <a:ext cx="6590166" cy="978756"/>
          </a:xfrm>
        </p:spPr>
        <p:txBody>
          <a:bodyPr>
            <a:normAutofit/>
          </a:bodyPr>
          <a:lstStyle>
            <a:lvl1pPr marL="0" indent="0" algn="l">
              <a:buNone/>
              <a:defRPr sz="2000" i="1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err="1" smtClean="0"/>
              <a:t>Cliquez</a:t>
            </a:r>
            <a:r>
              <a:rPr lang="en-US" dirty="0" smtClean="0"/>
              <a:t> pour modifier le style des </a:t>
            </a:r>
            <a:r>
              <a:rPr lang="en-US" dirty="0" err="1" smtClean="0"/>
              <a:t>sous-titres</a:t>
            </a:r>
            <a:r>
              <a:rPr lang="en-US" dirty="0" smtClean="0"/>
              <a:t> du masque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39063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40832" y="1498601"/>
            <a:ext cx="7567085" cy="4477698"/>
          </a:xfrm>
        </p:spPr>
        <p:txBody>
          <a:bodyPr/>
          <a:lstStyle/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E1883F-00D1-4AC8-A1BD-7A782BA180C9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33672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740832" y="1498601"/>
            <a:ext cx="3754968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498601"/>
            <a:ext cx="3659717" cy="4477698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0BA251-A7DD-4CF4-9772-BD1EC4934F57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7433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40832" y="1498600"/>
            <a:ext cx="3756556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40832" y="2174875"/>
            <a:ext cx="3756556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6" y="1498600"/>
            <a:ext cx="3662892" cy="676275"/>
          </a:xfrm>
        </p:spPr>
        <p:txBody>
          <a:bodyPr anchor="b">
            <a:no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3662892" cy="3801423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A4AC63-95DF-4185-A0C8-2469EC86C180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75931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6C0"/>
                </a:solidFill>
              </a:defRPr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CF8DC3-A1DD-4190-AE26-FAA5DC028653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0970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B3D173-3F95-4160-8202-3874E4317DE3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57866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14397" y="273050"/>
            <a:ext cx="2751116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1"/>
            <a:ext cx="4759583" cy="5703248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  <a:p>
            <a:pPr lvl="1"/>
            <a:r>
              <a:rPr lang="en-US" dirty="0" err="1" smtClean="0"/>
              <a:t>Deuxième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Troisième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Quatrième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Cinquième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fr-FR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14397" y="1435101"/>
            <a:ext cx="2751116" cy="457095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Cliquez pour modifier les styles du texte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714375" y="6356350"/>
            <a:ext cx="27511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F58FAD-BC99-45C8-BB5E-33B0BAF8A866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575050" y="6356350"/>
            <a:ext cx="3659188" cy="365125"/>
          </a:xfrm>
        </p:spPr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03290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11"/>
          <p:cNvCxnSpPr/>
          <p:nvPr userDrawn="1"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6" name="Picture 9" descr="ppt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37073" y="4808256"/>
            <a:ext cx="7563541" cy="423001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dirty="0" err="1" smtClean="0"/>
              <a:t>Cliquez</a:t>
            </a:r>
            <a:r>
              <a:rPr lang="en-US" dirty="0" smtClean="0"/>
              <a:t> et </a:t>
            </a:r>
            <a:r>
              <a:rPr lang="en-US" dirty="0" err="1" smtClean="0"/>
              <a:t>modifiez</a:t>
            </a:r>
            <a:r>
              <a:rPr lang="en-US" dirty="0" smtClean="0"/>
              <a:t> le </a:t>
            </a:r>
            <a:r>
              <a:rPr lang="en-US" dirty="0" err="1" smtClean="0"/>
              <a:t>titre</a:t>
            </a:r>
            <a:endParaRPr lang="fr-FR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850473" y="612775"/>
            <a:ext cx="7450141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737073" y="5231258"/>
            <a:ext cx="7563541" cy="6089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err="1" smtClean="0"/>
              <a:t>Cliquez</a:t>
            </a:r>
            <a:r>
              <a:rPr lang="en-US" dirty="0" smtClean="0"/>
              <a:t> pour modifier les styles du </a:t>
            </a:r>
            <a:r>
              <a:rPr lang="en-US" dirty="0" err="1" smtClean="0"/>
              <a:t>texte</a:t>
            </a:r>
            <a:r>
              <a:rPr lang="en-US" dirty="0" smtClean="0"/>
              <a:t> du masque</a:t>
            </a:r>
          </a:p>
        </p:txBody>
      </p:sp>
      <p:sp>
        <p:nvSpPr>
          <p:cNvPr id="7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850900" y="6356350"/>
            <a:ext cx="17399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BC844D-C967-4359-A282-C756467A1AE6}" type="datetime1">
              <a:rPr lang="fr-FR"/>
              <a:pPr>
                <a:defRPr/>
              </a:pPr>
              <a:t>14/03/2018</a:t>
            </a:fld>
            <a:endParaRPr lang="fr-FR"/>
          </a:p>
        </p:txBody>
      </p:sp>
      <p:sp>
        <p:nvSpPr>
          <p:cNvPr id="8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l">
              <a:defRPr/>
            </a:lvl1pPr>
          </a:lstStyle>
          <a:p>
            <a:pPr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2377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Espace réservé du titre 1"/>
          <p:cNvSpPr>
            <a:spLocks noGrp="1"/>
          </p:cNvSpPr>
          <p:nvPr>
            <p:ph type="title"/>
          </p:nvPr>
        </p:nvSpPr>
        <p:spPr bwMode="auto">
          <a:xfrm>
            <a:off x="741363" y="274638"/>
            <a:ext cx="7566025" cy="1090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GB" smtClean="0"/>
          </a:p>
        </p:txBody>
      </p:sp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741363" y="1498600"/>
            <a:ext cx="7566025" cy="4421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  <a:endParaRPr lang="fr-FR" smtClean="0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741363" y="6356350"/>
            <a:ext cx="1849437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474747"/>
                </a:solidFill>
                <a:cs typeface="Arial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  <a:defRPr/>
            </a:pPr>
            <a:fld id="{19A0EE48-BA23-4357-9281-2653421B48EA}" type="datetime1">
              <a:rPr lang="fr-FR">
                <a:latin typeface="Arial" charset="0"/>
                <a:ea typeface="ＭＳ Ｐゴシック" pitchFamily="-108" charset="-128"/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  <a:defRPr/>
              </a:pPr>
              <a:t>14/03/2018</a:t>
            </a:fld>
            <a:endParaRPr lang="fr-FR">
              <a:latin typeface="Arial" charset="0"/>
              <a:ea typeface="ＭＳ Ｐゴシック" pitchFamily="-108" charset="-128"/>
            </a:endParaRP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824163" y="6356350"/>
            <a:ext cx="3263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Arial"/>
                <a:ea typeface="+mn-ea"/>
                <a:cs typeface="Arial"/>
              </a:defRPr>
            </a:lvl1pPr>
          </a:lstStyle>
          <a:p>
            <a:pPr defTabSz="457200">
              <a:defRPr/>
            </a:pPr>
            <a:endParaRPr lang="fr-FR">
              <a:solidFill>
                <a:srgbClr val="333333">
                  <a:lumMod val="90000"/>
                  <a:lumOff val="10000"/>
                </a:srgbClr>
              </a:solidFill>
            </a:endParaRPr>
          </a:p>
        </p:txBody>
      </p:sp>
      <p:cxnSp>
        <p:nvCxnSpPr>
          <p:cNvPr id="12" name="Connecteur droit 11"/>
          <p:cNvCxnSpPr/>
          <p:nvPr/>
        </p:nvCxnSpPr>
        <p:spPr>
          <a:xfrm rot="5400000">
            <a:off x="258762" y="328613"/>
            <a:ext cx="658813" cy="1588"/>
          </a:xfrm>
          <a:prstGeom prst="lin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31" name="Picture 9" descr="ppt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6188" y="6038850"/>
            <a:ext cx="25527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57681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600" b="1" kern="1200">
          <a:solidFill>
            <a:schemeClr val="tx2"/>
          </a:solidFill>
          <a:latin typeface="Arial"/>
          <a:ea typeface="ＭＳ Ｐゴシック" pitchFamily="-108" charset="-128"/>
          <a:cs typeface="Arial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600" b="1">
          <a:solidFill>
            <a:schemeClr val="tx2"/>
          </a:solidFill>
          <a:latin typeface="Arial" pitchFamily="-108" charset="0"/>
          <a:ea typeface="ＭＳ Ｐゴシック" pitchFamily="-108" charset="-128"/>
          <a:cs typeface="Arial" charset="0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800">
          <a:solidFill>
            <a:schemeClr val="tx2"/>
          </a:solidFill>
          <a:latin typeface="Arial" pitchFamily="-108" charset="0"/>
          <a:ea typeface="ＭＳ Ｐゴシック" pitchFamily="-108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6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4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2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Font typeface="Wingdings" pitchFamily="-108" charset="2"/>
        <a:buChar char="§"/>
        <a:defRPr sz="2000" kern="1200">
          <a:solidFill>
            <a:schemeClr val="tx1"/>
          </a:solidFill>
          <a:latin typeface="Arial"/>
          <a:ea typeface="ＭＳ Ｐゴシック" pitchFamily="-108" charset="-128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13" Type="http://schemas.openxmlformats.org/officeDocument/2006/relationships/image" Target="../media/image16.png"/><Relationship Id="rId18" Type="http://schemas.openxmlformats.org/officeDocument/2006/relationships/image" Target="../media/image21.png"/><Relationship Id="rId3" Type="http://schemas.openxmlformats.org/officeDocument/2006/relationships/image" Target="../media/image6.png"/><Relationship Id="rId21" Type="http://schemas.openxmlformats.org/officeDocument/2006/relationships/image" Target="../media/image24.png"/><Relationship Id="rId7" Type="http://schemas.openxmlformats.org/officeDocument/2006/relationships/image" Target="../media/image10.png"/><Relationship Id="rId12" Type="http://schemas.openxmlformats.org/officeDocument/2006/relationships/image" Target="../media/image15.png"/><Relationship Id="rId17" Type="http://schemas.openxmlformats.org/officeDocument/2006/relationships/image" Target="../media/image20.png"/><Relationship Id="rId2" Type="http://schemas.openxmlformats.org/officeDocument/2006/relationships/notesSlide" Target="../notesSlides/notesSlide7.xml"/><Relationship Id="rId16" Type="http://schemas.openxmlformats.org/officeDocument/2006/relationships/image" Target="../media/image19.png"/><Relationship Id="rId20" Type="http://schemas.openxmlformats.org/officeDocument/2006/relationships/image" Target="../media/image2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png"/><Relationship Id="rId11" Type="http://schemas.openxmlformats.org/officeDocument/2006/relationships/image" Target="../media/image14.png"/><Relationship Id="rId5" Type="http://schemas.openxmlformats.org/officeDocument/2006/relationships/image" Target="../media/image8.png"/><Relationship Id="rId15" Type="http://schemas.openxmlformats.org/officeDocument/2006/relationships/image" Target="../media/image18.png"/><Relationship Id="rId10" Type="http://schemas.openxmlformats.org/officeDocument/2006/relationships/image" Target="../media/image13.png"/><Relationship Id="rId19" Type="http://schemas.openxmlformats.org/officeDocument/2006/relationships/image" Target="../media/image22.png"/><Relationship Id="rId4" Type="http://schemas.openxmlformats.org/officeDocument/2006/relationships/image" Target="../media/image7.png"/><Relationship Id="rId9" Type="http://schemas.openxmlformats.org/officeDocument/2006/relationships/image" Target="../media/image12.png"/><Relationship Id="rId14" Type="http://schemas.openxmlformats.org/officeDocument/2006/relationships/image" Target="../media/image17.png"/><Relationship Id="rId22" Type="http://schemas.openxmlformats.org/officeDocument/2006/relationships/image" Target="../media/image25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Sous-titre 9"/>
          <p:cNvSpPr>
            <a:spLocks noGrp="1"/>
          </p:cNvSpPr>
          <p:nvPr>
            <p:ph type="subTitle" idx="1"/>
          </p:nvPr>
        </p:nvSpPr>
        <p:spPr>
          <a:xfrm>
            <a:off x="723900" y="4005064"/>
            <a:ext cx="7520508" cy="1080120"/>
          </a:xfrm>
        </p:spPr>
        <p:txBody>
          <a:bodyPr>
            <a:normAutofit/>
          </a:bodyPr>
          <a:lstStyle/>
          <a:p>
            <a:r>
              <a:rPr lang="fr-FR" altLang="en-US" b="1" dirty="0">
                <a:solidFill>
                  <a:prstClr val="white"/>
                </a:solidFill>
              </a:rPr>
              <a:t>Programme de renforcement des capacités des </a:t>
            </a:r>
            <a:r>
              <a:rPr lang="fr-FR" altLang="en-US" b="1" dirty="0" smtClean="0">
                <a:solidFill>
                  <a:prstClr val="white"/>
                </a:solidFill>
              </a:rPr>
              <a:t>organes </a:t>
            </a:r>
            <a:r>
              <a:rPr lang="fr-FR" altLang="en-US" b="1" dirty="0">
                <a:solidFill>
                  <a:prstClr val="white"/>
                </a:solidFill>
              </a:rPr>
              <a:t>de </a:t>
            </a:r>
            <a:r>
              <a:rPr lang="fr-FR" altLang="en-US" b="1" dirty="0" smtClean="0">
                <a:solidFill>
                  <a:prstClr val="white"/>
                </a:solidFill>
              </a:rPr>
              <a:t>traités</a:t>
            </a:r>
            <a:endParaRPr lang="fr-FR" altLang="en-US" b="1" dirty="0">
              <a:solidFill>
                <a:prstClr val="white"/>
              </a:solidFill>
            </a:endParaRPr>
          </a:p>
          <a:p>
            <a:endParaRPr lang="en-US" altLang="en-US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  <p:sp>
        <p:nvSpPr>
          <p:cNvPr id="5124" name="Titre 10"/>
          <p:cNvSpPr>
            <a:spLocks noGrp="1"/>
          </p:cNvSpPr>
          <p:nvPr>
            <p:ph type="ctrTitle"/>
          </p:nvPr>
        </p:nvSpPr>
        <p:spPr>
          <a:xfrm>
            <a:off x="723900" y="2041525"/>
            <a:ext cx="7251700" cy="1149350"/>
          </a:xfrm>
        </p:spPr>
        <p:txBody>
          <a:bodyPr/>
          <a:lstStyle/>
          <a:p>
            <a:r>
              <a:rPr lang="fr-CH" altLang="en-US" sz="3200" dirty="0" smtClean="0">
                <a:latin typeface="Arial" charset="0"/>
                <a:cs typeface="Arial" charset="0"/>
              </a:rPr>
              <a:t>Le dialogue constructif</a:t>
            </a:r>
            <a:endParaRPr lang="en-GB" altLang="en-US" sz="36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6996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816570"/>
          </a:xfrm>
        </p:spPr>
        <p:txBody>
          <a:bodyPr/>
          <a:lstStyle/>
          <a:p>
            <a:r>
              <a:rPr lang="fr-CH" sz="2800" dirty="0" smtClean="0"/>
              <a:t>Ebauche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CH" sz="2400" dirty="0" smtClean="0"/>
              <a:t>Quel est l’objectif du dialogue constructif?</a:t>
            </a:r>
          </a:p>
          <a:p>
            <a:endParaRPr lang="fr-CH" sz="1000" dirty="0" smtClean="0"/>
          </a:p>
          <a:p>
            <a:r>
              <a:rPr lang="fr-CH" sz="2400" dirty="0" smtClean="0"/>
              <a:t>Qui est impliqué?</a:t>
            </a:r>
          </a:p>
          <a:p>
            <a:endParaRPr lang="fr-CH" sz="1000" dirty="0" smtClean="0"/>
          </a:p>
          <a:p>
            <a:r>
              <a:rPr lang="fr-CH" sz="2400" dirty="0" smtClean="0"/>
              <a:t>Format et structure</a:t>
            </a:r>
          </a:p>
          <a:p>
            <a:endParaRPr lang="fr-CH" sz="1000" dirty="0" smtClean="0"/>
          </a:p>
          <a:p>
            <a:r>
              <a:rPr lang="fr-CH" sz="2400" dirty="0" smtClean="0"/>
              <a:t>Exemple: CEDEF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43634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576064"/>
          </a:xfrm>
        </p:spPr>
        <p:txBody>
          <a:bodyPr/>
          <a:lstStyle/>
          <a:p>
            <a:r>
              <a:rPr lang="fr-CH" sz="2800" dirty="0" smtClean="0"/>
              <a:t>Le dialogue constructif</a:t>
            </a:r>
            <a:endParaRPr lang="en-GB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1196752"/>
            <a:ext cx="7567085" cy="4896544"/>
          </a:xfrm>
        </p:spPr>
        <p:txBody>
          <a:bodyPr/>
          <a:lstStyle/>
          <a:p>
            <a:r>
              <a:rPr lang="fr-CH" sz="1800" dirty="0" smtClean="0"/>
              <a:t>Permet aux organes de traités de mieux comprendre la situation des droits de l’homme d’un Etat partie</a:t>
            </a:r>
          </a:p>
          <a:p>
            <a:r>
              <a:rPr lang="fr-CH" sz="1800" dirty="0" smtClean="0"/>
              <a:t>Sert de base pour la formulation des observations finales</a:t>
            </a:r>
          </a:p>
          <a:p>
            <a:r>
              <a:rPr lang="fr-CH" sz="1800" dirty="0" smtClean="0"/>
              <a:t>Donne l’opportunité aux Etats parties de bénéficier des</a:t>
            </a:r>
            <a:r>
              <a:rPr lang="fr-CH" sz="1800" dirty="0"/>
              <a:t> </a:t>
            </a:r>
            <a:r>
              <a:rPr lang="fr-CH" sz="1800" dirty="0" smtClean="0"/>
              <a:t>conseils des experts</a:t>
            </a:r>
          </a:p>
          <a:p>
            <a:pPr marL="0" indent="0">
              <a:buNone/>
            </a:pPr>
            <a:endParaRPr lang="fr-CH" sz="800" dirty="0"/>
          </a:p>
          <a:p>
            <a:pPr marL="0" indent="0">
              <a:buNone/>
            </a:pPr>
            <a:r>
              <a:rPr lang="fr-CH" sz="1800" b="1" dirty="0" smtClean="0">
                <a:solidFill>
                  <a:schemeClr val="tx2"/>
                </a:solidFill>
              </a:rPr>
              <a:t>Qui est impliqué?</a:t>
            </a:r>
          </a:p>
          <a:p>
            <a:pPr marL="0" indent="0">
              <a:buNone/>
            </a:pPr>
            <a:endParaRPr lang="fr-CH" sz="800" b="1" dirty="0" smtClean="0">
              <a:solidFill>
                <a:schemeClr val="tx2"/>
              </a:solidFill>
            </a:endParaRPr>
          </a:p>
          <a:p>
            <a:r>
              <a:rPr lang="fr-CH" sz="1800" dirty="0" smtClean="0"/>
              <a:t>La délégation de l’Etat partie: </a:t>
            </a:r>
          </a:p>
          <a:p>
            <a:pPr lvl="1"/>
            <a:r>
              <a:rPr lang="fr-CH" sz="1800" dirty="0" smtClean="0">
                <a:sym typeface="Wingdings" panose="05000000000000000000" pitchFamily="2" charset="2"/>
              </a:rPr>
              <a:t>Dirigée par un haut fonctionnaire de l’Etat </a:t>
            </a:r>
          </a:p>
          <a:p>
            <a:pPr lvl="1"/>
            <a:r>
              <a:rPr lang="fr-FR" sz="1800" dirty="0" smtClean="0"/>
              <a:t>Les représentants ayant acquis une expertise pertinente</a:t>
            </a:r>
            <a:endParaRPr lang="fr-CH" sz="1800" dirty="0" smtClean="0">
              <a:sym typeface="Wingdings" panose="05000000000000000000" pitchFamily="2" charset="2"/>
            </a:endParaRPr>
          </a:p>
          <a:p>
            <a:pPr marL="0" indent="0">
              <a:buNone/>
            </a:pPr>
            <a:endParaRPr lang="fr-CH" sz="800" dirty="0" smtClean="0">
              <a:sym typeface="Wingdings" panose="05000000000000000000" pitchFamily="2" charset="2"/>
            </a:endParaRPr>
          </a:p>
          <a:p>
            <a:r>
              <a:rPr lang="fr-CH" sz="1800" dirty="0" smtClean="0">
                <a:sym typeface="Wingdings" panose="05000000000000000000" pitchFamily="2" charset="2"/>
              </a:rPr>
              <a:t>Tous membres des Organes de </a:t>
            </a:r>
            <a:r>
              <a:rPr lang="fr-CH" sz="1800" dirty="0" smtClean="0">
                <a:sym typeface="Wingdings" panose="05000000000000000000" pitchFamily="2" charset="2"/>
              </a:rPr>
              <a:t>traités </a:t>
            </a:r>
            <a:r>
              <a:rPr lang="fr-CH" sz="1800" dirty="0" smtClean="0">
                <a:sym typeface="Wingdings" panose="05000000000000000000" pitchFamily="2" charset="2"/>
              </a:rPr>
              <a:t>mais</a:t>
            </a:r>
          </a:p>
          <a:p>
            <a:pPr lvl="1"/>
            <a:r>
              <a:rPr lang="fr-CH" sz="1800" dirty="0" smtClean="0">
                <a:sym typeface="Wingdings" panose="05000000000000000000" pitchFamily="2" charset="2"/>
              </a:rPr>
              <a:t>Le  responsable assure un dialogue interactif effectif, efficace, cohérent et respectueux, </a:t>
            </a:r>
          </a:p>
          <a:p>
            <a:pPr lvl="1"/>
            <a:r>
              <a:rPr lang="fr-CH" sz="1800" dirty="0" smtClean="0">
                <a:sym typeface="Wingdings" panose="05000000000000000000" pitchFamily="2" charset="2"/>
              </a:rPr>
              <a:t>Le rapporteur/ groupe de travail assure les préparatifs pour le dialogue</a:t>
            </a:r>
            <a:r>
              <a:rPr lang="fr-CH" sz="18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sym typeface="Wingdings" panose="05000000000000000000" pitchFamily="2" charset="2"/>
              </a:rPr>
              <a:t> </a:t>
            </a:r>
            <a:r>
              <a:rPr lang="fr-CH" sz="1800" dirty="0" smtClean="0">
                <a:sym typeface="Wingdings" panose="05000000000000000000" pitchFamily="2" charset="2"/>
              </a:rPr>
              <a:t>constructif</a:t>
            </a:r>
            <a:endParaRPr lang="fr-CH" sz="1800" dirty="0" smtClean="0"/>
          </a:p>
          <a:p>
            <a:endParaRPr lang="fr-CH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01592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40832" y="692696"/>
            <a:ext cx="7567085" cy="5283603"/>
          </a:xfrm>
        </p:spPr>
        <p:txBody>
          <a:bodyPr/>
          <a:lstStyle/>
          <a:p>
            <a:r>
              <a:rPr lang="fr-CH" sz="2000" dirty="0" smtClean="0">
                <a:solidFill>
                  <a:schemeClr val="tx2"/>
                </a:solidFill>
              </a:rPr>
              <a:t>Format</a:t>
            </a:r>
            <a:r>
              <a:rPr lang="fr-CH" sz="2000" dirty="0" smtClean="0"/>
              <a:t> </a:t>
            </a:r>
            <a:r>
              <a:rPr lang="fr-CH" sz="2000" dirty="0" smtClean="0">
                <a:sym typeface="Wingdings" panose="05000000000000000000" pitchFamily="2" charset="2"/>
              </a:rPr>
              <a:t> deux sessions publiques de trois heures chacune étalées sur deux journées consécutives* </a:t>
            </a:r>
          </a:p>
          <a:p>
            <a:r>
              <a:rPr lang="fr-CH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Thèmes</a:t>
            </a:r>
            <a:r>
              <a:rPr lang="fr-CH" sz="2000" dirty="0" smtClean="0">
                <a:sym typeface="Wingdings" panose="05000000000000000000" pitchFamily="2" charset="2"/>
              </a:rPr>
              <a:t> </a:t>
            </a:r>
          </a:p>
          <a:p>
            <a:pPr lvl="1"/>
            <a:r>
              <a:rPr lang="fr-FR" sz="2000" dirty="0" smtClean="0"/>
              <a:t>Les rapports initiaux : la plupart des dispositions des traités + priorités thématiques / défis</a:t>
            </a:r>
            <a:endParaRPr lang="fr-CH" sz="2000" dirty="0" smtClean="0">
              <a:sym typeface="Wingdings" panose="05000000000000000000" pitchFamily="2" charset="2"/>
            </a:endParaRPr>
          </a:p>
          <a:p>
            <a:pPr lvl="1"/>
            <a:r>
              <a:rPr lang="fr-FR" sz="2000" dirty="0" smtClean="0"/>
              <a:t>Les rapports périodiques : questions ou priorités thématiques</a:t>
            </a:r>
            <a:r>
              <a:rPr lang="fr-CH" sz="2000" dirty="0" smtClean="0">
                <a:sym typeface="Wingdings" panose="05000000000000000000" pitchFamily="2" charset="2"/>
              </a:rPr>
              <a:t> </a:t>
            </a:r>
            <a:endParaRPr lang="fr-CH" sz="2000" dirty="0">
              <a:sym typeface="Wingdings" panose="05000000000000000000" pitchFamily="2" charset="2"/>
            </a:endParaRPr>
          </a:p>
          <a:p>
            <a:r>
              <a:rPr lang="fr-CH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Organisation du dialogue </a:t>
            </a:r>
            <a:r>
              <a:rPr lang="fr-CH" sz="2000" dirty="0" smtClean="0">
                <a:sym typeface="Wingdings" panose="05000000000000000000" pitchFamily="2" charset="2"/>
              </a:rPr>
              <a:t>par articles, thèmes or sous-thèmes (questions)</a:t>
            </a:r>
          </a:p>
          <a:p>
            <a:r>
              <a:rPr lang="fr-CH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Temps alloué</a:t>
            </a:r>
          </a:p>
          <a:p>
            <a:pPr lvl="1"/>
            <a:r>
              <a:rPr lang="fr-CH" sz="2000" dirty="0" smtClean="0">
                <a:sym typeface="Wingdings" panose="05000000000000000000" pitchFamily="2" charset="2"/>
              </a:rPr>
              <a:t>Discours d’ouverture de l’Etat partie  15-30 minutes</a:t>
            </a:r>
          </a:p>
          <a:p>
            <a:pPr lvl="1"/>
            <a:r>
              <a:rPr lang="fr-CH" sz="2000" dirty="0" smtClean="0">
                <a:sym typeface="Wingdings" panose="05000000000000000000" pitchFamily="2" charset="2"/>
              </a:rPr>
              <a:t>Remarques de clôture de l’Etat partie plus de 10 minutes</a:t>
            </a:r>
          </a:p>
          <a:p>
            <a:r>
              <a:rPr lang="fr-CH" sz="2000" dirty="0" smtClean="0">
                <a:solidFill>
                  <a:schemeClr val="tx2"/>
                </a:solidFill>
                <a:sym typeface="Wingdings" panose="05000000000000000000" pitchFamily="2" charset="2"/>
              </a:rPr>
              <a:t>Langues</a:t>
            </a:r>
            <a:r>
              <a:rPr lang="fr-CH" sz="2000" dirty="0" smtClean="0">
                <a:sym typeface="Wingdings" panose="05000000000000000000" pitchFamily="2" charset="2"/>
              </a:rPr>
              <a:t>  Trois langues de travail &amp; exceptionnellement quatre</a:t>
            </a:r>
          </a:p>
        </p:txBody>
      </p:sp>
    </p:spTree>
    <p:extLst>
      <p:ext uri="{BB962C8B-B14F-4D97-AF65-F5344CB8AC3E}">
        <p14:creationId xmlns:p14="http://schemas.microsoft.com/office/powerpoint/2010/main" val="31688722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1363" y="404664"/>
            <a:ext cx="8079109" cy="864096"/>
          </a:xfrm>
        </p:spPr>
        <p:txBody>
          <a:bodyPr/>
          <a:lstStyle/>
          <a:p>
            <a:r>
              <a:rPr lang="fr-FR" dirty="0" smtClean="0"/>
              <a:t>Exemple: Comité pour l’élimination de la discrimination à l’égard des femmes (CEDEF)</a:t>
            </a:r>
            <a:endParaRPr lang="fr-FR" dirty="0"/>
          </a:p>
        </p:txBody>
      </p:sp>
      <p:grpSp>
        <p:nvGrpSpPr>
          <p:cNvPr id="5" name="Group 4"/>
          <p:cNvGrpSpPr/>
          <p:nvPr/>
        </p:nvGrpSpPr>
        <p:grpSpPr>
          <a:xfrm>
            <a:off x="-4861048" y="116632"/>
            <a:ext cx="13419795" cy="6984776"/>
            <a:chOff x="-4842062" y="116632"/>
            <a:chExt cx="13099748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38515" y="1268760"/>
              <a:ext cx="6719171" cy="4824536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400" u="sng" kern="12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fr-FR" sz="2600" dirty="0" smtClean="0"/>
                <a:t>Le dialogue constructif avec le CEDEF dure 5 heures </a:t>
              </a:r>
              <a:r>
                <a:rPr lang="en-US" sz="2600" dirty="0" smtClean="0"/>
                <a:t>:</a:t>
              </a:r>
              <a:endParaRPr lang="es-CL" sz="2600" dirty="0" smtClean="0"/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600" dirty="0" smtClean="0"/>
                <a:t>Matin: 10.00 à 13.00</a:t>
              </a:r>
            </a:p>
            <a:p>
              <a:pPr marL="457200" lvl="0" indent="-45720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Arial" pitchFamily="34" charset="0"/>
                <a:buChar char="•"/>
              </a:pPr>
              <a:r>
                <a:rPr lang="es-CL" sz="2600" dirty="0" smtClean="0"/>
                <a:t>Après - midi : 15.00 à 17.00</a:t>
              </a:r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0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dirty="0" smtClean="0"/>
                <a:t>Rapports </a:t>
              </a:r>
              <a:r>
                <a:rPr lang="fr-FR" sz="2000" dirty="0" smtClean="0"/>
                <a:t>initiaux</a:t>
              </a:r>
              <a:r>
                <a:rPr lang="en-US" sz="2000" dirty="0" smtClean="0"/>
                <a:t>: tous les experts du CEDEF participent à l’examen de </a:t>
              </a:r>
              <a:r>
                <a:rPr lang="fr-FR" sz="2000" dirty="0" smtClean="0"/>
                <a:t>l’Etat partie</a:t>
              </a:r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000" kern="1200" dirty="0" smtClean="0"/>
                <a:t>Rapports périodiques: Un groupe de travail de 10 à 14 experts du  </a:t>
              </a:r>
              <a:r>
                <a:rPr lang="en-US" sz="2000" dirty="0" smtClean="0"/>
                <a:t>CEDEF assure l’examen d’un </a:t>
              </a:r>
              <a:r>
                <a:rPr lang="fr-FR" sz="2000" dirty="0" smtClean="0"/>
                <a:t>Etat</a:t>
              </a:r>
              <a:r>
                <a:rPr lang="en-US" sz="2000" dirty="0" smtClean="0"/>
                <a:t> </a:t>
              </a:r>
              <a:r>
                <a:rPr lang="fr-FR" sz="2000" dirty="0" smtClean="0"/>
                <a:t>partie</a:t>
              </a:r>
              <a:endParaRPr lang="fr-FR" sz="2000" kern="1200" dirty="0" smtClean="0"/>
            </a:p>
            <a:p>
              <a:pPr lvl="0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9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1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1618510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6191672" y="6156593"/>
            <a:ext cx="816518" cy="58477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3" name="Down Arrow 42"/>
          <p:cNvSpPr/>
          <p:nvPr/>
        </p:nvSpPr>
        <p:spPr>
          <a:xfrm>
            <a:off x="5392216" y="2328545"/>
            <a:ext cx="403120" cy="596399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04193" y="462269"/>
            <a:ext cx="7732564" cy="668989"/>
          </a:xfrm>
        </p:spPr>
        <p:txBody>
          <a:bodyPr/>
          <a:lstStyle/>
          <a:p>
            <a:r>
              <a:rPr lang="fr-FR" dirty="0" smtClean="0"/>
              <a:t>Ligne</a:t>
            </a:r>
            <a:r>
              <a:rPr lang="en-US" dirty="0" smtClean="0"/>
              <a:t> </a:t>
            </a:r>
            <a:r>
              <a:rPr lang="fr-FR" dirty="0" smtClean="0"/>
              <a:t>chronologique</a:t>
            </a:r>
            <a:r>
              <a:rPr lang="es-CL" dirty="0" smtClean="0"/>
              <a:t> (session du matin)</a:t>
            </a:r>
            <a:br>
              <a:rPr lang="es-CL" dirty="0" smtClean="0"/>
            </a:br>
            <a:endParaRPr lang="es-CL" dirty="0"/>
          </a:p>
        </p:txBody>
      </p:sp>
      <p:sp>
        <p:nvSpPr>
          <p:cNvPr id="5" name="Notched Right Arrow 4"/>
          <p:cNvSpPr/>
          <p:nvPr/>
        </p:nvSpPr>
        <p:spPr>
          <a:xfrm>
            <a:off x="107504" y="2694519"/>
            <a:ext cx="9036496" cy="1958617"/>
          </a:xfrm>
          <a:prstGeom prst="notchedRightArrow">
            <a:avLst/>
          </a:prstGeom>
          <a:solidFill>
            <a:schemeClr val="tx2"/>
          </a:solidFill>
          <a:ln>
            <a:noFill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</p:sp>
      <p:sp>
        <p:nvSpPr>
          <p:cNvPr id="6" name="Freeform 5"/>
          <p:cNvSpPr/>
          <p:nvPr/>
        </p:nvSpPr>
        <p:spPr>
          <a:xfrm>
            <a:off x="107504" y="1206043"/>
            <a:ext cx="1656183" cy="1214845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7" name="Oval 6"/>
          <p:cNvSpPr/>
          <p:nvPr/>
        </p:nvSpPr>
        <p:spPr>
          <a:xfrm>
            <a:off x="553954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8" name="Freeform 7"/>
          <p:cNvSpPr/>
          <p:nvPr/>
        </p:nvSpPr>
        <p:spPr>
          <a:xfrm>
            <a:off x="251520" y="5301208"/>
            <a:ext cx="1729343" cy="720080"/>
          </a:xfrm>
          <a:custGeom>
            <a:avLst/>
            <a:gdLst>
              <a:gd name="connsiteX0" fmla="*/ 0 w 823250"/>
              <a:gd name="connsiteY0" fmla="*/ 0 h 1958617"/>
              <a:gd name="connsiteX1" fmla="*/ 823250 w 823250"/>
              <a:gd name="connsiteY1" fmla="*/ 0 h 1958617"/>
              <a:gd name="connsiteX2" fmla="*/ 823250 w 823250"/>
              <a:gd name="connsiteY2" fmla="*/ 1958617 h 1958617"/>
              <a:gd name="connsiteX3" fmla="*/ 0 w 823250"/>
              <a:gd name="connsiteY3" fmla="*/ 1958617 h 1958617"/>
              <a:gd name="connsiteX4" fmla="*/ 0 w 82325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23250" h="1958617">
                <a:moveTo>
                  <a:pt x="0" y="0"/>
                </a:moveTo>
                <a:lnTo>
                  <a:pt x="823250" y="0"/>
                </a:lnTo>
                <a:lnTo>
                  <a:pt x="82325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9" name="Oval 8"/>
          <p:cNvSpPr/>
          <p:nvPr/>
        </p:nvSpPr>
        <p:spPr>
          <a:xfrm>
            <a:off x="1297594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>
          <a:xfrm>
            <a:off x="1907705" y="1196752"/>
            <a:ext cx="1054494" cy="915769"/>
          </a:xfrm>
          <a:custGeom>
            <a:avLst/>
            <a:gdLst>
              <a:gd name="connsiteX0" fmla="*/ 0 w 753995"/>
              <a:gd name="connsiteY0" fmla="*/ 0 h 1958617"/>
              <a:gd name="connsiteX1" fmla="*/ 753995 w 753995"/>
              <a:gd name="connsiteY1" fmla="*/ 0 h 1958617"/>
              <a:gd name="connsiteX2" fmla="*/ 753995 w 753995"/>
              <a:gd name="connsiteY2" fmla="*/ 1958617 h 1958617"/>
              <a:gd name="connsiteX3" fmla="*/ 0 w 753995"/>
              <a:gd name="connsiteY3" fmla="*/ 1958617 h 1958617"/>
              <a:gd name="connsiteX4" fmla="*/ 0 w 75399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53995" h="1958617">
                <a:moveTo>
                  <a:pt x="0" y="0"/>
                </a:moveTo>
                <a:lnTo>
                  <a:pt x="753995" y="0"/>
                </a:lnTo>
                <a:lnTo>
                  <a:pt x="75399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dirty="0"/>
          </a:p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dirty="0"/>
          </a:p>
        </p:txBody>
      </p:sp>
      <p:sp>
        <p:nvSpPr>
          <p:cNvPr id="11" name="Oval 10"/>
          <p:cNvSpPr/>
          <p:nvPr/>
        </p:nvSpPr>
        <p:spPr>
          <a:xfrm>
            <a:off x="211252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2" name="Freeform 11"/>
          <p:cNvSpPr/>
          <p:nvPr/>
        </p:nvSpPr>
        <p:spPr>
          <a:xfrm>
            <a:off x="2342927" y="5245111"/>
            <a:ext cx="1325376" cy="776177"/>
          </a:xfrm>
          <a:custGeom>
            <a:avLst/>
            <a:gdLst>
              <a:gd name="connsiteX0" fmla="*/ 0 w 780445"/>
              <a:gd name="connsiteY0" fmla="*/ 0 h 1958617"/>
              <a:gd name="connsiteX1" fmla="*/ 780445 w 780445"/>
              <a:gd name="connsiteY1" fmla="*/ 0 h 1958617"/>
              <a:gd name="connsiteX2" fmla="*/ 780445 w 780445"/>
              <a:gd name="connsiteY2" fmla="*/ 1958617 h 1958617"/>
              <a:gd name="connsiteX3" fmla="*/ 0 w 780445"/>
              <a:gd name="connsiteY3" fmla="*/ 1958617 h 1958617"/>
              <a:gd name="connsiteX4" fmla="*/ 0 w 780445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80445" h="1958617">
                <a:moveTo>
                  <a:pt x="0" y="0"/>
                </a:moveTo>
                <a:lnTo>
                  <a:pt x="780445" y="0"/>
                </a:lnTo>
                <a:lnTo>
                  <a:pt x="780445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3" name="Oval 12"/>
          <p:cNvSpPr/>
          <p:nvPr/>
        </p:nvSpPr>
        <p:spPr>
          <a:xfrm>
            <a:off x="2906055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4" name="Freeform 13"/>
          <p:cNvSpPr/>
          <p:nvPr/>
        </p:nvSpPr>
        <p:spPr>
          <a:xfrm>
            <a:off x="3164021" y="1700808"/>
            <a:ext cx="1587489" cy="411713"/>
          </a:xfrm>
          <a:custGeom>
            <a:avLst/>
            <a:gdLst>
              <a:gd name="connsiteX0" fmla="*/ 0 w 691433"/>
              <a:gd name="connsiteY0" fmla="*/ 0 h 1958617"/>
              <a:gd name="connsiteX1" fmla="*/ 691433 w 691433"/>
              <a:gd name="connsiteY1" fmla="*/ 0 h 1958617"/>
              <a:gd name="connsiteX2" fmla="*/ 691433 w 691433"/>
              <a:gd name="connsiteY2" fmla="*/ 1958617 h 1958617"/>
              <a:gd name="connsiteX3" fmla="*/ 0 w 691433"/>
              <a:gd name="connsiteY3" fmla="*/ 1958617 h 1958617"/>
              <a:gd name="connsiteX4" fmla="*/ 0 w 691433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91433" h="1958617">
                <a:moveTo>
                  <a:pt x="0" y="0"/>
                </a:moveTo>
                <a:lnTo>
                  <a:pt x="691433" y="0"/>
                </a:lnTo>
                <a:lnTo>
                  <a:pt x="691433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5" name="Oval 14"/>
          <p:cNvSpPr/>
          <p:nvPr/>
        </p:nvSpPr>
        <p:spPr>
          <a:xfrm>
            <a:off x="3668303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6" name="Freeform 15"/>
          <p:cNvSpPr/>
          <p:nvPr/>
        </p:nvSpPr>
        <p:spPr>
          <a:xfrm>
            <a:off x="3857033" y="5013176"/>
            <a:ext cx="1902590" cy="776178"/>
          </a:xfrm>
          <a:custGeom>
            <a:avLst/>
            <a:gdLst>
              <a:gd name="connsiteX0" fmla="*/ 0 w 819440"/>
              <a:gd name="connsiteY0" fmla="*/ 0 h 1958617"/>
              <a:gd name="connsiteX1" fmla="*/ 819440 w 819440"/>
              <a:gd name="connsiteY1" fmla="*/ 0 h 1958617"/>
              <a:gd name="connsiteX2" fmla="*/ 819440 w 819440"/>
              <a:gd name="connsiteY2" fmla="*/ 1958617 h 1958617"/>
              <a:gd name="connsiteX3" fmla="*/ 0 w 819440"/>
              <a:gd name="connsiteY3" fmla="*/ 1958617 h 1958617"/>
              <a:gd name="connsiteX4" fmla="*/ 0 w 819440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9440" h="1958617">
                <a:moveTo>
                  <a:pt x="0" y="0"/>
                </a:moveTo>
                <a:lnTo>
                  <a:pt x="819440" y="0"/>
                </a:lnTo>
                <a:lnTo>
                  <a:pt x="819440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7" name="Oval 16"/>
          <p:cNvSpPr/>
          <p:nvPr/>
        </p:nvSpPr>
        <p:spPr>
          <a:xfrm>
            <a:off x="4535489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8" name="Freeform 17"/>
          <p:cNvSpPr/>
          <p:nvPr/>
        </p:nvSpPr>
        <p:spPr>
          <a:xfrm>
            <a:off x="5011762" y="1412776"/>
            <a:ext cx="1360437" cy="766253"/>
          </a:xfrm>
          <a:custGeom>
            <a:avLst/>
            <a:gdLst>
              <a:gd name="connsiteX0" fmla="*/ 0 w 839208"/>
              <a:gd name="connsiteY0" fmla="*/ 0 h 1958617"/>
              <a:gd name="connsiteX1" fmla="*/ 839208 w 839208"/>
              <a:gd name="connsiteY1" fmla="*/ 0 h 1958617"/>
              <a:gd name="connsiteX2" fmla="*/ 839208 w 839208"/>
              <a:gd name="connsiteY2" fmla="*/ 1958617 h 1958617"/>
              <a:gd name="connsiteX3" fmla="*/ 0 w 839208"/>
              <a:gd name="connsiteY3" fmla="*/ 1958617 h 1958617"/>
              <a:gd name="connsiteX4" fmla="*/ 0 w 839208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39208" h="1958617">
                <a:moveTo>
                  <a:pt x="0" y="0"/>
                </a:moveTo>
                <a:lnTo>
                  <a:pt x="839208" y="0"/>
                </a:lnTo>
                <a:lnTo>
                  <a:pt x="839208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  <a:prstDash val="solid"/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19" name="Oval 18"/>
          <p:cNvSpPr/>
          <p:nvPr/>
        </p:nvSpPr>
        <p:spPr>
          <a:xfrm>
            <a:off x="530568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0" name="Freeform 19"/>
          <p:cNvSpPr/>
          <p:nvPr/>
        </p:nvSpPr>
        <p:spPr>
          <a:xfrm>
            <a:off x="5868143" y="5013176"/>
            <a:ext cx="1148409" cy="1008112"/>
          </a:xfrm>
          <a:custGeom>
            <a:avLst/>
            <a:gdLst>
              <a:gd name="connsiteX0" fmla="*/ 0 w 863849"/>
              <a:gd name="connsiteY0" fmla="*/ 0 h 1958617"/>
              <a:gd name="connsiteX1" fmla="*/ 863849 w 863849"/>
              <a:gd name="connsiteY1" fmla="*/ 0 h 1958617"/>
              <a:gd name="connsiteX2" fmla="*/ 863849 w 863849"/>
              <a:gd name="connsiteY2" fmla="*/ 1958617 h 1958617"/>
              <a:gd name="connsiteX3" fmla="*/ 0 w 863849"/>
              <a:gd name="connsiteY3" fmla="*/ 1958617 h 1958617"/>
              <a:gd name="connsiteX4" fmla="*/ 0 w 863849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3849" h="1958617">
                <a:moveTo>
                  <a:pt x="0" y="0"/>
                </a:moveTo>
                <a:lnTo>
                  <a:pt x="863849" y="0"/>
                </a:lnTo>
                <a:lnTo>
                  <a:pt x="863849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21" name="Oval 20"/>
          <p:cNvSpPr/>
          <p:nvPr/>
        </p:nvSpPr>
        <p:spPr>
          <a:xfrm>
            <a:off x="6183520" y="3429000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2" name="Freeform 21"/>
          <p:cNvSpPr/>
          <p:nvPr/>
        </p:nvSpPr>
        <p:spPr>
          <a:xfrm>
            <a:off x="6731730" y="1527175"/>
            <a:ext cx="1728702" cy="677688"/>
          </a:xfrm>
          <a:custGeom>
            <a:avLst/>
            <a:gdLst>
              <a:gd name="connsiteX0" fmla="*/ 0 w 749596"/>
              <a:gd name="connsiteY0" fmla="*/ 0 h 1958617"/>
              <a:gd name="connsiteX1" fmla="*/ 749596 w 749596"/>
              <a:gd name="connsiteY1" fmla="*/ 0 h 1958617"/>
              <a:gd name="connsiteX2" fmla="*/ 749596 w 749596"/>
              <a:gd name="connsiteY2" fmla="*/ 1958617 h 1958617"/>
              <a:gd name="connsiteX3" fmla="*/ 0 w 749596"/>
              <a:gd name="connsiteY3" fmla="*/ 1958617 h 1958617"/>
              <a:gd name="connsiteX4" fmla="*/ 0 w 749596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9596" h="1958617">
                <a:moveTo>
                  <a:pt x="0" y="0"/>
                </a:moveTo>
                <a:lnTo>
                  <a:pt x="749596" y="0"/>
                </a:lnTo>
                <a:lnTo>
                  <a:pt x="749596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sp>
        <p:nvSpPr>
          <p:cNvPr id="23" name="Oval 22"/>
          <p:cNvSpPr/>
          <p:nvPr/>
        </p:nvSpPr>
        <p:spPr>
          <a:xfrm>
            <a:off x="7016552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24" name="Freeform 23"/>
          <p:cNvSpPr/>
          <p:nvPr/>
        </p:nvSpPr>
        <p:spPr>
          <a:xfrm>
            <a:off x="7316471" y="5041066"/>
            <a:ext cx="1588368" cy="1008112"/>
          </a:xfrm>
          <a:custGeom>
            <a:avLst/>
            <a:gdLst>
              <a:gd name="connsiteX0" fmla="*/ 0 w 861292"/>
              <a:gd name="connsiteY0" fmla="*/ 0 h 1958617"/>
              <a:gd name="connsiteX1" fmla="*/ 861292 w 861292"/>
              <a:gd name="connsiteY1" fmla="*/ 0 h 1958617"/>
              <a:gd name="connsiteX2" fmla="*/ 861292 w 861292"/>
              <a:gd name="connsiteY2" fmla="*/ 1958617 h 1958617"/>
              <a:gd name="connsiteX3" fmla="*/ 0 w 861292"/>
              <a:gd name="connsiteY3" fmla="*/ 1958617 h 1958617"/>
              <a:gd name="connsiteX4" fmla="*/ 0 w 861292"/>
              <a:gd name="connsiteY4" fmla="*/ 0 h 19586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292" h="1958617">
                <a:moveTo>
                  <a:pt x="0" y="0"/>
                </a:moveTo>
                <a:lnTo>
                  <a:pt x="861292" y="0"/>
                </a:lnTo>
                <a:lnTo>
                  <a:pt x="861292" y="1958617"/>
                </a:lnTo>
                <a:lnTo>
                  <a:pt x="0" y="1958617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t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es-CL" sz="1200" b="1" kern="1200" dirty="0" smtClean="0"/>
              <a:t>.</a:t>
            </a:r>
            <a:endParaRPr lang="es-CL" sz="1200" b="1" kern="1200" dirty="0"/>
          </a:p>
        </p:txBody>
      </p:sp>
      <p:sp>
        <p:nvSpPr>
          <p:cNvPr id="25" name="Oval 24"/>
          <p:cNvSpPr/>
          <p:nvPr/>
        </p:nvSpPr>
        <p:spPr>
          <a:xfrm>
            <a:off x="7682746" y="3443402"/>
            <a:ext cx="489654" cy="489654"/>
          </a:xfrm>
          <a:prstGeom prst="ellipse">
            <a:avLst/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30" name="Rectangle 29"/>
          <p:cNvSpPr/>
          <p:nvPr/>
        </p:nvSpPr>
        <p:spPr>
          <a:xfrm>
            <a:off x="604192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1367135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18836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3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51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4</a:t>
            </a:r>
          </a:p>
        </p:txBody>
      </p:sp>
      <p:sp>
        <p:nvSpPr>
          <p:cNvPr id="34" name="Rectangle 33"/>
          <p:cNvSpPr/>
          <p:nvPr/>
        </p:nvSpPr>
        <p:spPr>
          <a:xfrm>
            <a:off x="373603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5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457200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6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5364088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7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56311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8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7092280" y="3409836"/>
            <a:ext cx="36740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9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7668344" y="3409836"/>
            <a:ext cx="550151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10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40" name="Down Arrow 39"/>
          <p:cNvSpPr/>
          <p:nvPr/>
        </p:nvSpPr>
        <p:spPr>
          <a:xfrm>
            <a:off x="575048" y="2491155"/>
            <a:ext cx="541143" cy="57780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1" name="Down Arrow 40"/>
          <p:cNvSpPr/>
          <p:nvPr/>
        </p:nvSpPr>
        <p:spPr>
          <a:xfrm>
            <a:off x="2188368" y="2184529"/>
            <a:ext cx="413812" cy="884431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2" name="Down Arrow 41"/>
          <p:cNvSpPr/>
          <p:nvPr/>
        </p:nvSpPr>
        <p:spPr>
          <a:xfrm>
            <a:off x="3736031" y="2328545"/>
            <a:ext cx="421926" cy="668407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5" name="Down Arrow 44"/>
          <p:cNvSpPr/>
          <p:nvPr/>
        </p:nvSpPr>
        <p:spPr>
          <a:xfrm>
            <a:off x="7092280" y="2328545"/>
            <a:ext cx="413926" cy="740415"/>
          </a:xfrm>
          <a:prstGeom prst="downArrow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 sz="1200" b="1"/>
          </a:p>
        </p:txBody>
      </p:sp>
      <p:sp>
        <p:nvSpPr>
          <p:cNvPr id="47" name="Up Arrow 46"/>
          <p:cNvSpPr/>
          <p:nvPr/>
        </p:nvSpPr>
        <p:spPr>
          <a:xfrm>
            <a:off x="1329041" y="4305076"/>
            <a:ext cx="434647" cy="92412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>
              <a:solidFill>
                <a:schemeClr val="accent3"/>
              </a:solidFill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2951311" y="4320986"/>
            <a:ext cx="444398" cy="764198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0" name="Up Arrow 49"/>
          <p:cNvSpPr/>
          <p:nvPr/>
        </p:nvSpPr>
        <p:spPr>
          <a:xfrm>
            <a:off x="4658039" y="4320987"/>
            <a:ext cx="353723" cy="547912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1" name="Up Arrow 50"/>
          <p:cNvSpPr/>
          <p:nvPr/>
        </p:nvSpPr>
        <p:spPr>
          <a:xfrm>
            <a:off x="6191672" y="4278008"/>
            <a:ext cx="481502" cy="591641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2" name="Up Arrow 51"/>
          <p:cNvSpPr/>
          <p:nvPr/>
        </p:nvSpPr>
        <p:spPr>
          <a:xfrm>
            <a:off x="7668344" y="4320986"/>
            <a:ext cx="429953" cy="548664"/>
          </a:xfrm>
          <a:prstGeom prst="upArrow">
            <a:avLst/>
          </a:prstGeom>
          <a:solidFill>
            <a:schemeClr val="accent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44" name="Rectangle 43"/>
          <p:cNvSpPr/>
          <p:nvPr/>
        </p:nvSpPr>
        <p:spPr>
          <a:xfrm>
            <a:off x="1906042" y="1153314"/>
            <a:ext cx="115344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466725">
              <a:spcBef>
                <a:spcPct val="0"/>
              </a:spcBef>
              <a:spcAft>
                <a:spcPct val="35000"/>
              </a:spcAft>
            </a:pPr>
            <a:r>
              <a:rPr lang="es-CL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10.30 : Questions  sur la </a:t>
            </a:r>
            <a:r>
              <a:rPr lang="fr-FR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première partie de </a:t>
            </a:r>
            <a:r>
              <a:rPr lang="es-CL" sz="1200" b="1" dirty="0" smtClean="0">
                <a:solidFill>
                  <a:srgbClr val="333333">
                    <a:hueOff val="0"/>
                    <a:satOff val="0"/>
                    <a:lumOff val="0"/>
                    <a:alphaOff val="0"/>
                  </a:srgbClr>
                </a:solidFill>
              </a:rPr>
              <a:t>la CEDEF </a:t>
            </a:r>
            <a:endParaRPr lang="es-CL" sz="1200" b="1" dirty="0">
              <a:solidFill>
                <a:srgbClr val="333333">
                  <a:hueOff val="0"/>
                  <a:satOff val="0"/>
                  <a:lumOff val="0"/>
                  <a:alphaOff val="0"/>
                </a:srgbClr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144124" y="1322127"/>
            <a:ext cx="17345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10.00 : le Président du CEDEF ouvre la session et reçoit la délégation de l’Etat Partie</a:t>
            </a:r>
            <a:endParaRPr lang="en-GB" sz="1200" b="1" dirty="0"/>
          </a:p>
        </p:txBody>
      </p:sp>
      <p:sp>
        <p:nvSpPr>
          <p:cNvPr id="59" name="TextBox 58"/>
          <p:cNvSpPr txBox="1"/>
          <p:nvPr/>
        </p:nvSpPr>
        <p:spPr>
          <a:xfrm>
            <a:off x="5011762" y="1527175"/>
            <a:ext cx="13604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Questions sur la deuxième partie de la CEDEF</a:t>
            </a:r>
            <a:endParaRPr lang="en-GB" sz="1200" b="1" dirty="0"/>
          </a:p>
        </p:txBody>
      </p:sp>
      <p:sp>
        <p:nvSpPr>
          <p:cNvPr id="60" name="Rectangle 59"/>
          <p:cNvSpPr/>
          <p:nvPr/>
        </p:nvSpPr>
        <p:spPr>
          <a:xfrm>
            <a:off x="2410100" y="5229200"/>
            <a:ext cx="137120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defTabSz="466725">
              <a:spcBef>
                <a:spcPct val="0"/>
              </a:spcBef>
              <a:spcAft>
                <a:spcPct val="35000"/>
              </a:spcAft>
            </a:pPr>
            <a:r>
              <a:rPr lang="es-CL" sz="1200" b="1" dirty="0" smtClean="0"/>
              <a:t>La </a:t>
            </a:r>
            <a:r>
              <a:rPr lang="fr-FR" sz="1200" b="1" dirty="0" smtClean="0"/>
              <a:t>délégation répond aux questions sur la première partie </a:t>
            </a:r>
            <a:r>
              <a:rPr lang="es-CL" sz="1200" b="1" dirty="0" smtClean="0"/>
              <a:t>de la CEDEF</a:t>
            </a:r>
            <a:endParaRPr lang="es-CL" sz="1200" b="1" dirty="0"/>
          </a:p>
        </p:txBody>
      </p:sp>
      <p:sp>
        <p:nvSpPr>
          <p:cNvPr id="63" name="TextBox 62"/>
          <p:cNvSpPr txBox="1"/>
          <p:nvPr/>
        </p:nvSpPr>
        <p:spPr>
          <a:xfrm>
            <a:off x="3203848" y="1783849"/>
            <a:ext cx="166355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Questions de suivi</a:t>
            </a:r>
            <a:endParaRPr lang="en-GB" sz="1200" b="1" dirty="0"/>
          </a:p>
        </p:txBody>
      </p:sp>
      <p:sp>
        <p:nvSpPr>
          <p:cNvPr id="64" name="TextBox 63"/>
          <p:cNvSpPr txBox="1"/>
          <p:nvPr/>
        </p:nvSpPr>
        <p:spPr>
          <a:xfrm>
            <a:off x="251520" y="5313982"/>
            <a:ext cx="1835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Propos introductif par l’Etat </a:t>
            </a:r>
            <a:r>
              <a:rPr lang="fr-CH" sz="1200" b="1" dirty="0"/>
              <a:t>p</a:t>
            </a:r>
            <a:r>
              <a:rPr lang="fr-CH" sz="1200" b="1" dirty="0" smtClean="0"/>
              <a:t>artie (chef de délégation)  </a:t>
            </a:r>
            <a:r>
              <a:rPr lang="fr-CH" sz="1200" b="1" dirty="0"/>
              <a:t>(</a:t>
            </a:r>
            <a:r>
              <a:rPr lang="fr-CH" sz="1200" b="1" dirty="0" smtClean="0"/>
              <a:t>10-15 min)</a:t>
            </a:r>
            <a:endParaRPr lang="en-GB" sz="1200" b="1" dirty="0"/>
          </a:p>
          <a:p>
            <a:endParaRPr lang="en-GB" dirty="0"/>
          </a:p>
        </p:txBody>
      </p:sp>
      <p:sp>
        <p:nvSpPr>
          <p:cNvPr id="65" name="TextBox 64"/>
          <p:cNvSpPr txBox="1"/>
          <p:nvPr/>
        </p:nvSpPr>
        <p:spPr>
          <a:xfrm>
            <a:off x="3885372" y="5157192"/>
            <a:ext cx="18742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La délégation de l’Etat partie répond aux questions de suivi </a:t>
            </a:r>
            <a:endParaRPr lang="en-GB" sz="1200" b="1" dirty="0"/>
          </a:p>
        </p:txBody>
      </p:sp>
      <p:sp>
        <p:nvSpPr>
          <p:cNvPr id="66" name="TextBox 65"/>
          <p:cNvSpPr txBox="1"/>
          <p:nvPr/>
        </p:nvSpPr>
        <p:spPr>
          <a:xfrm>
            <a:off x="5868143" y="5013176"/>
            <a:ext cx="1224137" cy="12649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defTabSz="466725">
              <a:spcBef>
                <a:spcPct val="0"/>
              </a:spcBef>
              <a:spcAft>
                <a:spcPct val="35000"/>
              </a:spcAft>
            </a:pPr>
            <a:r>
              <a:rPr lang="fr-FR" sz="1200" b="1" dirty="0" smtClean="0"/>
              <a:t>La délégation  répond aux questions sur la deuxième partie </a:t>
            </a:r>
            <a:r>
              <a:rPr lang="es-CL" sz="1200" b="1" dirty="0" smtClean="0"/>
              <a:t>de la  CEDEF</a:t>
            </a:r>
            <a:endParaRPr lang="es-CL" sz="1200" b="1" dirty="0"/>
          </a:p>
          <a:p>
            <a:endParaRPr lang="en-GB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6727390" y="1556792"/>
            <a:ext cx="173304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Questions de suivi &amp; réponses</a:t>
            </a:r>
            <a:endParaRPr lang="en-GB" sz="1200" b="1" dirty="0"/>
          </a:p>
        </p:txBody>
      </p:sp>
      <p:sp>
        <p:nvSpPr>
          <p:cNvPr id="68" name="TextBox 67"/>
          <p:cNvSpPr txBox="1"/>
          <p:nvPr/>
        </p:nvSpPr>
        <p:spPr>
          <a:xfrm>
            <a:off x="7279595" y="5085184"/>
            <a:ext cx="17569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/>
              <a:t>13.00 – 15.00  </a:t>
            </a:r>
            <a:r>
              <a:rPr lang="en-GB" sz="1200" b="1" dirty="0" smtClean="0"/>
              <a:t>Pause</a:t>
            </a:r>
          </a:p>
          <a:p>
            <a:r>
              <a:rPr lang="en-GB" sz="1200" b="1" dirty="0" smtClean="0"/>
              <a:t>La délégation  a deux heures pour préparer ses réponses, le cas échéant</a:t>
            </a:r>
            <a:endParaRPr lang="en-GB" sz="1200" b="1" dirty="0"/>
          </a:p>
          <a:p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3270384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1" y="548680"/>
            <a:ext cx="7695828" cy="613269"/>
          </a:xfrm>
        </p:spPr>
        <p:txBody>
          <a:bodyPr/>
          <a:lstStyle/>
          <a:p>
            <a:r>
              <a:rPr lang="fr-FR" dirty="0" smtClean="0"/>
              <a:t>Ligne</a:t>
            </a:r>
            <a:r>
              <a:rPr lang="en-US" dirty="0" smtClean="0"/>
              <a:t> </a:t>
            </a:r>
            <a:r>
              <a:rPr lang="fr-FR" dirty="0" smtClean="0"/>
              <a:t>chronologique</a:t>
            </a:r>
            <a:r>
              <a:rPr lang="es-CL" dirty="0" smtClean="0"/>
              <a:t> (</a:t>
            </a:r>
            <a:r>
              <a:rPr lang="fr-FR" dirty="0" smtClean="0"/>
              <a:t>session</a:t>
            </a:r>
            <a:r>
              <a:rPr lang="es-CL" dirty="0" smtClean="0"/>
              <a:t> de </a:t>
            </a:r>
            <a:r>
              <a:rPr lang="es-CL" dirty="0" err="1" smtClean="0"/>
              <a:t>l’après-midi</a:t>
            </a:r>
            <a:r>
              <a:rPr lang="es-CL" dirty="0" smtClean="0"/>
              <a:t>)</a:t>
            </a:r>
            <a:endParaRPr lang="en-GB" dirty="0"/>
          </a:p>
        </p:txBody>
      </p:sp>
      <p:pic>
        <p:nvPicPr>
          <p:cNvPr id="2051" name="Picture 3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479" y="2751073"/>
            <a:ext cx="8784976" cy="18868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429000"/>
            <a:ext cx="648072" cy="648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755576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11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179512" y="1628800"/>
            <a:ext cx="1656183" cy="646332"/>
          </a:xfrm>
          <a:custGeom>
            <a:avLst/>
            <a:gdLst>
              <a:gd name="connsiteX0" fmla="*/ 0 w 704350"/>
              <a:gd name="connsiteY0" fmla="*/ 0 h 1907125"/>
              <a:gd name="connsiteX1" fmla="*/ 704350 w 704350"/>
              <a:gd name="connsiteY1" fmla="*/ 0 h 1907125"/>
              <a:gd name="connsiteX2" fmla="*/ 704350 w 704350"/>
              <a:gd name="connsiteY2" fmla="*/ 1907125 h 1907125"/>
              <a:gd name="connsiteX3" fmla="*/ 0 w 704350"/>
              <a:gd name="connsiteY3" fmla="*/ 1907125 h 1907125"/>
              <a:gd name="connsiteX4" fmla="*/ 0 w 704350"/>
              <a:gd name="connsiteY4" fmla="*/ 0 h 19071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04350" h="1907125">
                <a:moveTo>
                  <a:pt x="0" y="0"/>
                </a:moveTo>
                <a:lnTo>
                  <a:pt x="704350" y="0"/>
                </a:lnTo>
                <a:lnTo>
                  <a:pt x="704350" y="1907125"/>
                </a:lnTo>
                <a:lnTo>
                  <a:pt x="0" y="1907125"/>
                </a:lnTo>
                <a:lnTo>
                  <a:pt x="0" y="0"/>
                </a:lnTo>
                <a:close/>
              </a:path>
            </a:pathLst>
          </a:custGeom>
          <a:ln w="28575">
            <a:solidFill>
              <a:schemeClr val="tx2"/>
            </a:solidFill>
          </a:ln>
        </p:spPr>
        <p:style>
          <a:lnRef idx="0">
            <a:scrgbClr r="0" g="0" b="0"/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32" tIns="78232" rIns="78232" bIns="78232" numCol="1" spcCol="1270" anchor="b" anchorCtr="0">
            <a:noAutofit/>
          </a:bodyPr>
          <a:lstStyle/>
          <a:p>
            <a:pPr lvl="0" algn="ctr" defTabSz="466725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endParaRPr lang="es-CL" sz="1200" b="1" kern="1200" dirty="0"/>
          </a:p>
        </p:txBody>
      </p:sp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420888"/>
            <a:ext cx="401990" cy="789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556792"/>
            <a:ext cx="1514127" cy="755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5085184"/>
            <a:ext cx="1370111" cy="6887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0" y="1549366"/>
            <a:ext cx="1561455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194" y="5229200"/>
            <a:ext cx="1538734" cy="480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1495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79512" y="1628800"/>
            <a:ext cx="17309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15.00 la délégation répond aux questions de suivi, le cas échéant</a:t>
            </a:r>
            <a:endParaRPr lang="en-GB" sz="1200" b="1" dirty="0"/>
          </a:p>
        </p:txBody>
      </p:sp>
      <p:pic>
        <p:nvPicPr>
          <p:cNvPr id="2060" name="Picture 12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761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1" name="Picture 13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5967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2" name="Picture 14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3879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3" name="Picture 1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9703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 flipH="1">
            <a:off x="1554440" y="3501008"/>
            <a:ext cx="569288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12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2339752" y="3501008"/>
            <a:ext cx="550151" cy="8002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13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pic>
        <p:nvPicPr>
          <p:cNvPr id="2064" name="Picture 1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791" y="3423573"/>
            <a:ext cx="646113" cy="639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011259" y="5127575"/>
            <a:ext cx="11124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Questions de la partie III  de la CEDEF</a:t>
            </a:r>
            <a:endParaRPr lang="en-GB" sz="12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1979712" y="1527175"/>
            <a:ext cx="158613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L’Etat partie répond </a:t>
            </a:r>
            <a:r>
              <a:rPr lang="fr-CH" sz="1200" b="1" dirty="0"/>
              <a:t>a</a:t>
            </a:r>
            <a:r>
              <a:rPr lang="fr-CH" sz="1200" b="1" dirty="0" smtClean="0"/>
              <a:t>ux questions de la partie III de la CEDEF</a:t>
            </a:r>
            <a:endParaRPr lang="en-GB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3131840" y="3481844"/>
            <a:ext cx="67220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14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411760" y="5316016"/>
            <a:ext cx="153873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Questions de suivi</a:t>
            </a:r>
            <a:endParaRPr lang="en-GB" sz="1200" b="1" dirty="0"/>
          </a:p>
        </p:txBody>
      </p:sp>
      <p:pic>
        <p:nvPicPr>
          <p:cNvPr id="2066" name="Picture 18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7679" y="4293096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67" name="Picture 19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8055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3880445" y="3481844"/>
            <a:ext cx="54753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15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679032" y="3492877"/>
            <a:ext cx="685056" cy="8002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16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n-GB" dirty="0"/>
          </a:p>
        </p:txBody>
      </p:sp>
      <p:pic>
        <p:nvPicPr>
          <p:cNvPr id="2069" name="Picture 21"/>
          <p:cNvPicPr>
            <a:picLocks noChangeAspect="1"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53347" y="1628800"/>
            <a:ext cx="962670" cy="7183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0" name="Picture 22"/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1030" y="5181133"/>
            <a:ext cx="1682750" cy="6480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3715808" y="1570057"/>
            <a:ext cx="103774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L’Etat partie répond aux questions de suivi</a:t>
            </a:r>
            <a:endParaRPr lang="en-GB" sz="1200" b="1" dirty="0"/>
          </a:p>
        </p:txBody>
      </p:sp>
      <p:pic>
        <p:nvPicPr>
          <p:cNvPr id="2071" name="Picture 23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23928" y="238465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139952" y="5199583"/>
            <a:ext cx="151216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/>
              <a:t>Questions de la partie  </a:t>
            </a:r>
            <a:r>
              <a:rPr lang="fr-CH" sz="1200" b="1" dirty="0" smtClean="0"/>
              <a:t>IV de la CEDEF</a:t>
            </a:r>
            <a:endParaRPr lang="en-GB" sz="1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4860032" y="1700808"/>
            <a:ext cx="16827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L’Etat partie </a:t>
            </a:r>
            <a:r>
              <a:rPr lang="fr-CH" sz="1200" b="1" dirty="0"/>
              <a:t>répond aux questions de la </a:t>
            </a:r>
            <a:r>
              <a:rPr lang="fr-CH" sz="1200" b="1" dirty="0" smtClean="0"/>
              <a:t>partie IV de la CEDEF</a:t>
            </a:r>
            <a:endParaRPr lang="en-GB" sz="1200" b="1" dirty="0"/>
          </a:p>
        </p:txBody>
      </p:sp>
      <p:pic>
        <p:nvPicPr>
          <p:cNvPr id="2072" name="Picture 24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022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3" name="Picture 25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8135" y="3429000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4" name="Picture 26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4237459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5" name="Picture 27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85591" y="2132857"/>
            <a:ext cx="530225" cy="988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7" name="Picture 29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5" y="5087144"/>
            <a:ext cx="864096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78" name="Picture 30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1628800"/>
            <a:ext cx="1080120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5899296" y="5186470"/>
            <a:ext cx="9361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b="1" dirty="0" smtClean="0"/>
              <a:t>Questions de </a:t>
            </a:r>
            <a:r>
              <a:rPr lang="en-GB" sz="1200" b="1" dirty="0" err="1" smtClean="0"/>
              <a:t>suivi</a:t>
            </a:r>
            <a:endParaRPr lang="en-GB" sz="1200" b="1" dirty="0"/>
          </a:p>
        </p:txBody>
      </p:sp>
      <p:pic>
        <p:nvPicPr>
          <p:cNvPr id="2079" name="Picture 31"/>
          <p:cNvPicPr>
            <a:picLocks noChangeAspect="1" noChangeArrowheads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65714" y="4820959"/>
            <a:ext cx="168275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0" name="Picture 32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1935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1" name="Picture 33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007" y="4221088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82" name="Picture 34"/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70303" y="3408363"/>
            <a:ext cx="646113" cy="646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754961" y="1564142"/>
            <a:ext cx="124685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La délégation répond aux questions de suivi</a:t>
            </a:r>
            <a:endParaRPr lang="en-GB" sz="1200" b="1" dirty="0"/>
          </a:p>
        </p:txBody>
      </p:sp>
      <p:pic>
        <p:nvPicPr>
          <p:cNvPr id="2083" name="Picture 35"/>
          <p:cNvPicPr>
            <a:picLocks noChangeAspect="1" noChangeArrowheads="1"/>
          </p:cNvPicPr>
          <p:nvPr/>
        </p:nvPicPr>
        <p:blipFill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4103" y="2348880"/>
            <a:ext cx="530225" cy="84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7067673" y="4820959"/>
            <a:ext cx="17050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200" b="1" dirty="0" smtClean="0"/>
              <a:t>17:00 </a:t>
            </a:r>
            <a:r>
              <a:rPr lang="fr-CH" sz="1200" b="1" dirty="0"/>
              <a:t> </a:t>
            </a:r>
            <a:r>
              <a:rPr lang="fr-CH" sz="1200" b="1" dirty="0" smtClean="0"/>
              <a:t>Fin du dialogue. Le chef de la délégation a  5 minutes pour les commentaires finaux; le Président clôture la session</a:t>
            </a:r>
          </a:p>
        </p:txBody>
      </p:sp>
      <p:sp>
        <p:nvSpPr>
          <p:cNvPr id="21" name="Rectangle 20"/>
          <p:cNvSpPr/>
          <p:nvPr/>
        </p:nvSpPr>
        <p:spPr>
          <a:xfrm>
            <a:off x="5508104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17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23513" y="3212976"/>
            <a:ext cx="550151" cy="107721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es-CL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r>
              <a:rPr lang="es-CL" sz="2800" b="1" cap="all" dirty="0" smtClean="0">
                <a:ln w="9000" cmpd="sng">
                  <a:solidFill>
                    <a:schemeClr val="accent3"/>
                  </a:solidFill>
                  <a:prstDash val="solid"/>
                </a:ln>
                <a:solidFill>
                  <a:schemeClr val="accent3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18</a:t>
            </a:r>
            <a:endParaRPr lang="es-CL" sz="2800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endParaRPr lang="es-CL" b="1" cap="all" dirty="0">
              <a:ln w="9000" cmpd="sng">
                <a:solidFill>
                  <a:schemeClr val="accent3"/>
                </a:solidFill>
                <a:prstDash val="solid"/>
              </a:ln>
              <a:solidFill>
                <a:schemeClr val="accent3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702027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19</a:t>
            </a:r>
            <a:endParaRPr lang="es-CL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7740352" y="3481844"/>
            <a:ext cx="55015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s-CL" sz="2800" b="1" cap="all" dirty="0" smtClean="0">
                <a:ln w="9000" cmpd="sng">
                  <a:solidFill>
                    <a:srgbClr val="F18E00"/>
                  </a:solidFill>
                  <a:prstDash val="solid"/>
                </a:ln>
                <a:solidFill>
                  <a:srgbClr val="F18E0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20</a:t>
            </a:r>
            <a:endParaRPr lang="es-CL" sz="2800" b="1" cap="all" dirty="0">
              <a:ln w="9000" cmpd="sng">
                <a:solidFill>
                  <a:srgbClr val="F18E00"/>
                </a:solidFill>
                <a:prstDash val="solid"/>
              </a:ln>
              <a:solidFill>
                <a:srgbClr val="F18E0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pic>
        <p:nvPicPr>
          <p:cNvPr id="2085" name="Picture 37"/>
          <p:cNvPicPr>
            <a:picLocks noChangeAspect="1" noChangeArrowheads="1"/>
          </p:cNvPicPr>
          <p:nvPr/>
        </p:nvPicPr>
        <p:blipFill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37161">
            <a:off x="7448679" y="4105585"/>
            <a:ext cx="530225" cy="682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32015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1048" y="116632"/>
            <a:ext cx="13446510" cy="6984776"/>
            <a:chOff x="-4842062" y="116632"/>
            <a:chExt cx="13125826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64593" y="1268760"/>
              <a:ext cx="6719171" cy="4732008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u="sng" dirty="0" smtClean="0"/>
                <a:t>PENDANT LA PRESENTATION</a:t>
              </a:r>
              <a:r>
                <a:rPr lang="es-CL" sz="2000" u="sng" kern="1200" dirty="0" smtClean="0"/>
                <a:t>, </a:t>
              </a:r>
              <a:r>
                <a:rPr lang="es-CL" sz="2000" u="sng" dirty="0" smtClean="0"/>
                <a:t>INSISTER SUR LA MISE EN OEUVRE DES LOIS ET DES POLITIQUES PUBLIQUES</a:t>
              </a:r>
              <a:endParaRPr lang="es-CL" sz="2000" u="sng" kern="1200" dirty="0" smtClean="0"/>
            </a:p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800" u="sng" kern="1200" dirty="0"/>
            </a:p>
            <a:p>
              <a:pPr marL="0" lvl="1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r>
                <a:rPr lang="es-CL" sz="2000" dirty="0" smtClean="0"/>
                <a:t>Au </a:t>
              </a:r>
              <a:r>
                <a:rPr lang="fr-FR" sz="2000" dirty="0" smtClean="0"/>
                <a:t>lieu</a:t>
              </a:r>
              <a:r>
                <a:rPr lang="es-CL" sz="2000" dirty="0" smtClean="0"/>
                <a:t> </a:t>
              </a:r>
              <a:r>
                <a:rPr lang="fr-FR" sz="2000" dirty="0" smtClean="0"/>
                <a:t>de mettre l’accent  sur le contenu des lois et des politiques publiques, expliquer  au Comité comment leur mise en œuvre a contribué à faire de l’égalité une réalité pour les femmes: </a:t>
              </a:r>
              <a:endParaRPr lang="fr-FR" sz="800" kern="1200" dirty="0" smtClean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fr-FR" sz="800" dirty="0" smtClean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fr-FR" sz="800" kern="1200" dirty="0" smtClean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fr-FR" dirty="0" smtClean="0"/>
                <a:t>Quels changements législatifs et politiques ont été déjà  faits pour éliminer la discrimination à l’égard des femmes?</a:t>
              </a:r>
              <a:endParaRPr lang="fr-FR" kern="1200" dirty="0" smtClean="0"/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fr-FR" dirty="0" smtClean="0"/>
                <a:t>Comment ces changements ont-ils  permis d’améliorer </a:t>
              </a:r>
              <a:r>
                <a:rPr lang="fr-FR" i="1" dirty="0" smtClean="0"/>
                <a:t>de facto </a:t>
              </a:r>
              <a:r>
                <a:rPr lang="fr-FR" dirty="0" smtClean="0"/>
                <a:t>la situation  des femmes? </a:t>
              </a:r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fr-FR" kern="1200" dirty="0" smtClean="0"/>
                <a:t>Quels sont les défis ? </a:t>
              </a:r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fr-FR" dirty="0" smtClean="0"/>
                <a:t>Y a t-il</a:t>
              </a:r>
              <a:r>
                <a:rPr lang="fr-FR" kern="1200" dirty="0" smtClean="0"/>
                <a:t> eu  une évaluation </a:t>
              </a:r>
              <a:r>
                <a:rPr lang="fr-FR" dirty="0" smtClean="0"/>
                <a:t>de</a:t>
              </a:r>
              <a:r>
                <a:rPr lang="fr-FR" kern="1200" dirty="0" smtClean="0"/>
                <a:t> ces lois</a:t>
              </a:r>
              <a:r>
                <a:rPr lang="fr-FR" dirty="0" smtClean="0"/>
                <a:t>/politiques publiques et leur révision conséquente en vue de les améliorer?</a:t>
              </a:r>
            </a:p>
            <a:p>
              <a:pPr marL="342900" lvl="1" indent="-342900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fr-FR" dirty="0" smtClean="0"/>
                <a:t>Les statistiques désagrégées sont toujours</a:t>
              </a:r>
              <a:r>
                <a:rPr lang="es-CL" dirty="0" smtClean="0"/>
                <a:t> </a:t>
              </a:r>
              <a:r>
                <a:rPr lang="fr-FR" dirty="0" smtClean="0"/>
                <a:t>appréciées</a:t>
              </a:r>
              <a:endParaRPr lang="es-CL" kern="1200" dirty="0" smtClean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2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816570"/>
          </a:xfrm>
        </p:spPr>
        <p:txBody>
          <a:bodyPr/>
          <a:lstStyle/>
          <a:p>
            <a:r>
              <a:rPr lang="es-CL" dirty="0" smtClean="0"/>
              <a:t>A </a:t>
            </a:r>
            <a:r>
              <a:rPr lang="es-CL" dirty="0"/>
              <a:t>p</a:t>
            </a:r>
            <a:r>
              <a:rPr lang="es-CL" dirty="0" smtClean="0"/>
              <a:t>rendre en considération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5951084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4"/>
          <p:cNvGrpSpPr/>
          <p:nvPr/>
        </p:nvGrpSpPr>
        <p:grpSpPr>
          <a:xfrm>
            <a:off x="-4861048" y="116632"/>
            <a:ext cx="13446510" cy="6984776"/>
            <a:chOff x="-4842062" y="116632"/>
            <a:chExt cx="13125826" cy="6984776"/>
          </a:xfrm>
        </p:grpSpPr>
        <p:sp>
          <p:nvSpPr>
            <p:cNvPr id="6" name="Block Arc 5"/>
            <p:cNvSpPr/>
            <p:nvPr/>
          </p:nvSpPr>
          <p:spPr>
            <a:xfrm>
              <a:off x="-4842062" y="116632"/>
              <a:ext cx="6029686" cy="6984776"/>
            </a:xfrm>
            <a:prstGeom prst="blockArc">
              <a:avLst>
                <a:gd name="adj1" fmla="val 18900000"/>
                <a:gd name="adj2" fmla="val 2700000"/>
                <a:gd name="adj3" fmla="val 358"/>
              </a:avLst>
            </a:prstGeom>
          </p:spPr>
          <p:style>
            <a:lnRef idx="2">
              <a:schemeClr val="accent1">
                <a:shade val="60000"/>
                <a:hueOff val="0"/>
                <a:satOff val="0"/>
                <a:lumOff val="0"/>
                <a:alphaOff val="0"/>
              </a:schemeClr>
            </a:lnRef>
            <a:fillRef idx="0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7" name="Freeform 6"/>
            <p:cNvSpPr/>
            <p:nvPr/>
          </p:nvSpPr>
          <p:spPr>
            <a:xfrm>
              <a:off x="1564593" y="1268760"/>
              <a:ext cx="6719171" cy="4824536"/>
            </a:xfrm>
            <a:custGeom>
              <a:avLst/>
              <a:gdLst>
                <a:gd name="connsiteX0" fmla="*/ 0 w 6719171"/>
                <a:gd name="connsiteY0" fmla="*/ 0 h 1279371"/>
                <a:gd name="connsiteX1" fmla="*/ 6719171 w 6719171"/>
                <a:gd name="connsiteY1" fmla="*/ 0 h 1279371"/>
                <a:gd name="connsiteX2" fmla="*/ 6719171 w 6719171"/>
                <a:gd name="connsiteY2" fmla="*/ 1279371 h 1279371"/>
                <a:gd name="connsiteX3" fmla="*/ 0 w 6719171"/>
                <a:gd name="connsiteY3" fmla="*/ 1279371 h 1279371"/>
                <a:gd name="connsiteX4" fmla="*/ 0 w 6719171"/>
                <a:gd name="connsiteY4" fmla="*/ 0 h 12793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719171" h="1279371">
                  <a:moveTo>
                    <a:pt x="0" y="0"/>
                  </a:moveTo>
                  <a:lnTo>
                    <a:pt x="6719171" y="0"/>
                  </a:lnTo>
                  <a:lnTo>
                    <a:pt x="6719171" y="1279371"/>
                  </a:lnTo>
                  <a:lnTo>
                    <a:pt x="0" y="1279371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1015501" tIns="27940" rIns="27940" bIns="27940" numCol="1" spcCol="1270" anchor="t" anchorCtr="0">
              <a:noAutofit/>
            </a:bodyPr>
            <a:lstStyle/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2400" u="sng" kern="1200" dirty="0" smtClean="0"/>
            </a:p>
            <a:p>
              <a:pPr lvl="0" algn="ctr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s-CL" sz="2000" u="sng" dirty="0" smtClean="0"/>
                <a:t>SEULE LA DELEGATION SAURA-T-ELLE CE QUI SE PASSE DANS LE DIALOGUE ?</a:t>
              </a:r>
              <a:endParaRPr lang="es-CL" sz="2000" u="sng" kern="1200" dirty="0" smtClean="0"/>
            </a:p>
            <a:p>
              <a:pPr lvl="0" algn="l" defTabSz="4889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CL" sz="800" u="sng" kern="12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dirty="0"/>
            </a:p>
            <a:p>
              <a:pPr marL="0" lvl="1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</a:pPr>
              <a:endParaRPr lang="es-CL" sz="800" kern="1200" dirty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sz="2000" dirty="0" smtClean="0"/>
                <a:t>La révision est transmise par </a:t>
              </a:r>
              <a:r>
                <a:rPr lang="es-CL" sz="2000" kern="1200" dirty="0" err="1" smtClean="0"/>
                <a:t>webcast</a:t>
              </a:r>
              <a:endParaRPr lang="es-CL" sz="2000" kern="1200" dirty="0" smtClean="0"/>
            </a:p>
            <a:p>
              <a:pPr marL="342900" lvl="1" indent="-34290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Font typeface="Arial" pitchFamily="34" charset="0"/>
                <a:buChar char="•"/>
              </a:pPr>
              <a:r>
                <a:rPr lang="es-CL" sz="2000" dirty="0" smtClean="0"/>
                <a:t>Le dialogue </a:t>
              </a:r>
              <a:r>
                <a:rPr lang="es-CL" sz="2000" dirty="0" err="1" smtClean="0"/>
                <a:t>interactif</a:t>
              </a:r>
              <a:r>
                <a:rPr lang="es-CL" sz="2000" dirty="0" smtClean="0"/>
                <a:t>  </a:t>
              </a:r>
              <a:r>
                <a:rPr lang="fr-FR" sz="2000" dirty="0" smtClean="0"/>
                <a:t>peut</a:t>
              </a:r>
              <a:r>
                <a:rPr lang="es-CL" sz="2000" dirty="0" smtClean="0"/>
                <a:t> </a:t>
              </a:r>
              <a:r>
                <a:rPr lang="fr-FR" sz="2000" dirty="0" smtClean="0"/>
                <a:t>être suivi </a:t>
              </a:r>
              <a:r>
                <a:rPr lang="es-CL" sz="2000" dirty="0" smtClean="0"/>
                <a:t>sur le site: http://www.treatybodywebcast.org  </a:t>
              </a:r>
              <a:endParaRPr lang="es-CL" sz="20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  <a:p>
              <a:pPr marL="57150" lvl="1" indent="-57150" algn="l" defTabSz="400050">
                <a:lnSpc>
                  <a:spcPct val="90000"/>
                </a:lnSpc>
                <a:spcBef>
                  <a:spcPct val="0"/>
                </a:spcBef>
                <a:spcAft>
                  <a:spcPct val="15000"/>
                </a:spcAft>
                <a:buChar char="••"/>
              </a:pPr>
              <a:endParaRPr lang="es-CL" sz="900" kern="1200" dirty="0"/>
            </a:p>
          </p:txBody>
        </p:sp>
        <p:sp>
          <p:nvSpPr>
            <p:cNvPr id="8" name="Oval 7"/>
            <p:cNvSpPr/>
            <p:nvPr/>
          </p:nvSpPr>
          <p:spPr>
            <a:xfrm>
              <a:off x="467544" y="2693882"/>
              <a:ext cx="1599214" cy="1599214"/>
            </a:xfrm>
            <a:prstGeom prst="ellipse">
              <a:avLst/>
            </a:prstGeom>
          </p:spPr>
          <p:style>
            <a:lnRef idx="2">
              <a:schemeClr val="accent1"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</p:grpSp>
      <p:sp>
        <p:nvSpPr>
          <p:cNvPr id="12" name="Rectangle 11"/>
          <p:cNvSpPr/>
          <p:nvPr/>
        </p:nvSpPr>
        <p:spPr>
          <a:xfrm>
            <a:off x="899592" y="2924944"/>
            <a:ext cx="961047" cy="110799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6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</a:rPr>
              <a:t>3</a:t>
            </a:r>
            <a:endParaRPr lang="en-US" sz="66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741363" y="548680"/>
            <a:ext cx="7566025" cy="816570"/>
          </a:xfrm>
        </p:spPr>
        <p:txBody>
          <a:bodyPr/>
          <a:lstStyle/>
          <a:p>
            <a:r>
              <a:rPr lang="es-CL" dirty="0" smtClean="0"/>
              <a:t>A </a:t>
            </a:r>
            <a:r>
              <a:rPr lang="fr-FR" dirty="0" smtClean="0"/>
              <a:t>prendre</a:t>
            </a:r>
            <a:r>
              <a:rPr lang="es-CL" dirty="0" smtClean="0"/>
              <a:t> </a:t>
            </a:r>
            <a:r>
              <a:rPr lang="es-CL" dirty="0"/>
              <a:t>en considération</a:t>
            </a:r>
          </a:p>
        </p:txBody>
      </p:sp>
    </p:spTree>
    <p:extLst>
      <p:ext uri="{BB962C8B-B14F-4D97-AF65-F5344CB8AC3E}">
        <p14:creationId xmlns:p14="http://schemas.microsoft.com/office/powerpoint/2010/main" val="36634754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theme/theme1.xml><?xml version="1.0" encoding="utf-8"?>
<a:theme xmlns:a="http://schemas.openxmlformats.org/drawingml/2006/main" name="Thème Office">
  <a:themeElements>
    <a:clrScheme name="Personnalisée 7">
      <a:dk1>
        <a:srgbClr val="333333"/>
      </a:dk1>
      <a:lt1>
        <a:sysClr val="window" lastClr="FFFFFF"/>
      </a:lt1>
      <a:dk2>
        <a:srgbClr val="006FB7"/>
      </a:dk2>
      <a:lt2>
        <a:srgbClr val="CCCCCC"/>
      </a:lt2>
      <a:accent1>
        <a:srgbClr val="006FB7"/>
      </a:accent1>
      <a:accent2>
        <a:srgbClr val="5693C9"/>
      </a:accent2>
      <a:accent3>
        <a:srgbClr val="F18E00"/>
      </a:accent3>
      <a:accent4>
        <a:srgbClr val="8C1713"/>
      </a:accent4>
      <a:accent5>
        <a:srgbClr val="7FBADF"/>
      </a:accent5>
      <a:accent6>
        <a:srgbClr val="C58781"/>
      </a:accent6>
      <a:hlink>
        <a:srgbClr val="006FB7"/>
      </a:hlink>
      <a:folHlink>
        <a:srgbClr val="5693C9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822B9E06671B54FA89F14538B9B0FEA" ma:contentTypeVersion="1" ma:contentTypeDescription="Create a new document." ma:contentTypeScope="" ma:versionID="362711686602768b23db736653e4ac1a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48c5b5cd9b8d25ff6dd15848836f4270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8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>
      <xsd:simpleType>
        <xsd:restriction base="dms:Unknown"/>
      </xsd:simpleType>
    </xsd:element>
    <xsd:element name="PublishingExpirationDate" ma:index="9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B3BA0428-8C95-4DE3-B537-67902522A24F}"/>
</file>

<file path=customXml/itemProps2.xml><?xml version="1.0" encoding="utf-8"?>
<ds:datastoreItem xmlns:ds="http://schemas.openxmlformats.org/officeDocument/2006/customXml" ds:itemID="{F6E755C0-C779-439B-835A-B4A79E81B33B}"/>
</file>

<file path=customXml/itemProps3.xml><?xml version="1.0" encoding="utf-8"?>
<ds:datastoreItem xmlns:ds="http://schemas.openxmlformats.org/officeDocument/2006/customXml" ds:itemID="{F4067393-45B2-4F61-BAD3-7123DB929EA6}"/>
</file>

<file path=docProps/app.xml><?xml version="1.0" encoding="utf-8"?>
<Properties xmlns="http://schemas.openxmlformats.org/officeDocument/2006/extended-properties" xmlns:vt="http://schemas.openxmlformats.org/officeDocument/2006/docPropsVTypes">
  <TotalTime>2150</TotalTime>
  <Words>678</Words>
  <Application>Microsoft Office PowerPoint</Application>
  <PresentationFormat>On-screen Show (4:3)</PresentationFormat>
  <Paragraphs>116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4" baseType="lpstr">
      <vt:lpstr>ＭＳ Ｐゴシック</vt:lpstr>
      <vt:lpstr>Arial</vt:lpstr>
      <vt:lpstr>Calibri</vt:lpstr>
      <vt:lpstr>Wingdings</vt:lpstr>
      <vt:lpstr>Thème Office</vt:lpstr>
      <vt:lpstr>Le dialogue constructif</vt:lpstr>
      <vt:lpstr>Ebauche</vt:lpstr>
      <vt:lpstr>Le dialogue constructif</vt:lpstr>
      <vt:lpstr>PowerPoint Presentation</vt:lpstr>
      <vt:lpstr>Exemple: Comité pour l’élimination de la discrimination à l’égard des femmes (CEDEF)</vt:lpstr>
      <vt:lpstr>Ligne chronologique (session du matin) </vt:lpstr>
      <vt:lpstr>Ligne chronologique (session de l’après-midi)</vt:lpstr>
      <vt:lpstr>A prendre en considération</vt:lpstr>
      <vt:lpstr>A prendre en considération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Jennifer Alfaro</dc:creator>
  <cp:lastModifiedBy>Janna Iskakova</cp:lastModifiedBy>
  <cp:revision>222</cp:revision>
  <dcterms:created xsi:type="dcterms:W3CDTF">2015-08-11T20:57:12Z</dcterms:created>
  <dcterms:modified xsi:type="dcterms:W3CDTF">2018-03-14T15:26:17Z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0x0101008822B9E06671B54FA89F14538B9B0FEA</vt:lpwstr>
  </property>
</Properties>
</file>