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5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79" r:id="rId2"/>
    <p:sldId id="285" r:id="rId3"/>
    <p:sldId id="280" r:id="rId4"/>
    <p:sldId id="281" r:id="rId5"/>
    <p:sldId id="276" r:id="rId6"/>
    <p:sldId id="259" r:id="rId7"/>
    <p:sldId id="286" r:id="rId8"/>
    <p:sldId id="269" r:id="rId9"/>
    <p:sldId id="277" r:id="rId10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659" autoAdjust="0"/>
  </p:normalViewPr>
  <p:slideViewPr>
    <p:cSldViewPr>
      <p:cViewPr varScale="1">
        <p:scale>
          <a:sx n="90" d="100"/>
          <a:sy n="90" d="100"/>
        </p:scale>
        <p:origin x="59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86A6BA-9325-4584-82F0-F942A4260729}" type="datetimeFigureOut">
              <a:rPr lang="en-GB" smtClean="0"/>
              <a:t>09/08/2018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701AF3-7656-461C-B7E3-B6DB89DBB3D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3839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buFontTx/>
              <a:buChar char="•"/>
            </a:pPr>
            <a:endParaRPr lang="en-GB" altLang="en-US" dirty="0" smtClean="0"/>
          </a:p>
          <a:p>
            <a:pPr eaLnBrk="1" hangingPunct="1">
              <a:buFontTx/>
              <a:buChar char="•"/>
            </a:pPr>
            <a:r>
              <a:rPr lang="en-GB" altLang="en-US" dirty="0" smtClean="0"/>
              <a:t>Make sure you take a moment to fill in the first slide (Presentation Title/Present’s name/Location/Date)</a:t>
            </a:r>
          </a:p>
          <a:p>
            <a:pPr eaLnBrk="1" hangingPunct="1"/>
            <a:endParaRPr lang="en-GB" altLang="en-US" dirty="0" smtClean="0"/>
          </a:p>
          <a:p>
            <a:pPr eaLnBrk="1" hangingPunct="1">
              <a:buFontTx/>
              <a:buChar char="•"/>
            </a:pPr>
            <a:r>
              <a:rPr lang="en-GB" altLang="en-US" dirty="0" smtClean="0"/>
              <a:t>Introduce yourself</a:t>
            </a:r>
          </a:p>
          <a:p>
            <a:pPr eaLnBrk="1" hangingPunct="1"/>
            <a:endParaRPr lang="en-GB" altLang="en-US" dirty="0" smtClean="0"/>
          </a:p>
          <a:p>
            <a:pPr eaLnBrk="1" hangingPunct="1">
              <a:buFontTx/>
              <a:buChar char="•"/>
            </a:pPr>
            <a:r>
              <a:rPr lang="en-GB" altLang="en-US" dirty="0" smtClean="0"/>
              <a:t>Tell the group that at the end of the presentation there will be time for Q&amp;A, and whether you’re giving them handouts of the presentation</a:t>
            </a:r>
          </a:p>
          <a:p>
            <a:pPr eaLnBrk="1" hangingPunct="1"/>
            <a:endParaRPr lang="en-GB" altLang="en-US" dirty="0" smtClean="0"/>
          </a:p>
          <a:p>
            <a:pPr eaLnBrk="1" hangingPunct="1">
              <a:buFontTx/>
              <a:buChar char="•"/>
            </a:pPr>
            <a:r>
              <a:rPr lang="en-GB" altLang="en-US" dirty="0" smtClean="0"/>
              <a:t>You can give the group an opportunity to introduce themselves</a:t>
            </a:r>
          </a:p>
          <a:p>
            <a:pPr eaLnBrk="1" hangingPunct="1">
              <a:buFontTx/>
              <a:buChar char="•"/>
            </a:pPr>
            <a:endParaRPr lang="en-GB" altLang="en-US" dirty="0" smtClean="0"/>
          </a:p>
          <a:p>
            <a:pPr eaLnBrk="1" hangingPunct="1">
              <a:buFontTx/>
              <a:buChar char="•"/>
            </a:pPr>
            <a:r>
              <a:rPr lang="en-GB" altLang="en-US" dirty="0" smtClean="0"/>
              <a:t>Ask the Group if there is any particular aspect of OHCHR they are interested in.</a:t>
            </a:r>
          </a:p>
          <a:p>
            <a:pPr eaLnBrk="1" hangingPunct="1">
              <a:buFontTx/>
              <a:buChar char="•"/>
            </a:pPr>
            <a:endParaRPr lang="en-GB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7286081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01AF3-7656-461C-B7E3-B6DB89DBB3D8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27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 smtClean="0"/>
              <a:t>*</a:t>
            </a:r>
            <a:r>
              <a:rPr lang="fr-CH" dirty="0" err="1" smtClean="0"/>
              <a:t>Specify</a:t>
            </a:r>
            <a:r>
              <a:rPr lang="fr-CH" baseline="0" dirty="0" smtClean="0"/>
              <a:t> </a:t>
            </a:r>
            <a:r>
              <a:rPr lang="fr-CH" baseline="0" dirty="0" err="1" smtClean="0"/>
              <a:t>that</a:t>
            </a:r>
            <a:r>
              <a:rPr lang="fr-CH" baseline="0" dirty="0" smtClean="0"/>
              <a:t> </a:t>
            </a:r>
            <a:r>
              <a:rPr lang="fr-CH" baseline="0" dirty="0" err="1" smtClean="0"/>
              <a:t>there</a:t>
            </a:r>
            <a:r>
              <a:rPr lang="fr-CH" baseline="0" dirty="0" smtClean="0"/>
              <a:t> are </a:t>
            </a:r>
            <a:r>
              <a:rPr lang="fr-CH" baseline="0" dirty="0" err="1" smtClean="0"/>
              <a:t>some</a:t>
            </a:r>
            <a:r>
              <a:rPr lang="fr-CH" baseline="0" dirty="0" smtClean="0"/>
              <a:t> exceptions. For </a:t>
            </a:r>
            <a:r>
              <a:rPr lang="fr-CH" baseline="0" dirty="0" err="1" smtClean="0"/>
              <a:t>example</a:t>
            </a:r>
            <a:r>
              <a:rPr lang="fr-CH" baseline="0" dirty="0" smtClean="0"/>
              <a:t>: CEDAW and CRC </a:t>
            </a:r>
            <a:r>
              <a:rPr lang="fr-CH" baseline="0" dirty="0" err="1" smtClean="0"/>
              <a:t>conduct</a:t>
            </a:r>
            <a:r>
              <a:rPr lang="fr-CH" baseline="0" dirty="0" smtClean="0"/>
              <a:t> the dialogue in </a:t>
            </a:r>
            <a:r>
              <a:rPr lang="fr-CH" baseline="0" dirty="0" err="1" smtClean="0"/>
              <a:t>two</a:t>
            </a:r>
            <a:r>
              <a:rPr lang="fr-CH" baseline="0" dirty="0" smtClean="0"/>
              <a:t> public sessions (3 </a:t>
            </a:r>
            <a:r>
              <a:rPr lang="fr-CH" baseline="0" dirty="0" err="1" smtClean="0"/>
              <a:t>hours</a:t>
            </a:r>
            <a:r>
              <a:rPr lang="fr-CH" baseline="0" dirty="0" smtClean="0"/>
              <a:t> </a:t>
            </a:r>
            <a:r>
              <a:rPr lang="fr-CH" baseline="0" dirty="0" err="1" smtClean="0"/>
              <a:t>each</a:t>
            </a:r>
            <a:r>
              <a:rPr lang="fr-CH" baseline="0" dirty="0" smtClean="0"/>
              <a:t>) over ONE </a:t>
            </a:r>
            <a:r>
              <a:rPr lang="fr-CH" baseline="0" dirty="0" err="1" smtClean="0"/>
              <a:t>day</a:t>
            </a:r>
            <a:r>
              <a:rPr lang="fr-CH" baseline="0" dirty="0" smtClean="0"/>
              <a:t>.</a:t>
            </a:r>
          </a:p>
          <a:p>
            <a:r>
              <a:rPr lang="fr-CH" baseline="0" dirty="0" smtClean="0"/>
              <a:t>And </a:t>
            </a:r>
            <a:r>
              <a:rPr lang="fr-CH" baseline="0" dirty="0" err="1" smtClean="0"/>
              <a:t>that</a:t>
            </a:r>
            <a:r>
              <a:rPr lang="fr-CH" baseline="0" dirty="0" smtClean="0"/>
              <a:t> CRC </a:t>
            </a:r>
            <a:r>
              <a:rPr lang="fr-CH" baseline="0" dirty="0" err="1" smtClean="0"/>
              <a:t>sometimes</a:t>
            </a:r>
            <a:r>
              <a:rPr lang="fr-CH" baseline="0" dirty="0" smtClean="0"/>
              <a:t> </a:t>
            </a:r>
            <a:r>
              <a:rPr lang="fr-CH" baseline="0" dirty="0" err="1" smtClean="0"/>
              <a:t>holds</a:t>
            </a:r>
            <a:r>
              <a:rPr lang="fr-CH" baseline="0" dirty="0" smtClean="0"/>
              <a:t> dialogues over </a:t>
            </a:r>
            <a:r>
              <a:rPr lang="fr-CH" baseline="0" dirty="0" err="1" smtClean="0"/>
              <a:t>two</a:t>
            </a:r>
            <a:r>
              <a:rPr lang="fr-CH" baseline="0" dirty="0" smtClean="0"/>
              <a:t> </a:t>
            </a:r>
            <a:r>
              <a:rPr lang="fr-CH" baseline="0" dirty="0" err="1" smtClean="0"/>
              <a:t>consecutive</a:t>
            </a:r>
            <a:r>
              <a:rPr lang="fr-CH" baseline="0" dirty="0" smtClean="0"/>
              <a:t> </a:t>
            </a:r>
            <a:r>
              <a:rPr lang="fr-CH" baseline="0" dirty="0" err="1" smtClean="0"/>
              <a:t>days</a:t>
            </a:r>
            <a:r>
              <a:rPr lang="fr-CH" baseline="0" dirty="0" smtClean="0"/>
              <a:t>, </a:t>
            </a:r>
            <a:r>
              <a:rPr lang="fr-CH" baseline="0" dirty="0" err="1" smtClean="0"/>
              <a:t>e.g</a:t>
            </a:r>
            <a:r>
              <a:rPr lang="fr-CH" baseline="0" dirty="0" smtClean="0"/>
              <a:t>., if the time </a:t>
            </a:r>
            <a:r>
              <a:rPr lang="fr-CH" baseline="0" dirty="0" err="1" smtClean="0"/>
              <a:t>difference</a:t>
            </a:r>
            <a:r>
              <a:rPr lang="fr-CH" baseline="0" dirty="0" smtClean="0"/>
              <a:t> </a:t>
            </a:r>
            <a:r>
              <a:rPr lang="fr-CH" baseline="0" dirty="0" err="1" smtClean="0"/>
              <a:t>between</a:t>
            </a:r>
            <a:r>
              <a:rPr lang="fr-CH" baseline="0" dirty="0" smtClean="0"/>
              <a:t> the SP and </a:t>
            </a:r>
            <a:r>
              <a:rPr lang="fr-CH" baseline="0" dirty="0" err="1" smtClean="0"/>
              <a:t>its</a:t>
            </a:r>
            <a:r>
              <a:rPr lang="fr-CH" baseline="0" dirty="0" smtClean="0"/>
              <a:t> capital </a:t>
            </a:r>
            <a:r>
              <a:rPr lang="fr-CH" baseline="0" dirty="0" err="1" smtClean="0"/>
              <a:t>may</a:t>
            </a:r>
            <a:r>
              <a:rPr lang="fr-CH" baseline="0" dirty="0" smtClean="0"/>
              <a:t> </a:t>
            </a:r>
            <a:r>
              <a:rPr lang="fr-CH" baseline="0" dirty="0" err="1" smtClean="0"/>
              <a:t>require</a:t>
            </a:r>
            <a:r>
              <a:rPr lang="fr-CH" baseline="0" dirty="0" smtClean="0"/>
              <a:t> </a:t>
            </a:r>
            <a:r>
              <a:rPr lang="fr-CH" baseline="0" dirty="0" err="1" smtClean="0"/>
              <a:t>so</a:t>
            </a:r>
            <a:r>
              <a:rPr lang="fr-CH" baseline="0" dirty="0" smtClean="0"/>
              <a:t>.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01AF3-7656-461C-B7E3-B6DB89DBB3D8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52307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 smtClean="0"/>
              <a:t>*If</a:t>
            </a:r>
            <a:r>
              <a:rPr lang="fr-CH" baseline="0" dirty="0" smtClean="0"/>
              <a:t> </a:t>
            </a:r>
            <a:r>
              <a:rPr lang="fr-CH" baseline="0" dirty="0" err="1" smtClean="0"/>
              <a:t>asked</a:t>
            </a:r>
            <a:r>
              <a:rPr lang="fr-CH" baseline="0" dirty="0" smtClean="0"/>
              <a:t> mention </a:t>
            </a:r>
            <a:r>
              <a:rPr lang="fr-CH" baseline="0" dirty="0" err="1" smtClean="0"/>
              <a:t>that</a:t>
            </a:r>
            <a:r>
              <a:rPr lang="fr-CH" baseline="0" dirty="0" smtClean="0"/>
              <a:t> t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 membership of the task forces is finalized in an informal meeting of the Committee as a whole, at the end of each of the preceding session. The country rapporteur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coordinates the task force to ensure that all concerns are covered and to avoid repetition.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01AF3-7656-461C-B7E3-B6DB89DBB3D8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99676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CEDAW is very strict with the time management during the constructive dialogue. Generally, the time allocation for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interventions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managed according to the number of CEDAW experts intervening per article. 6 minutes for a single intervention and 3 minutes when there are two or more interventions. Usually, there are no more than 3 CEDAW experts intervening per article and their interventions are on different concerns. 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members of a task force may have at most two interventions during the constructive dialogue.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CH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Other</a:t>
            </a:r>
            <a:r>
              <a:rPr lang="fr-CH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CH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members</a:t>
            </a:r>
            <a:r>
              <a:rPr lang="fr-CH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CH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may</a:t>
            </a:r>
            <a:r>
              <a:rPr lang="fr-CH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pose </a:t>
            </a:r>
            <a:r>
              <a:rPr lang="fr-CH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follow</a:t>
            </a:r>
            <a:r>
              <a:rPr lang="fr-CH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-up questions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s-CL" sz="1200" b="1" dirty="0" smtClean="0"/>
              <a:t>2. </a:t>
            </a:r>
            <a:r>
              <a:rPr lang="es-CL" sz="1200" b="1" dirty="0" err="1" smtClean="0"/>
              <a:t>Emphasize</a:t>
            </a:r>
            <a:r>
              <a:rPr lang="es-CL" sz="1200" b="1" baseline="0" dirty="0" smtClean="0"/>
              <a:t> </a:t>
            </a:r>
            <a:r>
              <a:rPr lang="es-CL" sz="1200" b="1" baseline="0" dirty="0" err="1" smtClean="0"/>
              <a:t>that</a:t>
            </a:r>
            <a:r>
              <a:rPr lang="es-CL" sz="1200" b="1" baseline="0" dirty="0" smtClean="0"/>
              <a:t> </a:t>
            </a:r>
            <a:r>
              <a:rPr lang="es-CL" sz="1200" b="1" baseline="0" dirty="0" err="1" smtClean="0"/>
              <a:t>the</a:t>
            </a:r>
            <a:r>
              <a:rPr lang="es-CL" sz="1200" b="1" baseline="0" dirty="0" smtClean="0"/>
              <a:t> </a:t>
            </a:r>
            <a:r>
              <a:rPr lang="es-CL" sz="1200" b="1" baseline="0" dirty="0" err="1" smtClean="0"/>
              <a:t>introductory</a:t>
            </a:r>
            <a:r>
              <a:rPr lang="es-CL" sz="1200" b="1" baseline="0" dirty="0" smtClean="0"/>
              <a:t> </a:t>
            </a:r>
            <a:r>
              <a:rPr lang="es-CL" sz="1200" b="1" baseline="0" dirty="0" err="1" smtClean="0"/>
              <a:t>statement</a:t>
            </a:r>
            <a:r>
              <a:rPr lang="es-CL" sz="1200" b="1" baseline="0" dirty="0" smtClean="0"/>
              <a:t> </a:t>
            </a:r>
            <a:r>
              <a:rPr lang="es-CL" sz="1200" b="1" baseline="0" dirty="0" err="1" smtClean="0"/>
              <a:t>is</a:t>
            </a:r>
            <a:r>
              <a:rPr lang="es-CL" sz="1200" b="1" baseline="0" dirty="0" smtClean="0"/>
              <a:t> </a:t>
            </a:r>
            <a:r>
              <a:rPr lang="es-CL" sz="1200" b="1" baseline="0" dirty="0" err="1" smtClean="0"/>
              <a:t>an</a:t>
            </a:r>
            <a:r>
              <a:rPr lang="es-CL" sz="1200" b="1" baseline="0" dirty="0" smtClean="0"/>
              <a:t> </a:t>
            </a:r>
            <a:r>
              <a:rPr lang="es-CL" sz="1200" b="1" baseline="0" dirty="0" err="1" smtClean="0"/>
              <a:t>opportunity</a:t>
            </a:r>
            <a:r>
              <a:rPr lang="es-CL" sz="1200" b="1" baseline="0" dirty="0" smtClean="0"/>
              <a:t> to </a:t>
            </a:r>
            <a:r>
              <a:rPr lang="es-CL" sz="1200" b="1" baseline="0" dirty="0" err="1" smtClean="0"/>
              <a:t>update</a:t>
            </a:r>
            <a:r>
              <a:rPr lang="es-CL" sz="1200" b="1" baseline="0" dirty="0" smtClean="0"/>
              <a:t> </a:t>
            </a:r>
            <a:r>
              <a:rPr lang="es-CL" sz="1200" b="1" baseline="0" dirty="0" err="1" smtClean="0"/>
              <a:t>the</a:t>
            </a:r>
            <a:r>
              <a:rPr lang="es-CL" sz="1200" b="1" baseline="0" dirty="0" smtClean="0"/>
              <a:t> </a:t>
            </a:r>
            <a:r>
              <a:rPr lang="es-CL" sz="1200" b="1" baseline="0" dirty="0" err="1" smtClean="0"/>
              <a:t>Committee</a:t>
            </a:r>
            <a:r>
              <a:rPr lang="es-CL" sz="1200" b="1" baseline="0" dirty="0" smtClean="0"/>
              <a:t> </a:t>
            </a:r>
            <a:r>
              <a:rPr lang="es-CL" sz="1200" b="1" baseline="0" dirty="0" err="1" smtClean="0"/>
              <a:t>on</a:t>
            </a:r>
            <a:r>
              <a:rPr lang="es-CL" sz="1200" b="1" baseline="0" dirty="0" smtClean="0"/>
              <a:t> new </a:t>
            </a:r>
            <a:r>
              <a:rPr lang="es-CL" sz="1200" b="1" baseline="0" dirty="0" err="1" smtClean="0"/>
              <a:t>developments</a:t>
            </a:r>
            <a:r>
              <a:rPr lang="es-CL" sz="1200" b="1" baseline="0" dirty="0" smtClean="0"/>
              <a:t> </a:t>
            </a:r>
            <a:r>
              <a:rPr lang="es-CL" sz="1200" b="1" baseline="0" dirty="0" err="1" smtClean="0"/>
              <a:t>not</a:t>
            </a:r>
            <a:r>
              <a:rPr lang="es-CL" sz="1200" b="1" baseline="0" dirty="0" smtClean="0"/>
              <a:t> </a:t>
            </a:r>
            <a:r>
              <a:rPr lang="es-CL" sz="1200" b="1" baseline="0" dirty="0" err="1" smtClean="0"/>
              <a:t>contained</a:t>
            </a:r>
            <a:r>
              <a:rPr lang="es-CL" sz="1200" b="1" baseline="0" dirty="0" smtClean="0"/>
              <a:t> in </a:t>
            </a:r>
            <a:r>
              <a:rPr lang="es-CL" sz="1200" b="1" baseline="0" dirty="0" err="1" smtClean="0"/>
              <a:t>the</a:t>
            </a:r>
            <a:r>
              <a:rPr lang="es-CL" sz="1200" b="1" baseline="0" dirty="0" smtClean="0"/>
              <a:t> SP </a:t>
            </a:r>
            <a:r>
              <a:rPr lang="es-CL" sz="1200" b="1" baseline="0" dirty="0" err="1" smtClean="0"/>
              <a:t>report</a:t>
            </a:r>
            <a:r>
              <a:rPr lang="es-CL" sz="1200" b="1" baseline="0" dirty="0" smtClean="0"/>
              <a:t> and/</a:t>
            </a:r>
            <a:r>
              <a:rPr lang="es-CL" sz="1200" b="1" baseline="0" dirty="0" err="1" smtClean="0"/>
              <a:t>or</a:t>
            </a:r>
            <a:r>
              <a:rPr lang="es-CL" sz="1200" b="1" baseline="0" dirty="0" smtClean="0"/>
              <a:t> </a:t>
            </a:r>
            <a:r>
              <a:rPr lang="es-CL" sz="1200" b="1" baseline="0" dirty="0" err="1" smtClean="0"/>
              <a:t>on</a:t>
            </a:r>
            <a:r>
              <a:rPr lang="es-CL" sz="1200" b="1" baseline="0" dirty="0" smtClean="0"/>
              <a:t> </a:t>
            </a:r>
            <a:r>
              <a:rPr lang="es-CL" sz="1200" b="1" baseline="0" dirty="0" err="1" smtClean="0"/>
              <a:t>the</a:t>
            </a:r>
            <a:r>
              <a:rPr lang="es-CL" sz="1200" b="1" baseline="0" dirty="0" smtClean="0"/>
              <a:t> </a:t>
            </a:r>
            <a:r>
              <a:rPr lang="es-CL" sz="1200" b="1" baseline="0" dirty="0" err="1" smtClean="0"/>
              <a:t>replies</a:t>
            </a:r>
            <a:r>
              <a:rPr lang="es-CL" sz="1200" b="1" baseline="0" dirty="0" smtClean="0"/>
              <a:t> to </a:t>
            </a:r>
            <a:r>
              <a:rPr lang="es-CL" sz="1200" b="1" baseline="0" dirty="0" err="1" smtClean="0"/>
              <a:t>the</a:t>
            </a:r>
            <a:r>
              <a:rPr lang="es-CL" sz="1200" b="1" baseline="0" dirty="0" smtClean="0"/>
              <a:t> </a:t>
            </a:r>
            <a:r>
              <a:rPr lang="es-CL" sz="1200" b="1" baseline="0" dirty="0" err="1" smtClean="0"/>
              <a:t>List</a:t>
            </a:r>
            <a:r>
              <a:rPr lang="es-CL" sz="1200" b="1" baseline="0" dirty="0" smtClean="0"/>
              <a:t> of </a:t>
            </a:r>
            <a:r>
              <a:rPr lang="es-CL" sz="1200" b="1" baseline="0" dirty="0" err="1" smtClean="0"/>
              <a:t>Issues</a:t>
            </a:r>
            <a:r>
              <a:rPr lang="es-CL" sz="1200" b="1" baseline="0" dirty="0" smtClean="0"/>
              <a:t>. </a:t>
            </a:r>
            <a:r>
              <a:rPr lang="es-CL" sz="1200" b="1" baseline="0" dirty="0" err="1" smtClean="0"/>
              <a:t>The</a:t>
            </a:r>
            <a:r>
              <a:rPr lang="es-CL" sz="1200" b="1" baseline="0" dirty="0" smtClean="0"/>
              <a:t> </a:t>
            </a:r>
            <a:r>
              <a:rPr lang="es-CL" sz="1200" b="1" baseline="0" dirty="0" err="1" smtClean="0"/>
              <a:t>statement</a:t>
            </a:r>
            <a:r>
              <a:rPr lang="es-CL" sz="1200" b="1" baseline="0" dirty="0" smtClean="0"/>
              <a:t> </a:t>
            </a:r>
            <a:r>
              <a:rPr lang="es-CL" sz="1200" b="1" baseline="0" dirty="0" err="1" smtClean="0"/>
              <a:t>should</a:t>
            </a:r>
            <a:r>
              <a:rPr lang="es-CL" sz="1200" b="1" baseline="0" dirty="0" smtClean="0"/>
              <a:t> </a:t>
            </a:r>
            <a:r>
              <a:rPr lang="es-CL" sz="1200" b="1" baseline="0" dirty="0" err="1" smtClean="0"/>
              <a:t>not</a:t>
            </a:r>
            <a:r>
              <a:rPr lang="es-CL" sz="1200" b="1" baseline="0" dirty="0" smtClean="0"/>
              <a:t> be a </a:t>
            </a:r>
            <a:r>
              <a:rPr lang="es-CL" sz="1200" b="1" baseline="0" dirty="0" err="1" smtClean="0"/>
              <a:t>repetition</a:t>
            </a:r>
            <a:r>
              <a:rPr lang="es-CL" sz="1200" b="1" baseline="0" dirty="0" smtClean="0"/>
              <a:t> of </a:t>
            </a:r>
            <a:r>
              <a:rPr lang="es-CL" sz="1200" b="1" baseline="0" dirty="0" err="1" smtClean="0"/>
              <a:t>information</a:t>
            </a:r>
            <a:r>
              <a:rPr lang="es-CL" sz="1200" b="1" baseline="0" dirty="0" smtClean="0"/>
              <a:t>. </a:t>
            </a:r>
            <a:r>
              <a:rPr lang="es-CL" sz="1200" b="1" dirty="0" smtClean="0"/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s-CL" sz="1200" b="1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b="1" dirty="0" smtClean="0"/>
              <a:t>3.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Committee will be covering sections I and II of the Convention (i.e., articles 1 to 9) until 1:00 pm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CH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Committee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addresses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first articles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contained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section I (articles 1 to 6),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then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gives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floor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the SP to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respond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Subsequently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Chair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asks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if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any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Committee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member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has a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follow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-up question, if not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then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Committee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proceeds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address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articles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contained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on section II.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Clarify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</a:t>
            </a:r>
            <a:r>
              <a:rPr lang="fr-CH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country rapporteur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will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not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necessarily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intervene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the first round of questions,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although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s/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has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previously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consulted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members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the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task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force /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Committee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(initial reports),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who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will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intervening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on 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which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article/</a:t>
            </a:r>
            <a:r>
              <a:rPr lang="fr-CH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topic</a:t>
            </a:r>
            <a:r>
              <a:rPr lang="fr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fr-CH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 The Committee addresses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articles contained in section II (articles 7 to 9)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s-CL" sz="1200" b="1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s-CL" sz="1200" b="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01AF3-7656-461C-B7E3-B6DB89DBB3D8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91660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 smtClean="0"/>
              <a:t>11. </a:t>
            </a:r>
            <a:r>
              <a:rPr lang="fr-CH" dirty="0" err="1" smtClean="0"/>
              <a:t>Explain</a:t>
            </a:r>
            <a:r>
              <a:rPr lang="fr-CH" dirty="0" smtClean="0"/>
              <a:t> </a:t>
            </a:r>
            <a:r>
              <a:rPr lang="fr-CH" dirty="0" err="1" smtClean="0"/>
              <a:t>that</a:t>
            </a:r>
            <a:r>
              <a:rPr lang="fr-CH" dirty="0" smtClean="0"/>
              <a:t> in </a:t>
            </a:r>
            <a:r>
              <a:rPr lang="fr-CH" dirty="0" err="1" smtClean="0"/>
              <a:t>some</a:t>
            </a:r>
            <a:r>
              <a:rPr lang="fr-CH" baseline="0" dirty="0" smtClean="0"/>
              <a:t> cases </a:t>
            </a:r>
            <a:r>
              <a:rPr lang="fr-CH" baseline="0" dirty="0" err="1" smtClean="0"/>
              <a:t>there</a:t>
            </a:r>
            <a:r>
              <a:rPr lang="fr-CH" baseline="0" dirty="0" smtClean="0"/>
              <a:t> are no </a:t>
            </a:r>
            <a:r>
              <a:rPr lang="fr-CH" baseline="0" dirty="0" err="1" smtClean="0"/>
              <a:t>pending</a:t>
            </a:r>
            <a:r>
              <a:rPr lang="fr-CH" baseline="0" dirty="0" smtClean="0"/>
              <a:t> </a:t>
            </a:r>
            <a:r>
              <a:rPr lang="fr-CH" baseline="0" dirty="0" err="1" smtClean="0"/>
              <a:t>follow</a:t>
            </a:r>
            <a:r>
              <a:rPr lang="fr-CH" baseline="0" dirty="0" smtClean="0"/>
              <a:t>-up questions to </a:t>
            </a:r>
            <a:r>
              <a:rPr lang="fr-CH" baseline="0" dirty="0" err="1" smtClean="0"/>
              <a:t>answer</a:t>
            </a:r>
            <a:r>
              <a:rPr lang="fr-CH" baseline="0" dirty="0" smtClean="0"/>
              <a:t> and </a:t>
            </a:r>
            <a:r>
              <a:rPr lang="fr-CH" baseline="0" dirty="0" err="1" smtClean="0"/>
              <a:t>therefore</a:t>
            </a:r>
            <a:r>
              <a:rPr lang="fr-CH" baseline="0" dirty="0" smtClean="0"/>
              <a:t> the </a:t>
            </a:r>
            <a:r>
              <a:rPr lang="fr-CH" baseline="0" dirty="0" err="1" smtClean="0"/>
              <a:t>Committee</a:t>
            </a:r>
            <a:r>
              <a:rPr lang="fr-CH" baseline="0" dirty="0" smtClean="0"/>
              <a:t> </a:t>
            </a:r>
            <a:r>
              <a:rPr lang="fr-CH" baseline="0" dirty="0" err="1" smtClean="0"/>
              <a:t>starts</a:t>
            </a:r>
            <a:r>
              <a:rPr lang="fr-CH" baseline="0" dirty="0" smtClean="0"/>
              <a:t> the </a:t>
            </a:r>
            <a:r>
              <a:rPr lang="fr-CH" baseline="0" dirty="0" err="1" smtClean="0"/>
              <a:t>afternoon</a:t>
            </a:r>
            <a:r>
              <a:rPr lang="fr-CH" baseline="0" dirty="0" smtClean="0"/>
              <a:t> session by </a:t>
            </a:r>
            <a:r>
              <a:rPr lang="fr-CH" baseline="0" dirty="0" err="1" smtClean="0"/>
              <a:t>posing</a:t>
            </a:r>
            <a:r>
              <a:rPr lang="fr-CH" baseline="0" dirty="0" smtClean="0"/>
              <a:t> questions on Part III of the Convention (articles 10 to 14)</a:t>
            </a:r>
          </a:p>
          <a:p>
            <a:endParaRPr lang="fr-CH" baseline="0" dirty="0" smtClean="0"/>
          </a:p>
          <a:p>
            <a:r>
              <a:rPr lang="fr-CH" baseline="0" dirty="0" err="1" smtClean="0"/>
              <a:t>Also</a:t>
            </a:r>
            <a:r>
              <a:rPr lang="fr-CH" baseline="0" dirty="0" smtClean="0"/>
              <a:t> </a:t>
            </a:r>
            <a:r>
              <a:rPr lang="fr-CH" baseline="0" dirty="0" err="1" smtClean="0"/>
              <a:t>clarify</a:t>
            </a:r>
            <a:r>
              <a:rPr lang="fr-CH" baseline="0" dirty="0" smtClean="0"/>
              <a:t> </a:t>
            </a:r>
            <a:r>
              <a:rPr lang="fr-CH" baseline="0" dirty="0" err="1" smtClean="0"/>
              <a:t>that</a:t>
            </a:r>
            <a:r>
              <a:rPr lang="fr-CH" baseline="0" dirty="0" smtClean="0"/>
              <a:t> </a:t>
            </a:r>
            <a:r>
              <a:rPr lang="fr-CH" baseline="0" dirty="0" err="1" smtClean="0"/>
              <a:t>depending</a:t>
            </a:r>
            <a:r>
              <a:rPr lang="fr-CH" baseline="0" dirty="0" smtClean="0"/>
              <a:t> on the </a:t>
            </a:r>
            <a:r>
              <a:rPr lang="fr-CH" baseline="0" dirty="0" err="1" smtClean="0"/>
              <a:t>specific</a:t>
            </a:r>
            <a:r>
              <a:rPr lang="fr-CH" baseline="0" dirty="0" smtClean="0"/>
              <a:t> country situation, </a:t>
            </a:r>
            <a:r>
              <a:rPr lang="fr-CH" baseline="0" dirty="0" err="1" smtClean="0"/>
              <a:t>there</a:t>
            </a:r>
            <a:r>
              <a:rPr lang="fr-CH" baseline="0" dirty="0" smtClean="0"/>
              <a:t> </a:t>
            </a:r>
            <a:r>
              <a:rPr lang="fr-CH" baseline="0" dirty="0" err="1" smtClean="0"/>
              <a:t>may</a:t>
            </a:r>
            <a:r>
              <a:rPr lang="fr-CH" baseline="0" dirty="0" smtClean="0"/>
              <a:t> </a:t>
            </a:r>
            <a:r>
              <a:rPr lang="fr-CH" baseline="0" dirty="0" err="1" smtClean="0"/>
              <a:t>be</a:t>
            </a:r>
            <a:r>
              <a:rPr lang="fr-CH" baseline="0" dirty="0" smtClean="0"/>
              <a:t> or not </a:t>
            </a:r>
            <a:r>
              <a:rPr lang="fr-CH" baseline="0" dirty="0" err="1" smtClean="0"/>
              <a:t>follow</a:t>
            </a:r>
            <a:r>
              <a:rPr lang="fr-CH" baseline="0" dirty="0" smtClean="0"/>
              <a:t>-up questions. It </a:t>
            </a:r>
            <a:r>
              <a:rPr lang="fr-CH" baseline="0" dirty="0" err="1" smtClean="0"/>
              <a:t>may</a:t>
            </a:r>
            <a:r>
              <a:rPr lang="fr-CH" baseline="0" dirty="0" smtClean="0"/>
              <a:t> </a:t>
            </a:r>
            <a:r>
              <a:rPr lang="fr-CH" baseline="0" dirty="0" err="1" smtClean="0"/>
              <a:t>happen</a:t>
            </a:r>
            <a:r>
              <a:rPr lang="fr-CH" baseline="0" dirty="0" smtClean="0"/>
              <a:t> </a:t>
            </a:r>
            <a:r>
              <a:rPr lang="fr-CH" baseline="0" dirty="0" err="1" smtClean="0"/>
              <a:t>that</a:t>
            </a:r>
            <a:r>
              <a:rPr lang="fr-CH" baseline="0" dirty="0" smtClean="0"/>
              <a:t> </a:t>
            </a:r>
            <a:r>
              <a:rPr lang="fr-CH" baseline="0" dirty="0" err="1" smtClean="0"/>
              <a:t>with</a:t>
            </a:r>
            <a:r>
              <a:rPr lang="fr-CH" baseline="0" dirty="0" smtClean="0"/>
              <a:t> respect to </a:t>
            </a:r>
            <a:r>
              <a:rPr lang="fr-CH" baseline="0" dirty="0" err="1" smtClean="0"/>
              <a:t>some</a:t>
            </a:r>
            <a:r>
              <a:rPr lang="fr-CH" baseline="0" dirty="0" smtClean="0"/>
              <a:t> parts of the Convention </a:t>
            </a:r>
            <a:r>
              <a:rPr lang="fr-CH" baseline="0" dirty="0" err="1" smtClean="0"/>
              <a:t>Committee</a:t>
            </a:r>
            <a:r>
              <a:rPr lang="fr-CH" baseline="0" dirty="0" smtClean="0"/>
              <a:t> experts do not </a:t>
            </a:r>
            <a:r>
              <a:rPr lang="fr-CH" baseline="0" dirty="0" err="1" smtClean="0"/>
              <a:t>ask</a:t>
            </a:r>
            <a:r>
              <a:rPr lang="fr-CH" baseline="0" dirty="0" smtClean="0"/>
              <a:t> </a:t>
            </a:r>
            <a:r>
              <a:rPr lang="fr-CH" baseline="0" dirty="0" err="1" smtClean="0"/>
              <a:t>follow</a:t>
            </a:r>
            <a:r>
              <a:rPr lang="fr-CH" baseline="0" dirty="0" smtClean="0"/>
              <a:t>-up questions. 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01AF3-7656-461C-B7E3-B6DB89DBB3D8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75104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01AF3-7656-461C-B7E3-B6DB89DBB3D8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1276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9" descr="OHCHR_logo_EN_blu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0" y="6018213"/>
            <a:ext cx="18256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6" descr="UN_logo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725" y="6188075"/>
            <a:ext cx="5746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mage 8" descr="title_slide_background_3_shine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55113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Connecteur droit 12"/>
          <p:cNvCxnSpPr/>
          <p:nvPr userDrawn="1"/>
        </p:nvCxnSpPr>
        <p:spPr>
          <a:xfrm rot="5400000">
            <a:off x="-849312" y="1438275"/>
            <a:ext cx="2874962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12" descr="ppt_white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8313" y="5413375"/>
            <a:ext cx="4140200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3900" y="2041240"/>
            <a:ext cx="6590166" cy="1150263"/>
          </a:xfrm>
        </p:spPr>
        <p:txBody>
          <a:bodyPr/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3900" y="4248607"/>
            <a:ext cx="6590166" cy="978756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Cliquez</a:t>
            </a:r>
            <a:r>
              <a:rPr lang="en-US" dirty="0" smtClean="0"/>
              <a:t> pour modifier le style des </a:t>
            </a:r>
            <a:r>
              <a:rPr lang="en-US" dirty="0" err="1" smtClean="0"/>
              <a:t>sous-titres</a:t>
            </a:r>
            <a:r>
              <a:rPr lang="en-US" dirty="0" smtClean="0"/>
              <a:t>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906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0832" y="1498601"/>
            <a:ext cx="7567085" cy="4477698"/>
          </a:xfrm>
        </p:spPr>
        <p:txBody>
          <a:bodyPr/>
          <a:lstStyle/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1883F-00D1-4AC8-A1BD-7A782BA180C9}" type="datetime1">
              <a:rPr lang="fr-FR"/>
              <a:pPr>
                <a:defRPr/>
              </a:pPr>
              <a:t>09/08/2018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367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0832" y="1498601"/>
            <a:ext cx="3754968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98601"/>
            <a:ext cx="3659717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0BA251-A7DD-4CF4-9772-BD1EC4934F57}" type="datetime1">
              <a:rPr lang="fr-FR"/>
              <a:pPr>
                <a:defRPr/>
              </a:pPr>
              <a:t>09/08/2018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743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832" y="1498600"/>
            <a:ext cx="3756556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40832" y="2174875"/>
            <a:ext cx="3756556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498600"/>
            <a:ext cx="3662892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662892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4AC63-95DF-4185-A0C8-2469EC86C180}" type="datetime1">
              <a:rPr lang="fr-FR"/>
              <a:pPr>
                <a:defRPr/>
              </a:pPr>
              <a:t>09/08/2018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593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F8DC3-A1DD-4190-AE26-FAA5DC028653}" type="datetime1">
              <a:rPr lang="fr-FR"/>
              <a:pPr>
                <a:defRPr/>
              </a:pPr>
              <a:t>09/08/2018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097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3D173-3F95-4160-8202-3874E4317DE3}" type="datetime1">
              <a:rPr lang="fr-FR"/>
              <a:pPr>
                <a:defRPr/>
              </a:pPr>
              <a:t>09/08/2018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786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ppt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97" y="273050"/>
            <a:ext cx="275111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4759583" cy="5703248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14397" y="1435101"/>
            <a:ext cx="2751116" cy="4570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14375" y="6356350"/>
            <a:ext cx="2751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58FAD-BC99-45C8-BB5E-33B0BAF8A866}" type="datetime1">
              <a:rPr lang="fr-FR"/>
              <a:pPr>
                <a:defRPr/>
              </a:pPr>
              <a:t>09/08/2018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575050" y="6356350"/>
            <a:ext cx="365918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29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ppt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073" y="4808256"/>
            <a:ext cx="7563541" cy="42300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50473" y="612775"/>
            <a:ext cx="7450141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37073" y="5231258"/>
            <a:ext cx="7563541" cy="6089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50900" y="6356350"/>
            <a:ext cx="17399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C844D-C967-4359-A282-C756467A1AE6}" type="datetime1">
              <a:rPr lang="fr-FR"/>
              <a:pPr>
                <a:defRPr/>
              </a:pPr>
              <a:t>09/08/2018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377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41363" y="274638"/>
            <a:ext cx="7566025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41363" y="1498600"/>
            <a:ext cx="7566025" cy="442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41363" y="6356350"/>
            <a:ext cx="18494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74747"/>
                </a:solidFill>
                <a:cs typeface="Arial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19A0EE48-BA23-4357-9281-2653421B48EA}" type="datetime1">
              <a:rPr lang="fr-FR">
                <a:latin typeface="Arial" charset="0"/>
                <a:ea typeface="ＭＳ Ｐゴシック" pitchFamily="-108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09/08/2018</a:t>
            </a:fld>
            <a:endParaRPr lang="fr-FR">
              <a:latin typeface="Arial" charset="0"/>
              <a:ea typeface="ＭＳ Ｐゴシック" pitchFamily="-108" charset="-128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24163" y="6356350"/>
            <a:ext cx="3263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 defTabSz="457200"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  <p:cxnSp>
        <p:nvCxnSpPr>
          <p:cNvPr id="12" name="Connecteur droit 11"/>
          <p:cNvCxnSpPr/>
          <p:nvPr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1" name="Picture 9" descr="ppt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7681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Arial"/>
          <a:ea typeface="ＭＳ Ｐゴシック" pitchFamily="-108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6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4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2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3" Type="http://schemas.openxmlformats.org/officeDocument/2006/relationships/image" Target="../media/image6.png"/><Relationship Id="rId21" Type="http://schemas.openxmlformats.org/officeDocument/2006/relationships/image" Target="../media/image24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9.png"/><Relationship Id="rId20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19" Type="http://schemas.openxmlformats.org/officeDocument/2006/relationships/image" Target="../media/image22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Relationship Id="rId22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oneTexte 3"/>
          <p:cNvSpPr txBox="1">
            <a:spLocks noChangeArrowheads="1"/>
          </p:cNvSpPr>
          <p:nvPr/>
        </p:nvSpPr>
        <p:spPr bwMode="auto">
          <a:xfrm>
            <a:off x="723900" y="3489325"/>
            <a:ext cx="802456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en-US" sz="2400" b="1" i="1" dirty="0">
                <a:solidFill>
                  <a:schemeClr val="bg1"/>
                </a:solidFill>
              </a:rPr>
              <a:t>Программа УВКПЧ по </a:t>
            </a:r>
            <a:r>
              <a:rPr lang="ru-RU" altLang="en-US" sz="2400" b="1" i="1" dirty="0" smtClean="0">
                <a:solidFill>
                  <a:schemeClr val="bg1"/>
                </a:solidFill>
              </a:rPr>
              <a:t>укреплению </a:t>
            </a:r>
            <a:r>
              <a:rPr lang="ru-RU" altLang="en-US" sz="2400" b="1" i="1" dirty="0">
                <a:solidFill>
                  <a:schemeClr val="bg1"/>
                </a:solidFill>
              </a:rPr>
              <a:t>потенциала в области взаимодействия с договорными органами </a:t>
            </a:r>
            <a:r>
              <a:rPr lang="ru-RU" altLang="en-US" sz="2400" b="1" i="1" dirty="0" smtClean="0">
                <a:solidFill>
                  <a:schemeClr val="bg1"/>
                </a:solidFill>
              </a:rPr>
              <a:t>по правам человека</a:t>
            </a:r>
            <a:endParaRPr lang="ru-RU" altLang="en-US" sz="2400" b="1" i="1" dirty="0">
              <a:solidFill>
                <a:schemeClr val="bg1"/>
              </a:solidFill>
            </a:endParaRPr>
          </a:p>
        </p:txBody>
      </p:sp>
      <p:sp>
        <p:nvSpPr>
          <p:cNvPr id="5124" name="Titre 10"/>
          <p:cNvSpPr>
            <a:spLocks noGrp="1"/>
          </p:cNvSpPr>
          <p:nvPr>
            <p:ph type="ctrTitle"/>
          </p:nvPr>
        </p:nvSpPr>
        <p:spPr>
          <a:xfrm>
            <a:off x="723900" y="2041525"/>
            <a:ext cx="7251700" cy="1149350"/>
          </a:xfrm>
        </p:spPr>
        <p:txBody>
          <a:bodyPr/>
          <a:lstStyle/>
          <a:p>
            <a:r>
              <a:rPr lang="ru-RU" altLang="en-US" sz="3200" dirty="0" smtClean="0">
                <a:latin typeface="Arial" charset="0"/>
                <a:cs typeface="Arial" charset="0"/>
              </a:rPr>
              <a:t>Конструктивный диалог</a:t>
            </a:r>
            <a:endParaRPr lang="en-GB" altLang="en-US" sz="3600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99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1363" y="620688"/>
            <a:ext cx="7566025" cy="744562"/>
          </a:xfrm>
        </p:spPr>
        <p:txBody>
          <a:bodyPr/>
          <a:lstStyle/>
          <a:p>
            <a:r>
              <a:rPr lang="ru-RU" sz="2800" dirty="0" smtClean="0"/>
              <a:t>Обзор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0832" y="1772815"/>
            <a:ext cx="7567085" cy="2592289"/>
          </a:xfrm>
        </p:spPr>
        <p:txBody>
          <a:bodyPr/>
          <a:lstStyle/>
          <a:p>
            <a:r>
              <a:rPr lang="ru-RU" sz="2000" dirty="0" smtClean="0"/>
              <a:t>Какова цель конструктивного диалога</a:t>
            </a:r>
            <a:r>
              <a:rPr lang="fr-CH" sz="2000" dirty="0" smtClean="0"/>
              <a:t>? </a:t>
            </a:r>
            <a:endParaRPr lang="fr-CH" sz="2000" dirty="0" smtClean="0"/>
          </a:p>
          <a:p>
            <a:endParaRPr lang="fr-CH" sz="1000" dirty="0" smtClean="0"/>
          </a:p>
          <a:p>
            <a:r>
              <a:rPr lang="ru-RU" sz="2000" dirty="0" smtClean="0"/>
              <a:t>Кто принимает участие</a:t>
            </a:r>
            <a:r>
              <a:rPr lang="fr-CH" sz="2000" dirty="0" smtClean="0"/>
              <a:t>?</a:t>
            </a:r>
          </a:p>
          <a:p>
            <a:endParaRPr lang="fr-CH" sz="1000" dirty="0" smtClean="0"/>
          </a:p>
          <a:p>
            <a:r>
              <a:rPr lang="ru-RU" sz="2000" dirty="0" smtClean="0"/>
              <a:t>Формат и </a:t>
            </a:r>
            <a:r>
              <a:rPr lang="ru-RU" sz="2000" dirty="0" smtClean="0"/>
              <a:t>структура</a:t>
            </a:r>
            <a:endParaRPr lang="fr-FR" sz="2000" dirty="0" smtClean="0"/>
          </a:p>
          <a:p>
            <a:endParaRPr lang="fr-CH" sz="1000" dirty="0" smtClean="0"/>
          </a:p>
          <a:p>
            <a:r>
              <a:rPr lang="ru-RU" sz="2000" dirty="0" smtClean="0"/>
              <a:t>Пример</a:t>
            </a:r>
            <a:r>
              <a:rPr lang="fr-CH" sz="2000" dirty="0" smtClean="0"/>
              <a:t>:</a:t>
            </a:r>
            <a:r>
              <a:rPr lang="ru-RU" sz="2000" dirty="0" smtClean="0"/>
              <a:t> КЛДЖ</a:t>
            </a:r>
            <a:r>
              <a:rPr lang="fr-CH" sz="2000" dirty="0" smtClean="0"/>
              <a:t> </a:t>
            </a:r>
            <a:r>
              <a:rPr lang="ru-RU" sz="2000" dirty="0" smtClean="0"/>
              <a:t>(</a:t>
            </a:r>
            <a:r>
              <a:rPr lang="fr-CH" sz="2000" dirty="0" smtClean="0"/>
              <a:t>CEDAW</a:t>
            </a:r>
            <a:r>
              <a:rPr lang="ru-RU" sz="2000" dirty="0" smtClean="0"/>
              <a:t>)</a:t>
            </a:r>
            <a:endParaRPr lang="fr-CH" sz="20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363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983" y="476672"/>
            <a:ext cx="7566025" cy="576063"/>
          </a:xfrm>
        </p:spPr>
        <p:txBody>
          <a:bodyPr/>
          <a:lstStyle/>
          <a:p>
            <a:r>
              <a:rPr lang="ru-RU" sz="2800" dirty="0" smtClean="0"/>
              <a:t>Конструктивный диалог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983" y="1196752"/>
            <a:ext cx="7995480" cy="4896544"/>
          </a:xfrm>
        </p:spPr>
        <p:txBody>
          <a:bodyPr/>
          <a:lstStyle/>
          <a:p>
            <a:r>
              <a:rPr lang="ru-RU" sz="1800" dirty="0" smtClean="0"/>
              <a:t>Помогает договорным органам лучше понять ситуацию в области прав человека в государстве-участнике</a:t>
            </a:r>
            <a:endParaRPr lang="fr-CH" sz="1800" dirty="0" smtClean="0"/>
          </a:p>
          <a:p>
            <a:r>
              <a:rPr lang="ru-RU" sz="1800" dirty="0" smtClean="0"/>
              <a:t>Основа заключительных замечаний </a:t>
            </a:r>
          </a:p>
          <a:p>
            <a:r>
              <a:rPr lang="ru-RU" sz="1800" dirty="0" smtClean="0"/>
              <a:t>Возможность для государства-участника получить экспертную консультацию</a:t>
            </a:r>
            <a:endParaRPr lang="fr-CH" sz="1800" dirty="0" smtClean="0"/>
          </a:p>
          <a:p>
            <a:pPr marL="0" indent="0">
              <a:buNone/>
            </a:pPr>
            <a:endParaRPr lang="fr-CH" sz="800" dirty="0"/>
          </a:p>
          <a:p>
            <a:pPr marL="0" indent="0">
              <a:buNone/>
            </a:pPr>
            <a:r>
              <a:rPr lang="ru-RU" sz="2000" b="1" dirty="0" smtClean="0">
                <a:solidFill>
                  <a:schemeClr val="tx2"/>
                </a:solidFill>
              </a:rPr>
              <a:t>Кто участвует</a:t>
            </a:r>
            <a:r>
              <a:rPr lang="fr-CH" sz="2000" b="1" dirty="0" smtClean="0">
                <a:solidFill>
                  <a:schemeClr val="tx2"/>
                </a:solidFill>
              </a:rPr>
              <a:t>?</a:t>
            </a:r>
            <a:endParaRPr lang="fr-CH" sz="800" b="1" dirty="0" smtClean="0">
              <a:solidFill>
                <a:schemeClr val="tx2"/>
              </a:solidFill>
            </a:endParaRPr>
          </a:p>
          <a:p>
            <a:r>
              <a:rPr lang="ru-RU" sz="1800" dirty="0" smtClean="0"/>
              <a:t>Делегация государства-участника</a:t>
            </a:r>
            <a:r>
              <a:rPr lang="fr-CH" sz="1800" dirty="0" smtClean="0"/>
              <a:t>: </a:t>
            </a:r>
          </a:p>
          <a:p>
            <a:pPr lvl="1"/>
            <a:r>
              <a:rPr lang="ru-RU" sz="1600" dirty="0" smtClean="0">
                <a:sym typeface="Wingdings" panose="05000000000000000000" pitchFamily="2" charset="2"/>
              </a:rPr>
              <a:t>Под руководством высшего государственного должностного лица</a:t>
            </a:r>
            <a:r>
              <a:rPr lang="fr-CH" sz="1600" dirty="0" smtClean="0">
                <a:sym typeface="Wingdings" panose="05000000000000000000" pitchFamily="2" charset="2"/>
              </a:rPr>
              <a:t> </a:t>
            </a:r>
          </a:p>
          <a:p>
            <a:pPr lvl="1"/>
            <a:r>
              <a:rPr lang="ru-RU" sz="1600" dirty="0" smtClean="0"/>
              <a:t>Представители, обладающие необходимым профессиональным </a:t>
            </a:r>
            <a:r>
              <a:rPr lang="ru-RU" sz="1600" dirty="0" smtClean="0"/>
              <a:t>опытом</a:t>
            </a:r>
            <a:endParaRPr lang="fr-FR" sz="1600" dirty="0" smtClean="0"/>
          </a:p>
          <a:p>
            <a:pPr marL="457200" lvl="1" indent="0">
              <a:buNone/>
            </a:pPr>
            <a:r>
              <a:rPr lang="ru-RU" sz="1600" dirty="0" smtClean="0"/>
              <a:t> </a:t>
            </a:r>
            <a:endParaRPr lang="fr-CH" sz="1600" dirty="0" smtClean="0">
              <a:sym typeface="Wingdings" panose="05000000000000000000" pitchFamily="2" charset="2"/>
            </a:endParaRPr>
          </a:p>
          <a:p>
            <a:r>
              <a:rPr lang="ru-RU" sz="1800" dirty="0" smtClean="0">
                <a:sym typeface="Wingdings" panose="05000000000000000000" pitchFamily="2" charset="2"/>
              </a:rPr>
              <a:t>Все члены договорного органа, но</a:t>
            </a:r>
            <a:endParaRPr lang="fr-CH" sz="1800" dirty="0" smtClean="0">
              <a:sym typeface="Wingdings" panose="05000000000000000000" pitchFamily="2" charset="2"/>
            </a:endParaRPr>
          </a:p>
          <a:p>
            <a:pPr lvl="1"/>
            <a:r>
              <a:rPr lang="ru-RU" sz="1600" dirty="0" smtClean="0">
                <a:sym typeface="Wingdings" panose="05000000000000000000" pitchFamily="2" charset="2"/>
              </a:rPr>
              <a:t>Председатель несет ответственность за осуществление диалога на интерактивной, эффективной, действенной и уважительной основе.</a:t>
            </a:r>
            <a:endParaRPr lang="fr-CH" sz="1600" dirty="0" smtClean="0">
              <a:sym typeface="Wingdings" panose="05000000000000000000" pitchFamily="2" charset="2"/>
            </a:endParaRPr>
          </a:p>
          <a:p>
            <a:pPr lvl="1"/>
            <a:r>
              <a:rPr lang="ru-RU" sz="1600" dirty="0" smtClean="0">
                <a:sym typeface="Wingdings" panose="05000000000000000000" pitchFamily="2" charset="2"/>
              </a:rPr>
              <a:t>Докладчик/целевая группа осуществляют руководство процессом подготовки к конструктивному диалогу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4001592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836712"/>
            <a:ext cx="7992888" cy="5067579"/>
          </a:xfrm>
        </p:spPr>
        <p:txBody>
          <a:bodyPr/>
          <a:lstStyle/>
          <a:p>
            <a:r>
              <a:rPr lang="ru-RU" sz="2000" dirty="0" smtClean="0">
                <a:solidFill>
                  <a:schemeClr val="tx2"/>
                </a:solidFill>
              </a:rPr>
              <a:t>Формат</a:t>
            </a:r>
            <a:r>
              <a:rPr lang="fr-CH" sz="2000" dirty="0" smtClean="0"/>
              <a:t> </a:t>
            </a:r>
            <a:r>
              <a:rPr lang="fr-CH" sz="1800" dirty="0" smtClean="0">
                <a:sym typeface="Wingdings" panose="05000000000000000000" pitchFamily="2" charset="2"/>
              </a:rPr>
              <a:t> </a:t>
            </a:r>
            <a:r>
              <a:rPr lang="ru-RU" sz="1800" dirty="0" smtClean="0">
                <a:sym typeface="Wingdings" panose="05000000000000000000" pitchFamily="2" charset="2"/>
              </a:rPr>
              <a:t>два открытых заседания </a:t>
            </a:r>
            <a:r>
              <a:rPr lang="fr-CH" sz="1800" dirty="0" smtClean="0">
                <a:sym typeface="Wingdings" panose="05000000000000000000" pitchFamily="2" charset="2"/>
              </a:rPr>
              <a:t>(</a:t>
            </a:r>
            <a:r>
              <a:rPr lang="ru-RU" sz="1800" dirty="0" smtClean="0">
                <a:sym typeface="Wingdings" panose="05000000000000000000" pitchFamily="2" charset="2"/>
              </a:rPr>
              <a:t>по </a:t>
            </a:r>
            <a:r>
              <a:rPr lang="fr-CH" sz="1800" dirty="0" smtClean="0">
                <a:sym typeface="Wingdings" panose="05000000000000000000" pitchFamily="2" charset="2"/>
              </a:rPr>
              <a:t>3 </a:t>
            </a:r>
            <a:r>
              <a:rPr lang="ru-RU" sz="1800" dirty="0" smtClean="0">
                <a:sym typeface="Wingdings" panose="05000000000000000000" pitchFamily="2" charset="2"/>
              </a:rPr>
              <a:t>часа каждое</a:t>
            </a:r>
            <a:r>
              <a:rPr lang="fr-CH" sz="1800" dirty="0" smtClean="0">
                <a:sym typeface="Wingdings" panose="05000000000000000000" pitchFamily="2" charset="2"/>
              </a:rPr>
              <a:t>)</a:t>
            </a:r>
            <a:r>
              <a:rPr lang="ru-RU" sz="1800" dirty="0" smtClean="0">
                <a:sym typeface="Wingdings" panose="05000000000000000000" pitchFamily="2" charset="2"/>
              </a:rPr>
              <a:t>, которые проводятся в течение двух последующих дней</a:t>
            </a:r>
            <a:r>
              <a:rPr lang="fr-CH" sz="1800" dirty="0" smtClean="0">
                <a:sym typeface="Wingdings" panose="05000000000000000000" pitchFamily="2" charset="2"/>
              </a:rPr>
              <a:t>* </a:t>
            </a:r>
            <a:endParaRPr lang="ru-RU" sz="1800" dirty="0" smtClean="0">
              <a:sym typeface="Wingdings" panose="05000000000000000000" pitchFamily="2" charset="2"/>
            </a:endParaRPr>
          </a:p>
          <a:p>
            <a:endParaRPr lang="fr-CH" sz="1000" dirty="0" smtClean="0">
              <a:sym typeface="Wingdings" panose="05000000000000000000" pitchFamily="2" charset="2"/>
            </a:endParaRPr>
          </a:p>
          <a:p>
            <a:r>
              <a:rPr lang="ru-RU" sz="2000" dirty="0" smtClean="0">
                <a:solidFill>
                  <a:schemeClr val="tx2"/>
                </a:solidFill>
                <a:sym typeface="Wingdings" panose="05000000000000000000" pitchFamily="2" charset="2"/>
              </a:rPr>
              <a:t>Направленность</a:t>
            </a:r>
            <a:r>
              <a:rPr lang="fr-CH" sz="2000" dirty="0" smtClean="0">
                <a:sym typeface="Wingdings" panose="05000000000000000000" pitchFamily="2" charset="2"/>
              </a:rPr>
              <a:t> </a:t>
            </a:r>
          </a:p>
          <a:p>
            <a:pPr lvl="1"/>
            <a:r>
              <a:rPr lang="ru-RU" sz="1800" i="1" dirty="0" smtClean="0">
                <a:sym typeface="Wingdings" panose="05000000000000000000" pitchFamily="2" charset="2"/>
              </a:rPr>
              <a:t>Первоначальные доклады</a:t>
            </a:r>
            <a:r>
              <a:rPr lang="fr-CH" sz="1800" dirty="0" smtClean="0">
                <a:sym typeface="Wingdings" panose="05000000000000000000" pitchFamily="2" charset="2"/>
              </a:rPr>
              <a:t>: </a:t>
            </a:r>
            <a:r>
              <a:rPr lang="ru-RU" sz="1800" dirty="0" smtClean="0">
                <a:sym typeface="Wingdings" panose="05000000000000000000" pitchFamily="2" charset="2"/>
              </a:rPr>
              <a:t>большинство положений договора</a:t>
            </a:r>
            <a:r>
              <a:rPr lang="fr-CH" sz="1800" dirty="0" smtClean="0">
                <a:sym typeface="Wingdings" panose="05000000000000000000" pitchFamily="2" charset="2"/>
              </a:rPr>
              <a:t> + </a:t>
            </a:r>
            <a:r>
              <a:rPr lang="ru-RU" sz="1800" dirty="0" smtClean="0">
                <a:sym typeface="Wingdings" panose="05000000000000000000" pitchFamily="2" charset="2"/>
              </a:rPr>
              <a:t>тематические приоритеты/проблемы, трудности</a:t>
            </a:r>
            <a:endParaRPr lang="fr-CH" sz="1800" dirty="0" smtClean="0">
              <a:sym typeface="Wingdings" panose="05000000000000000000" pitchFamily="2" charset="2"/>
            </a:endParaRPr>
          </a:p>
          <a:p>
            <a:pPr lvl="1"/>
            <a:r>
              <a:rPr lang="ru-RU" sz="1800" i="1" dirty="0" smtClean="0">
                <a:sym typeface="Wingdings" panose="05000000000000000000" pitchFamily="2" charset="2"/>
              </a:rPr>
              <a:t>Периодические доклады</a:t>
            </a:r>
            <a:r>
              <a:rPr lang="fr-CH" sz="1800" dirty="0" smtClean="0">
                <a:sym typeface="Wingdings" panose="05000000000000000000" pitchFamily="2" charset="2"/>
              </a:rPr>
              <a:t>: </a:t>
            </a:r>
            <a:r>
              <a:rPr lang="ru-RU" sz="1800" dirty="0">
                <a:sym typeface="Wingdings" panose="05000000000000000000" pitchFamily="2" charset="2"/>
              </a:rPr>
              <a:t>проблемы, </a:t>
            </a:r>
            <a:r>
              <a:rPr lang="ru-RU" sz="1800" dirty="0" smtClean="0">
                <a:sym typeface="Wingdings" panose="05000000000000000000" pitchFamily="2" charset="2"/>
              </a:rPr>
              <a:t>трудности или тематические приоритеты</a:t>
            </a:r>
            <a:r>
              <a:rPr lang="fr-CH" sz="1800" dirty="0" smtClean="0">
                <a:sym typeface="Wingdings" panose="05000000000000000000" pitchFamily="2" charset="2"/>
              </a:rPr>
              <a:t> </a:t>
            </a:r>
            <a:endParaRPr lang="ru-RU" sz="1800" dirty="0" smtClean="0">
              <a:sym typeface="Wingdings" panose="05000000000000000000" pitchFamily="2" charset="2"/>
            </a:endParaRPr>
          </a:p>
          <a:p>
            <a:pPr lvl="1"/>
            <a:endParaRPr lang="fr-CH" sz="1000" dirty="0">
              <a:sym typeface="Wingdings" panose="05000000000000000000" pitchFamily="2" charset="2"/>
            </a:endParaRPr>
          </a:p>
          <a:p>
            <a:r>
              <a:rPr lang="ru-RU" sz="2000" dirty="0" smtClean="0">
                <a:solidFill>
                  <a:schemeClr val="tx2"/>
                </a:solidFill>
                <a:sym typeface="Wingdings" panose="05000000000000000000" pitchFamily="2" charset="2"/>
              </a:rPr>
              <a:t>Группирование диалога</a:t>
            </a:r>
            <a:r>
              <a:rPr lang="fr-CH" sz="2000" dirty="0" smtClean="0">
                <a:solidFill>
                  <a:schemeClr val="tx2"/>
                </a:solidFill>
                <a:sym typeface="Wingdings" panose="05000000000000000000" pitchFamily="2" charset="2"/>
              </a:rPr>
              <a:t> </a:t>
            </a:r>
            <a:r>
              <a:rPr lang="ru-RU" sz="2000" dirty="0" smtClean="0">
                <a:solidFill>
                  <a:schemeClr val="tx2"/>
                </a:solidFill>
                <a:sym typeface="Wingdings" panose="05000000000000000000" pitchFamily="2" charset="2"/>
              </a:rPr>
              <a:t> </a:t>
            </a:r>
            <a:r>
              <a:rPr lang="ru-RU" sz="1800" dirty="0" smtClean="0">
                <a:sym typeface="Wingdings" panose="05000000000000000000" pitchFamily="2" charset="2"/>
              </a:rPr>
              <a:t>по статьям</a:t>
            </a:r>
            <a:r>
              <a:rPr lang="fr-CH" sz="1800" dirty="0" smtClean="0">
                <a:sym typeface="Wingdings" panose="05000000000000000000" pitchFamily="2" charset="2"/>
              </a:rPr>
              <a:t>, </a:t>
            </a:r>
            <a:r>
              <a:rPr lang="ru-RU" sz="1800" dirty="0" smtClean="0">
                <a:sym typeface="Wingdings" panose="05000000000000000000" pitchFamily="2" charset="2"/>
              </a:rPr>
              <a:t>темам или подтемам</a:t>
            </a:r>
            <a:r>
              <a:rPr lang="fr-CH" sz="1800" dirty="0" smtClean="0">
                <a:sym typeface="Wingdings" panose="05000000000000000000" pitchFamily="2" charset="2"/>
              </a:rPr>
              <a:t> (</a:t>
            </a:r>
            <a:r>
              <a:rPr lang="ru-RU" sz="1800" dirty="0" smtClean="0">
                <a:sym typeface="Wingdings" panose="05000000000000000000" pitchFamily="2" charset="2"/>
              </a:rPr>
              <a:t>вопросам</a:t>
            </a:r>
            <a:r>
              <a:rPr lang="ru-RU" sz="1800" dirty="0" smtClean="0">
                <a:sym typeface="Wingdings" panose="05000000000000000000" pitchFamily="2" charset="2"/>
              </a:rPr>
              <a:t>)</a:t>
            </a:r>
          </a:p>
          <a:p>
            <a:endParaRPr lang="fr-CH" sz="1000" dirty="0" smtClean="0">
              <a:sym typeface="Wingdings" panose="05000000000000000000" pitchFamily="2" charset="2"/>
            </a:endParaRPr>
          </a:p>
          <a:p>
            <a:r>
              <a:rPr lang="ru-RU" sz="2000" dirty="0" smtClean="0">
                <a:solidFill>
                  <a:schemeClr val="tx2"/>
                </a:solidFill>
                <a:sym typeface="Wingdings" panose="05000000000000000000" pitchFamily="2" charset="2"/>
              </a:rPr>
              <a:t>Распределение времени</a:t>
            </a:r>
            <a:endParaRPr lang="fr-CH" sz="2000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lvl="1"/>
            <a:r>
              <a:rPr lang="ru-RU" sz="1800" dirty="0" smtClean="0">
                <a:sym typeface="Wingdings" panose="05000000000000000000" pitchFamily="2" charset="2"/>
              </a:rPr>
              <a:t>Вступительное заявление государства-участника</a:t>
            </a:r>
            <a:r>
              <a:rPr lang="fr-CH" sz="1800" dirty="0" smtClean="0">
                <a:sym typeface="Wingdings" panose="05000000000000000000" pitchFamily="2" charset="2"/>
              </a:rPr>
              <a:t>  15-30 </a:t>
            </a:r>
            <a:r>
              <a:rPr lang="ru-RU" sz="1800" dirty="0" smtClean="0">
                <a:sym typeface="Wingdings" panose="05000000000000000000" pitchFamily="2" charset="2"/>
              </a:rPr>
              <a:t>мин.</a:t>
            </a:r>
            <a:endParaRPr lang="fr-CH" sz="1800" dirty="0" smtClean="0">
              <a:sym typeface="Wingdings" panose="05000000000000000000" pitchFamily="2" charset="2"/>
            </a:endParaRPr>
          </a:p>
          <a:p>
            <a:pPr lvl="1"/>
            <a:r>
              <a:rPr lang="ru-RU" sz="1800" dirty="0" smtClean="0">
                <a:sym typeface="Wingdings" panose="05000000000000000000" pitchFamily="2" charset="2"/>
              </a:rPr>
              <a:t>Заключительные замечание государства-участника</a:t>
            </a:r>
            <a:r>
              <a:rPr lang="fr-CH" sz="1800" dirty="0" smtClean="0">
                <a:sym typeface="Wingdings" panose="05000000000000000000" pitchFamily="2" charset="2"/>
              </a:rPr>
              <a:t>  </a:t>
            </a:r>
            <a:r>
              <a:rPr lang="ru-RU" sz="1800" dirty="0" smtClean="0">
                <a:sym typeface="Wingdings" panose="05000000000000000000" pitchFamily="2" charset="2"/>
              </a:rPr>
              <a:t>до </a:t>
            </a:r>
            <a:r>
              <a:rPr lang="fr-CH" sz="1800" dirty="0" smtClean="0">
                <a:sym typeface="Wingdings" panose="05000000000000000000" pitchFamily="2" charset="2"/>
              </a:rPr>
              <a:t>10 </a:t>
            </a:r>
            <a:r>
              <a:rPr lang="ru-RU" sz="1800" dirty="0" smtClean="0">
                <a:sym typeface="Wingdings" panose="05000000000000000000" pitchFamily="2" charset="2"/>
              </a:rPr>
              <a:t>мин.</a:t>
            </a:r>
          </a:p>
          <a:p>
            <a:pPr lvl="1"/>
            <a:endParaRPr lang="fr-CH" sz="1000" dirty="0" smtClean="0">
              <a:sym typeface="Wingdings" panose="05000000000000000000" pitchFamily="2" charset="2"/>
            </a:endParaRPr>
          </a:p>
          <a:p>
            <a:r>
              <a:rPr lang="ru-RU" sz="2000" dirty="0" smtClean="0">
                <a:solidFill>
                  <a:schemeClr val="tx2"/>
                </a:solidFill>
                <a:sym typeface="Wingdings" panose="05000000000000000000" pitchFamily="2" charset="2"/>
              </a:rPr>
              <a:t>Языки</a:t>
            </a:r>
            <a:r>
              <a:rPr lang="fr-CH" sz="2000" dirty="0" smtClean="0">
                <a:sym typeface="Wingdings" panose="05000000000000000000" pitchFamily="2" charset="2"/>
              </a:rPr>
              <a:t> </a:t>
            </a:r>
            <a:r>
              <a:rPr lang="fr-CH" sz="1800" dirty="0" smtClean="0">
                <a:sym typeface="Wingdings" panose="05000000000000000000" pitchFamily="2" charset="2"/>
              </a:rPr>
              <a:t> </a:t>
            </a:r>
            <a:r>
              <a:rPr lang="ru-RU" sz="1800" dirty="0" smtClean="0">
                <a:sym typeface="Wingdings" panose="05000000000000000000" pitchFamily="2" charset="2"/>
              </a:rPr>
              <a:t>три рабочих языка, </a:t>
            </a:r>
            <a:r>
              <a:rPr lang="ru-RU" sz="1800" dirty="0" smtClean="0">
                <a:sym typeface="Wingdings" panose="05000000000000000000" pitchFamily="2" charset="2"/>
              </a:rPr>
              <a:t>четвертый </a:t>
            </a:r>
            <a:r>
              <a:rPr lang="ru-RU" sz="1800" dirty="0" smtClean="0">
                <a:sym typeface="Wingdings" panose="05000000000000000000" pitchFamily="2" charset="2"/>
              </a:rPr>
              <a:t>в исключительных случаях</a:t>
            </a:r>
            <a:endParaRPr lang="fr-CH" sz="1800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168872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280" y="332655"/>
            <a:ext cx="8565720" cy="820573"/>
          </a:xfrm>
        </p:spPr>
        <p:txBody>
          <a:bodyPr/>
          <a:lstStyle/>
          <a:p>
            <a:r>
              <a:rPr lang="ru-RU" dirty="0" smtClean="0"/>
              <a:t>Пример</a:t>
            </a:r>
            <a:r>
              <a:rPr lang="es-CL" dirty="0" smtClean="0"/>
              <a:t>: </a:t>
            </a:r>
            <a:r>
              <a:rPr lang="ru-RU" dirty="0" smtClean="0"/>
              <a:t>Комитет </a:t>
            </a:r>
            <a:r>
              <a:rPr lang="ru-RU" dirty="0"/>
              <a:t>по ликвидации дискриминации в отношении женщин </a:t>
            </a:r>
            <a:r>
              <a:rPr lang="ru-RU" dirty="0" smtClean="0"/>
              <a:t>(КЛДЖ/</a:t>
            </a:r>
            <a:r>
              <a:rPr lang="es-CL" dirty="0" smtClean="0"/>
              <a:t>CEDAW)</a:t>
            </a:r>
            <a:endParaRPr lang="es-CL" dirty="0"/>
          </a:p>
        </p:txBody>
      </p:sp>
      <p:grpSp>
        <p:nvGrpSpPr>
          <p:cNvPr id="5" name="Group 4"/>
          <p:cNvGrpSpPr/>
          <p:nvPr/>
        </p:nvGrpSpPr>
        <p:grpSpPr>
          <a:xfrm>
            <a:off x="-4861048" y="116632"/>
            <a:ext cx="13419795" cy="6984776"/>
            <a:chOff x="-4842062" y="116632"/>
            <a:chExt cx="13099748" cy="6984776"/>
          </a:xfrm>
        </p:grpSpPr>
        <p:sp>
          <p:nvSpPr>
            <p:cNvPr id="6" name="Block Arc 5"/>
            <p:cNvSpPr/>
            <p:nvPr/>
          </p:nvSpPr>
          <p:spPr>
            <a:xfrm>
              <a:off x="-4842062" y="116632"/>
              <a:ext cx="6029686" cy="6984776"/>
            </a:xfrm>
            <a:prstGeom prst="blockArc">
              <a:avLst>
                <a:gd name="adj1" fmla="val 18900000"/>
                <a:gd name="adj2" fmla="val 2700000"/>
                <a:gd name="adj3" fmla="val 358"/>
              </a:avLst>
            </a:prstGeom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Freeform 6"/>
            <p:cNvSpPr/>
            <p:nvPr/>
          </p:nvSpPr>
          <p:spPr>
            <a:xfrm>
              <a:off x="1538515" y="1268760"/>
              <a:ext cx="6719171" cy="4824536"/>
            </a:xfrm>
            <a:custGeom>
              <a:avLst/>
              <a:gdLst>
                <a:gd name="connsiteX0" fmla="*/ 0 w 6719171"/>
                <a:gd name="connsiteY0" fmla="*/ 0 h 1279371"/>
                <a:gd name="connsiteX1" fmla="*/ 6719171 w 6719171"/>
                <a:gd name="connsiteY1" fmla="*/ 0 h 1279371"/>
                <a:gd name="connsiteX2" fmla="*/ 6719171 w 6719171"/>
                <a:gd name="connsiteY2" fmla="*/ 1279371 h 1279371"/>
                <a:gd name="connsiteX3" fmla="*/ 0 w 6719171"/>
                <a:gd name="connsiteY3" fmla="*/ 1279371 h 1279371"/>
                <a:gd name="connsiteX4" fmla="*/ 0 w 6719171"/>
                <a:gd name="connsiteY4" fmla="*/ 0 h 1279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19171" h="1279371">
                  <a:moveTo>
                    <a:pt x="0" y="0"/>
                  </a:moveTo>
                  <a:lnTo>
                    <a:pt x="6719171" y="0"/>
                  </a:lnTo>
                  <a:lnTo>
                    <a:pt x="6719171" y="1279371"/>
                  </a:lnTo>
                  <a:lnTo>
                    <a:pt x="0" y="127937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15501" tIns="27940" rIns="27940" bIns="27940" numCol="1" spcCol="1270" anchor="t" anchorCtr="0">
              <a:noAutofit/>
            </a:bodyPr>
            <a:lstStyle/>
            <a:p>
              <a:pPr lvl="0" algn="l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2400" u="sng" kern="1200" dirty="0" smtClean="0"/>
            </a:p>
            <a:p>
              <a:pPr lvl="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800" dirty="0" smtClean="0"/>
                <a:t>Продолжительность конструктивного диалога с КЛДЖ/</a:t>
              </a:r>
              <a:r>
                <a:rPr lang="en-US" sz="2800" dirty="0" smtClean="0"/>
                <a:t>CEDAW</a:t>
              </a:r>
              <a:r>
                <a:rPr lang="ru-RU" sz="2800" dirty="0" smtClean="0"/>
                <a:t> - </a:t>
              </a:r>
              <a:r>
                <a:rPr lang="en-US" sz="2800" dirty="0" smtClean="0"/>
                <a:t>5 </a:t>
              </a:r>
              <a:r>
                <a:rPr lang="ru-RU" sz="2800" dirty="0" smtClean="0"/>
                <a:t>часов</a:t>
              </a:r>
              <a:r>
                <a:rPr lang="en-US" sz="2800" dirty="0" smtClean="0"/>
                <a:t>:</a:t>
              </a:r>
              <a:endParaRPr lang="es-CL" sz="2800" dirty="0" smtClean="0"/>
            </a:p>
            <a:p>
              <a:pPr marL="457200" lvl="0" indent="-45720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ru-RU" sz="2800" dirty="0" smtClean="0"/>
                <a:t>Утреннее заседание</a:t>
              </a:r>
              <a:r>
                <a:rPr lang="es-CL" sz="2800" dirty="0" smtClean="0"/>
                <a:t>: 10.00 </a:t>
              </a:r>
              <a:r>
                <a:rPr lang="ru-RU" sz="2800" dirty="0" smtClean="0"/>
                <a:t>-</a:t>
              </a:r>
              <a:r>
                <a:rPr lang="es-CL" sz="2800" dirty="0" smtClean="0"/>
                <a:t> 13.00</a:t>
              </a:r>
            </a:p>
            <a:p>
              <a:pPr marL="457200" lvl="0" indent="-45720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ru-RU" sz="2800" dirty="0" smtClean="0"/>
                <a:t>Дневное заседание</a:t>
              </a:r>
              <a:r>
                <a:rPr lang="es-CL" sz="2800" dirty="0" smtClean="0"/>
                <a:t>: 15.00</a:t>
              </a:r>
              <a:r>
                <a:rPr lang="ru-RU" sz="2800" dirty="0" smtClean="0"/>
                <a:t> -</a:t>
              </a:r>
              <a:r>
                <a:rPr lang="es-CL" sz="2800" dirty="0" smtClean="0"/>
                <a:t> 17.00</a:t>
              </a:r>
            </a:p>
            <a:p>
              <a:pPr lvl="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000" dirty="0" smtClean="0"/>
            </a:p>
            <a:p>
              <a:pPr lvl="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dirty="0" smtClean="0"/>
                <a:t>Первоначальные доклады</a:t>
              </a:r>
              <a:r>
                <a:rPr lang="en-US" sz="2000" dirty="0" smtClean="0"/>
                <a:t>: </a:t>
              </a:r>
              <a:r>
                <a:rPr lang="ru-RU" sz="2000" dirty="0" smtClean="0"/>
                <a:t>Все эксперты КЛДЖ/</a:t>
              </a:r>
              <a:r>
                <a:rPr lang="en-US" sz="2000" dirty="0" smtClean="0"/>
                <a:t>CEDAW </a:t>
              </a:r>
              <a:r>
                <a:rPr lang="ru-RU" sz="2000" dirty="0" smtClean="0"/>
                <a:t>участвуют в обзоре государства-участника</a:t>
              </a:r>
              <a:endParaRPr lang="en-US" sz="2000" dirty="0" smtClean="0"/>
            </a:p>
            <a:p>
              <a:pPr lvl="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kern="1200" dirty="0" smtClean="0"/>
                <a:t>Периодические доклады</a:t>
              </a:r>
              <a:r>
                <a:rPr lang="en-US" sz="2000" kern="1200" dirty="0" smtClean="0"/>
                <a:t>: </a:t>
              </a:r>
              <a:r>
                <a:rPr lang="ru-RU" sz="2000" kern="1200" dirty="0" smtClean="0"/>
                <a:t>Целевая группа из </a:t>
              </a:r>
              <a:r>
                <a:rPr lang="en-US" sz="2000" kern="1200" dirty="0" smtClean="0"/>
                <a:t>10</a:t>
              </a:r>
              <a:r>
                <a:rPr lang="ru-RU" sz="2000" kern="1200" dirty="0" smtClean="0"/>
                <a:t>-</a:t>
              </a:r>
              <a:r>
                <a:rPr lang="en-US" sz="2000" kern="1200" dirty="0" smtClean="0"/>
                <a:t>14 </a:t>
              </a:r>
              <a:r>
                <a:rPr lang="ru-RU" sz="2000" kern="1200" dirty="0" smtClean="0"/>
                <a:t>экспертов КЛДЖ/</a:t>
              </a:r>
              <a:r>
                <a:rPr lang="en-US" sz="2000" kern="1200" dirty="0" smtClean="0"/>
                <a:t>CEDAW </a:t>
              </a:r>
              <a:r>
                <a:rPr lang="ru-RU" sz="2000" kern="1200" dirty="0" smtClean="0"/>
                <a:t>возглавляют работу по проведению обзора государства-участника</a:t>
              </a:r>
              <a:r>
                <a:rPr lang="en-US" sz="2000" dirty="0" smtClean="0"/>
                <a:t>*</a:t>
              </a:r>
              <a:endParaRPr lang="es-CL" sz="2000" kern="1200" dirty="0"/>
            </a:p>
            <a:p>
              <a:pPr lvl="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900" kern="1200" dirty="0"/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s-CL" sz="900" kern="1200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467544" y="2693882"/>
              <a:ext cx="1599214" cy="1599214"/>
            </a:xfrm>
            <a:prstGeom prst="ellips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12" name="Rectangle 11"/>
          <p:cNvSpPr/>
          <p:nvPr/>
        </p:nvSpPr>
        <p:spPr>
          <a:xfrm>
            <a:off x="899592" y="2924944"/>
            <a:ext cx="961047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1</a:t>
            </a:r>
            <a:endParaRPr lang="en-US" sz="6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1851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91672" y="6156593"/>
            <a:ext cx="816518" cy="5847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3" name="Down Arrow 42"/>
          <p:cNvSpPr/>
          <p:nvPr/>
        </p:nvSpPr>
        <p:spPr>
          <a:xfrm>
            <a:off x="5392216" y="2328545"/>
            <a:ext cx="403120" cy="596399"/>
          </a:xfrm>
          <a:prstGeom prst="down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200" b="1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4192" y="404664"/>
            <a:ext cx="8216279" cy="726594"/>
          </a:xfrm>
        </p:spPr>
        <p:txBody>
          <a:bodyPr/>
          <a:lstStyle/>
          <a:p>
            <a:r>
              <a:rPr lang="ru-RU" dirty="0" smtClean="0"/>
              <a:t>Хронологический </a:t>
            </a:r>
            <a:r>
              <a:rPr lang="ru-RU" dirty="0" smtClean="0"/>
              <a:t>порядок</a:t>
            </a:r>
            <a:r>
              <a:rPr lang="ru-RU" dirty="0"/>
              <a:t> </a:t>
            </a:r>
            <a:r>
              <a:rPr lang="es-CL" dirty="0" smtClean="0"/>
              <a:t>(</a:t>
            </a:r>
            <a:r>
              <a:rPr lang="ru-RU" dirty="0" smtClean="0"/>
              <a:t>утреннее заседание</a:t>
            </a:r>
            <a:r>
              <a:rPr lang="es-CL" dirty="0" smtClean="0"/>
              <a:t>)</a:t>
            </a:r>
            <a:br>
              <a:rPr lang="es-CL" dirty="0" smtClean="0"/>
            </a:br>
            <a:endParaRPr lang="es-CL" dirty="0"/>
          </a:p>
        </p:txBody>
      </p:sp>
      <p:sp>
        <p:nvSpPr>
          <p:cNvPr id="5" name="Notched Right Arrow 4"/>
          <p:cNvSpPr/>
          <p:nvPr/>
        </p:nvSpPr>
        <p:spPr>
          <a:xfrm>
            <a:off x="107504" y="2694519"/>
            <a:ext cx="9036496" cy="1958617"/>
          </a:xfrm>
          <a:prstGeom prst="notchedRightArrow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sp>
      <p:sp>
        <p:nvSpPr>
          <p:cNvPr id="6" name="Freeform 5"/>
          <p:cNvSpPr/>
          <p:nvPr/>
        </p:nvSpPr>
        <p:spPr>
          <a:xfrm>
            <a:off x="107504" y="1206043"/>
            <a:ext cx="1656183" cy="1214845"/>
          </a:xfrm>
          <a:custGeom>
            <a:avLst/>
            <a:gdLst>
              <a:gd name="connsiteX0" fmla="*/ 0 w 704350"/>
              <a:gd name="connsiteY0" fmla="*/ 0 h 1907125"/>
              <a:gd name="connsiteX1" fmla="*/ 704350 w 704350"/>
              <a:gd name="connsiteY1" fmla="*/ 0 h 1907125"/>
              <a:gd name="connsiteX2" fmla="*/ 704350 w 704350"/>
              <a:gd name="connsiteY2" fmla="*/ 1907125 h 1907125"/>
              <a:gd name="connsiteX3" fmla="*/ 0 w 704350"/>
              <a:gd name="connsiteY3" fmla="*/ 1907125 h 1907125"/>
              <a:gd name="connsiteX4" fmla="*/ 0 w 704350"/>
              <a:gd name="connsiteY4" fmla="*/ 0 h 1907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4350" h="1907125">
                <a:moveTo>
                  <a:pt x="0" y="0"/>
                </a:moveTo>
                <a:lnTo>
                  <a:pt x="704350" y="0"/>
                </a:lnTo>
                <a:lnTo>
                  <a:pt x="704350" y="1907125"/>
                </a:lnTo>
                <a:lnTo>
                  <a:pt x="0" y="1907125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b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1200" b="1" kern="1200" dirty="0"/>
          </a:p>
        </p:txBody>
      </p:sp>
      <p:sp>
        <p:nvSpPr>
          <p:cNvPr id="7" name="Oval 6"/>
          <p:cNvSpPr/>
          <p:nvPr/>
        </p:nvSpPr>
        <p:spPr>
          <a:xfrm>
            <a:off x="553954" y="3429000"/>
            <a:ext cx="489654" cy="48965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Freeform 7"/>
          <p:cNvSpPr/>
          <p:nvPr/>
        </p:nvSpPr>
        <p:spPr>
          <a:xfrm>
            <a:off x="251520" y="5301208"/>
            <a:ext cx="1729343" cy="720080"/>
          </a:xfrm>
          <a:custGeom>
            <a:avLst/>
            <a:gdLst>
              <a:gd name="connsiteX0" fmla="*/ 0 w 823250"/>
              <a:gd name="connsiteY0" fmla="*/ 0 h 1958617"/>
              <a:gd name="connsiteX1" fmla="*/ 823250 w 823250"/>
              <a:gd name="connsiteY1" fmla="*/ 0 h 1958617"/>
              <a:gd name="connsiteX2" fmla="*/ 823250 w 823250"/>
              <a:gd name="connsiteY2" fmla="*/ 1958617 h 1958617"/>
              <a:gd name="connsiteX3" fmla="*/ 0 w 823250"/>
              <a:gd name="connsiteY3" fmla="*/ 1958617 h 1958617"/>
              <a:gd name="connsiteX4" fmla="*/ 0 w 823250"/>
              <a:gd name="connsiteY4" fmla="*/ 0 h 1958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3250" h="1958617">
                <a:moveTo>
                  <a:pt x="0" y="0"/>
                </a:moveTo>
                <a:lnTo>
                  <a:pt x="823250" y="0"/>
                </a:lnTo>
                <a:lnTo>
                  <a:pt x="823250" y="1958617"/>
                </a:lnTo>
                <a:lnTo>
                  <a:pt x="0" y="1958617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t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1200" b="1" kern="1200" dirty="0"/>
          </a:p>
        </p:txBody>
      </p:sp>
      <p:sp>
        <p:nvSpPr>
          <p:cNvPr id="9" name="Oval 8"/>
          <p:cNvSpPr/>
          <p:nvPr/>
        </p:nvSpPr>
        <p:spPr>
          <a:xfrm>
            <a:off x="1297594" y="3443402"/>
            <a:ext cx="489654" cy="48965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1907705" y="1196752"/>
            <a:ext cx="1054494" cy="915769"/>
          </a:xfrm>
          <a:custGeom>
            <a:avLst/>
            <a:gdLst>
              <a:gd name="connsiteX0" fmla="*/ 0 w 753995"/>
              <a:gd name="connsiteY0" fmla="*/ 0 h 1958617"/>
              <a:gd name="connsiteX1" fmla="*/ 753995 w 753995"/>
              <a:gd name="connsiteY1" fmla="*/ 0 h 1958617"/>
              <a:gd name="connsiteX2" fmla="*/ 753995 w 753995"/>
              <a:gd name="connsiteY2" fmla="*/ 1958617 h 1958617"/>
              <a:gd name="connsiteX3" fmla="*/ 0 w 753995"/>
              <a:gd name="connsiteY3" fmla="*/ 1958617 h 1958617"/>
              <a:gd name="connsiteX4" fmla="*/ 0 w 753995"/>
              <a:gd name="connsiteY4" fmla="*/ 0 h 1958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3995" h="1958617">
                <a:moveTo>
                  <a:pt x="0" y="0"/>
                </a:moveTo>
                <a:lnTo>
                  <a:pt x="753995" y="0"/>
                </a:lnTo>
                <a:lnTo>
                  <a:pt x="753995" y="1958617"/>
                </a:lnTo>
                <a:lnTo>
                  <a:pt x="0" y="1958617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b" anchorCtr="0">
            <a:noAutofit/>
          </a:bodyPr>
          <a:lstStyle/>
          <a:p>
            <a:pPr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1200" b="1" dirty="0"/>
          </a:p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1200" b="1" dirty="0"/>
          </a:p>
        </p:txBody>
      </p:sp>
      <p:sp>
        <p:nvSpPr>
          <p:cNvPr id="11" name="Oval 10"/>
          <p:cNvSpPr/>
          <p:nvPr/>
        </p:nvSpPr>
        <p:spPr>
          <a:xfrm>
            <a:off x="2112526" y="3443402"/>
            <a:ext cx="489654" cy="48965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Freeform 11"/>
          <p:cNvSpPr/>
          <p:nvPr/>
        </p:nvSpPr>
        <p:spPr>
          <a:xfrm>
            <a:off x="2133960" y="5245111"/>
            <a:ext cx="1756755" cy="776177"/>
          </a:xfrm>
          <a:custGeom>
            <a:avLst/>
            <a:gdLst>
              <a:gd name="connsiteX0" fmla="*/ 0 w 780445"/>
              <a:gd name="connsiteY0" fmla="*/ 0 h 1958617"/>
              <a:gd name="connsiteX1" fmla="*/ 780445 w 780445"/>
              <a:gd name="connsiteY1" fmla="*/ 0 h 1958617"/>
              <a:gd name="connsiteX2" fmla="*/ 780445 w 780445"/>
              <a:gd name="connsiteY2" fmla="*/ 1958617 h 1958617"/>
              <a:gd name="connsiteX3" fmla="*/ 0 w 780445"/>
              <a:gd name="connsiteY3" fmla="*/ 1958617 h 1958617"/>
              <a:gd name="connsiteX4" fmla="*/ 0 w 780445"/>
              <a:gd name="connsiteY4" fmla="*/ 0 h 1958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0445" h="1958617">
                <a:moveTo>
                  <a:pt x="0" y="0"/>
                </a:moveTo>
                <a:lnTo>
                  <a:pt x="780445" y="0"/>
                </a:lnTo>
                <a:lnTo>
                  <a:pt x="780445" y="1958617"/>
                </a:lnTo>
                <a:lnTo>
                  <a:pt x="0" y="1958617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t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1200" b="1" kern="1200" dirty="0"/>
          </a:p>
        </p:txBody>
      </p:sp>
      <p:sp>
        <p:nvSpPr>
          <p:cNvPr id="13" name="Oval 12"/>
          <p:cNvSpPr/>
          <p:nvPr/>
        </p:nvSpPr>
        <p:spPr>
          <a:xfrm>
            <a:off x="2906055" y="3443402"/>
            <a:ext cx="489654" cy="48965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" name="Freeform 13"/>
          <p:cNvSpPr/>
          <p:nvPr/>
        </p:nvSpPr>
        <p:spPr>
          <a:xfrm>
            <a:off x="3164021" y="1700808"/>
            <a:ext cx="1587489" cy="411713"/>
          </a:xfrm>
          <a:custGeom>
            <a:avLst/>
            <a:gdLst>
              <a:gd name="connsiteX0" fmla="*/ 0 w 691433"/>
              <a:gd name="connsiteY0" fmla="*/ 0 h 1958617"/>
              <a:gd name="connsiteX1" fmla="*/ 691433 w 691433"/>
              <a:gd name="connsiteY1" fmla="*/ 0 h 1958617"/>
              <a:gd name="connsiteX2" fmla="*/ 691433 w 691433"/>
              <a:gd name="connsiteY2" fmla="*/ 1958617 h 1958617"/>
              <a:gd name="connsiteX3" fmla="*/ 0 w 691433"/>
              <a:gd name="connsiteY3" fmla="*/ 1958617 h 1958617"/>
              <a:gd name="connsiteX4" fmla="*/ 0 w 691433"/>
              <a:gd name="connsiteY4" fmla="*/ 0 h 1958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1433" h="1958617">
                <a:moveTo>
                  <a:pt x="0" y="0"/>
                </a:moveTo>
                <a:lnTo>
                  <a:pt x="691433" y="0"/>
                </a:lnTo>
                <a:lnTo>
                  <a:pt x="691433" y="1958617"/>
                </a:lnTo>
                <a:lnTo>
                  <a:pt x="0" y="1958617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b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1200" b="1" kern="1200" dirty="0"/>
          </a:p>
        </p:txBody>
      </p:sp>
      <p:sp>
        <p:nvSpPr>
          <p:cNvPr id="15" name="Oval 14"/>
          <p:cNvSpPr/>
          <p:nvPr/>
        </p:nvSpPr>
        <p:spPr>
          <a:xfrm>
            <a:off x="3668303" y="3443402"/>
            <a:ext cx="489654" cy="48965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Freeform 15"/>
          <p:cNvSpPr/>
          <p:nvPr/>
        </p:nvSpPr>
        <p:spPr>
          <a:xfrm>
            <a:off x="3999233" y="5013176"/>
            <a:ext cx="1760390" cy="858888"/>
          </a:xfrm>
          <a:custGeom>
            <a:avLst/>
            <a:gdLst>
              <a:gd name="connsiteX0" fmla="*/ 0 w 819440"/>
              <a:gd name="connsiteY0" fmla="*/ 0 h 1958617"/>
              <a:gd name="connsiteX1" fmla="*/ 819440 w 819440"/>
              <a:gd name="connsiteY1" fmla="*/ 0 h 1958617"/>
              <a:gd name="connsiteX2" fmla="*/ 819440 w 819440"/>
              <a:gd name="connsiteY2" fmla="*/ 1958617 h 1958617"/>
              <a:gd name="connsiteX3" fmla="*/ 0 w 819440"/>
              <a:gd name="connsiteY3" fmla="*/ 1958617 h 1958617"/>
              <a:gd name="connsiteX4" fmla="*/ 0 w 819440"/>
              <a:gd name="connsiteY4" fmla="*/ 0 h 1958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440" h="1958617">
                <a:moveTo>
                  <a:pt x="0" y="0"/>
                </a:moveTo>
                <a:lnTo>
                  <a:pt x="819440" y="0"/>
                </a:lnTo>
                <a:lnTo>
                  <a:pt x="819440" y="1958617"/>
                </a:lnTo>
                <a:lnTo>
                  <a:pt x="0" y="1958617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t" anchorCtr="0">
            <a:noAutofit/>
          </a:bodyPr>
          <a:lstStyle/>
          <a:p>
            <a:pPr lvl="0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1200" b="1" kern="1200" dirty="0"/>
          </a:p>
        </p:txBody>
      </p:sp>
      <p:sp>
        <p:nvSpPr>
          <p:cNvPr id="17" name="Oval 16"/>
          <p:cNvSpPr/>
          <p:nvPr/>
        </p:nvSpPr>
        <p:spPr>
          <a:xfrm>
            <a:off x="4535489" y="3443402"/>
            <a:ext cx="489654" cy="48965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Freeform 17"/>
          <p:cNvSpPr/>
          <p:nvPr/>
        </p:nvSpPr>
        <p:spPr>
          <a:xfrm>
            <a:off x="5011762" y="1412776"/>
            <a:ext cx="1360437" cy="766253"/>
          </a:xfrm>
          <a:custGeom>
            <a:avLst/>
            <a:gdLst>
              <a:gd name="connsiteX0" fmla="*/ 0 w 839208"/>
              <a:gd name="connsiteY0" fmla="*/ 0 h 1958617"/>
              <a:gd name="connsiteX1" fmla="*/ 839208 w 839208"/>
              <a:gd name="connsiteY1" fmla="*/ 0 h 1958617"/>
              <a:gd name="connsiteX2" fmla="*/ 839208 w 839208"/>
              <a:gd name="connsiteY2" fmla="*/ 1958617 h 1958617"/>
              <a:gd name="connsiteX3" fmla="*/ 0 w 839208"/>
              <a:gd name="connsiteY3" fmla="*/ 1958617 h 1958617"/>
              <a:gd name="connsiteX4" fmla="*/ 0 w 839208"/>
              <a:gd name="connsiteY4" fmla="*/ 0 h 1958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9208" h="1958617">
                <a:moveTo>
                  <a:pt x="0" y="0"/>
                </a:moveTo>
                <a:lnTo>
                  <a:pt x="839208" y="0"/>
                </a:lnTo>
                <a:lnTo>
                  <a:pt x="839208" y="1958617"/>
                </a:lnTo>
                <a:lnTo>
                  <a:pt x="0" y="1958617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  <a:prstDash val="solid"/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b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1200" b="1" kern="1200" dirty="0"/>
          </a:p>
        </p:txBody>
      </p:sp>
      <p:sp>
        <p:nvSpPr>
          <p:cNvPr id="19" name="Oval 18"/>
          <p:cNvSpPr/>
          <p:nvPr/>
        </p:nvSpPr>
        <p:spPr>
          <a:xfrm>
            <a:off x="5305682" y="3443402"/>
            <a:ext cx="489654" cy="48965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Freeform 19"/>
          <p:cNvSpPr/>
          <p:nvPr/>
        </p:nvSpPr>
        <p:spPr>
          <a:xfrm>
            <a:off x="5868143" y="5013176"/>
            <a:ext cx="1375955" cy="1203220"/>
          </a:xfrm>
          <a:custGeom>
            <a:avLst/>
            <a:gdLst>
              <a:gd name="connsiteX0" fmla="*/ 0 w 863849"/>
              <a:gd name="connsiteY0" fmla="*/ 0 h 1958617"/>
              <a:gd name="connsiteX1" fmla="*/ 863849 w 863849"/>
              <a:gd name="connsiteY1" fmla="*/ 0 h 1958617"/>
              <a:gd name="connsiteX2" fmla="*/ 863849 w 863849"/>
              <a:gd name="connsiteY2" fmla="*/ 1958617 h 1958617"/>
              <a:gd name="connsiteX3" fmla="*/ 0 w 863849"/>
              <a:gd name="connsiteY3" fmla="*/ 1958617 h 1958617"/>
              <a:gd name="connsiteX4" fmla="*/ 0 w 863849"/>
              <a:gd name="connsiteY4" fmla="*/ 0 h 1958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849" h="1958617">
                <a:moveTo>
                  <a:pt x="0" y="0"/>
                </a:moveTo>
                <a:lnTo>
                  <a:pt x="863849" y="0"/>
                </a:lnTo>
                <a:lnTo>
                  <a:pt x="863849" y="1958617"/>
                </a:lnTo>
                <a:lnTo>
                  <a:pt x="0" y="1958617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t" anchorCtr="0">
            <a:noAutofit/>
          </a:bodyPr>
          <a:lstStyle/>
          <a:p>
            <a:pPr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1200" b="1" kern="1200" dirty="0"/>
          </a:p>
        </p:txBody>
      </p:sp>
      <p:sp>
        <p:nvSpPr>
          <p:cNvPr id="21" name="Oval 20"/>
          <p:cNvSpPr/>
          <p:nvPr/>
        </p:nvSpPr>
        <p:spPr>
          <a:xfrm>
            <a:off x="6183520" y="3429000"/>
            <a:ext cx="489654" cy="48965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Freeform 21"/>
          <p:cNvSpPr/>
          <p:nvPr/>
        </p:nvSpPr>
        <p:spPr>
          <a:xfrm>
            <a:off x="6731730" y="1527175"/>
            <a:ext cx="1728702" cy="677688"/>
          </a:xfrm>
          <a:custGeom>
            <a:avLst/>
            <a:gdLst>
              <a:gd name="connsiteX0" fmla="*/ 0 w 749596"/>
              <a:gd name="connsiteY0" fmla="*/ 0 h 1958617"/>
              <a:gd name="connsiteX1" fmla="*/ 749596 w 749596"/>
              <a:gd name="connsiteY1" fmla="*/ 0 h 1958617"/>
              <a:gd name="connsiteX2" fmla="*/ 749596 w 749596"/>
              <a:gd name="connsiteY2" fmla="*/ 1958617 h 1958617"/>
              <a:gd name="connsiteX3" fmla="*/ 0 w 749596"/>
              <a:gd name="connsiteY3" fmla="*/ 1958617 h 1958617"/>
              <a:gd name="connsiteX4" fmla="*/ 0 w 749596"/>
              <a:gd name="connsiteY4" fmla="*/ 0 h 1958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9596" h="1958617">
                <a:moveTo>
                  <a:pt x="0" y="0"/>
                </a:moveTo>
                <a:lnTo>
                  <a:pt x="749596" y="0"/>
                </a:lnTo>
                <a:lnTo>
                  <a:pt x="749596" y="1958617"/>
                </a:lnTo>
                <a:lnTo>
                  <a:pt x="0" y="1958617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b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1200" b="1" kern="1200" dirty="0"/>
          </a:p>
        </p:txBody>
      </p:sp>
      <p:sp>
        <p:nvSpPr>
          <p:cNvPr id="23" name="Oval 22"/>
          <p:cNvSpPr/>
          <p:nvPr/>
        </p:nvSpPr>
        <p:spPr>
          <a:xfrm>
            <a:off x="7016552" y="3443402"/>
            <a:ext cx="489654" cy="48965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4" name="Freeform 23"/>
          <p:cNvSpPr/>
          <p:nvPr/>
        </p:nvSpPr>
        <p:spPr>
          <a:xfrm>
            <a:off x="7352618" y="5013177"/>
            <a:ext cx="1683878" cy="1008112"/>
          </a:xfrm>
          <a:custGeom>
            <a:avLst/>
            <a:gdLst>
              <a:gd name="connsiteX0" fmla="*/ 0 w 861292"/>
              <a:gd name="connsiteY0" fmla="*/ 0 h 1958617"/>
              <a:gd name="connsiteX1" fmla="*/ 861292 w 861292"/>
              <a:gd name="connsiteY1" fmla="*/ 0 h 1958617"/>
              <a:gd name="connsiteX2" fmla="*/ 861292 w 861292"/>
              <a:gd name="connsiteY2" fmla="*/ 1958617 h 1958617"/>
              <a:gd name="connsiteX3" fmla="*/ 0 w 861292"/>
              <a:gd name="connsiteY3" fmla="*/ 1958617 h 1958617"/>
              <a:gd name="connsiteX4" fmla="*/ 0 w 861292"/>
              <a:gd name="connsiteY4" fmla="*/ 0 h 1958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1292" h="1958617">
                <a:moveTo>
                  <a:pt x="0" y="0"/>
                </a:moveTo>
                <a:lnTo>
                  <a:pt x="861292" y="0"/>
                </a:lnTo>
                <a:lnTo>
                  <a:pt x="861292" y="1958617"/>
                </a:lnTo>
                <a:lnTo>
                  <a:pt x="0" y="1958617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t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L" sz="1200" b="1" kern="1200" dirty="0" smtClean="0"/>
              <a:t>.</a:t>
            </a:r>
            <a:endParaRPr lang="es-CL" sz="1200" b="1" kern="1200" dirty="0"/>
          </a:p>
        </p:txBody>
      </p:sp>
      <p:sp>
        <p:nvSpPr>
          <p:cNvPr id="25" name="Oval 24"/>
          <p:cNvSpPr/>
          <p:nvPr/>
        </p:nvSpPr>
        <p:spPr>
          <a:xfrm>
            <a:off x="7682746" y="3443402"/>
            <a:ext cx="489654" cy="48965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0" name="Rectangle 29"/>
          <p:cNvSpPr/>
          <p:nvPr/>
        </p:nvSpPr>
        <p:spPr>
          <a:xfrm>
            <a:off x="604192" y="3409836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L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</a:t>
            </a:r>
            <a:endParaRPr lang="es-CL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367135" y="3409836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L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2</a:t>
            </a:r>
            <a:endParaRPr lang="es-CL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188368" y="3409836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L" sz="2800" b="1" cap="all" dirty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3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951311" y="3409836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L" sz="2800" b="1" cap="all" dirty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4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736031" y="3409836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L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5</a:t>
            </a:r>
            <a:endParaRPr lang="es-CL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572000" y="3409836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L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6</a:t>
            </a:r>
            <a:endParaRPr lang="es-CL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364088" y="3409836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L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7</a:t>
            </a:r>
            <a:endParaRPr lang="es-CL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256311" y="3409836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L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8</a:t>
            </a:r>
            <a:endParaRPr lang="es-CL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092280" y="3409836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L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9</a:t>
            </a:r>
            <a:endParaRPr lang="es-CL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668344" y="3409836"/>
            <a:ext cx="55015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L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10</a:t>
            </a:r>
            <a:endParaRPr lang="es-CL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0" name="Down Arrow 39"/>
          <p:cNvSpPr/>
          <p:nvPr/>
        </p:nvSpPr>
        <p:spPr>
          <a:xfrm>
            <a:off x="575048" y="2491155"/>
            <a:ext cx="541143" cy="577805"/>
          </a:xfrm>
          <a:prstGeom prst="down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200" b="1"/>
          </a:p>
        </p:txBody>
      </p:sp>
      <p:sp>
        <p:nvSpPr>
          <p:cNvPr id="41" name="Down Arrow 40"/>
          <p:cNvSpPr/>
          <p:nvPr/>
        </p:nvSpPr>
        <p:spPr>
          <a:xfrm>
            <a:off x="2188368" y="2184529"/>
            <a:ext cx="413812" cy="884431"/>
          </a:xfrm>
          <a:prstGeom prst="down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200" b="1"/>
          </a:p>
        </p:txBody>
      </p:sp>
      <p:sp>
        <p:nvSpPr>
          <p:cNvPr id="42" name="Down Arrow 41"/>
          <p:cNvSpPr/>
          <p:nvPr/>
        </p:nvSpPr>
        <p:spPr>
          <a:xfrm>
            <a:off x="3736031" y="2328545"/>
            <a:ext cx="421926" cy="668407"/>
          </a:xfrm>
          <a:prstGeom prst="down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200" b="1"/>
          </a:p>
        </p:txBody>
      </p:sp>
      <p:sp>
        <p:nvSpPr>
          <p:cNvPr id="45" name="Down Arrow 44"/>
          <p:cNvSpPr/>
          <p:nvPr/>
        </p:nvSpPr>
        <p:spPr>
          <a:xfrm>
            <a:off x="7092280" y="2328545"/>
            <a:ext cx="413926" cy="740415"/>
          </a:xfrm>
          <a:prstGeom prst="down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200" b="1"/>
          </a:p>
        </p:txBody>
      </p:sp>
      <p:sp>
        <p:nvSpPr>
          <p:cNvPr id="47" name="Up Arrow 46"/>
          <p:cNvSpPr/>
          <p:nvPr/>
        </p:nvSpPr>
        <p:spPr>
          <a:xfrm>
            <a:off x="1329041" y="4305076"/>
            <a:ext cx="434647" cy="924124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accent3"/>
              </a:solidFill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2951311" y="4320986"/>
            <a:ext cx="444398" cy="764198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0" name="Up Arrow 49"/>
          <p:cNvSpPr/>
          <p:nvPr/>
        </p:nvSpPr>
        <p:spPr>
          <a:xfrm>
            <a:off x="4658039" y="4320987"/>
            <a:ext cx="353723" cy="547912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1" name="Up Arrow 50"/>
          <p:cNvSpPr/>
          <p:nvPr/>
        </p:nvSpPr>
        <p:spPr>
          <a:xfrm>
            <a:off x="6191672" y="4278008"/>
            <a:ext cx="481502" cy="591641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2" name="Up Arrow 51"/>
          <p:cNvSpPr/>
          <p:nvPr/>
        </p:nvSpPr>
        <p:spPr>
          <a:xfrm>
            <a:off x="7668344" y="4320986"/>
            <a:ext cx="429953" cy="548664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4" name="Rectangle 43"/>
          <p:cNvSpPr/>
          <p:nvPr/>
        </p:nvSpPr>
        <p:spPr>
          <a:xfrm>
            <a:off x="1820400" y="1268760"/>
            <a:ext cx="113257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66725">
              <a:spcBef>
                <a:spcPct val="0"/>
              </a:spcBef>
              <a:spcAft>
                <a:spcPct val="35000"/>
              </a:spcAft>
            </a:pPr>
            <a:r>
              <a:rPr lang="es-CL" sz="1200" b="1" dirty="0" smtClean="0">
                <a:solidFill>
                  <a:srgbClr val="333333">
                    <a:hueOff val="0"/>
                    <a:satOff val="0"/>
                    <a:lumOff val="0"/>
                    <a:alphaOff val="0"/>
                  </a:srgbClr>
                </a:solidFill>
              </a:rPr>
              <a:t>10.30: </a:t>
            </a:r>
            <a:r>
              <a:rPr lang="ru-RU" sz="1200" b="1" dirty="0" smtClean="0">
                <a:solidFill>
                  <a:srgbClr val="333333">
                    <a:hueOff val="0"/>
                    <a:satOff val="0"/>
                    <a:lumOff val="0"/>
                    <a:alphaOff val="0"/>
                  </a:srgbClr>
                </a:solidFill>
              </a:rPr>
              <a:t>Вопросы по части </a:t>
            </a:r>
            <a:r>
              <a:rPr lang="es-CL" sz="1200" b="1" dirty="0" smtClean="0">
                <a:solidFill>
                  <a:srgbClr val="333333">
                    <a:hueOff val="0"/>
                    <a:satOff val="0"/>
                    <a:lumOff val="0"/>
                    <a:alphaOff val="0"/>
                  </a:srgbClr>
                </a:solidFill>
              </a:rPr>
              <a:t>I </a:t>
            </a:r>
            <a:r>
              <a:rPr lang="ru-RU" sz="1200" b="1" dirty="0" smtClean="0">
                <a:solidFill>
                  <a:srgbClr val="333333">
                    <a:hueOff val="0"/>
                    <a:satOff val="0"/>
                    <a:lumOff val="0"/>
                    <a:alphaOff val="0"/>
                  </a:srgbClr>
                </a:solidFill>
              </a:rPr>
              <a:t>КЛДЖ/</a:t>
            </a:r>
            <a:r>
              <a:rPr lang="es-CL" sz="1200" b="1" dirty="0" smtClean="0">
                <a:solidFill>
                  <a:srgbClr val="333333">
                    <a:hueOff val="0"/>
                    <a:satOff val="0"/>
                    <a:lumOff val="0"/>
                    <a:alphaOff val="0"/>
                  </a:srgbClr>
                </a:solidFill>
              </a:rPr>
              <a:t>CEDAW  </a:t>
            </a:r>
            <a:endParaRPr lang="es-CL" sz="1200" b="1" dirty="0">
              <a:solidFill>
                <a:srgbClr val="333333">
                  <a:hueOff val="0"/>
                  <a:satOff val="0"/>
                  <a:lumOff val="0"/>
                  <a:alphaOff val="0"/>
                </a:srgbClr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07504" y="1203082"/>
            <a:ext cx="17128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200" b="1" dirty="0" smtClean="0"/>
              <a:t>10.00: </a:t>
            </a:r>
            <a:r>
              <a:rPr lang="ru-RU" sz="1200" b="1" dirty="0" smtClean="0"/>
              <a:t>Председатель КЛДЖ/</a:t>
            </a:r>
            <a:r>
              <a:rPr lang="fr-CH" sz="1200" b="1" dirty="0" smtClean="0"/>
              <a:t>CEDAW </a:t>
            </a:r>
            <a:r>
              <a:rPr lang="ru-RU" sz="1200" b="1" dirty="0" smtClean="0"/>
              <a:t>открывает заседание и приветствует делегацию государства-участника</a:t>
            </a:r>
            <a:endParaRPr lang="en-GB" sz="1200" b="1" dirty="0"/>
          </a:p>
        </p:txBody>
      </p:sp>
      <p:sp>
        <p:nvSpPr>
          <p:cNvPr id="59" name="TextBox 58"/>
          <p:cNvSpPr txBox="1"/>
          <p:nvPr/>
        </p:nvSpPr>
        <p:spPr>
          <a:xfrm>
            <a:off x="5011762" y="1527175"/>
            <a:ext cx="1360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Вопросы по части</a:t>
            </a:r>
            <a:r>
              <a:rPr lang="fr-CH" sz="1200" b="1" dirty="0" smtClean="0"/>
              <a:t> II </a:t>
            </a:r>
            <a:r>
              <a:rPr lang="ru-RU" sz="1200" b="1" dirty="0" smtClean="0"/>
              <a:t>КЛДЖ/</a:t>
            </a:r>
            <a:r>
              <a:rPr lang="fr-CH" sz="1200" b="1" dirty="0" smtClean="0"/>
              <a:t>CEDAW</a:t>
            </a:r>
            <a:endParaRPr lang="en-GB" sz="1200" b="1" dirty="0"/>
          </a:p>
        </p:txBody>
      </p:sp>
      <p:sp>
        <p:nvSpPr>
          <p:cNvPr id="60" name="Rectangle 59"/>
          <p:cNvSpPr/>
          <p:nvPr/>
        </p:nvSpPr>
        <p:spPr>
          <a:xfrm>
            <a:off x="2188367" y="5229200"/>
            <a:ext cx="17023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66725">
              <a:spcBef>
                <a:spcPct val="0"/>
              </a:spcBef>
              <a:spcAft>
                <a:spcPct val="35000"/>
              </a:spcAft>
            </a:pPr>
            <a:r>
              <a:rPr lang="ru-RU" sz="1200" b="1" dirty="0" smtClean="0"/>
              <a:t>Ответы делегации государства-участника на вопросы по части</a:t>
            </a:r>
            <a:r>
              <a:rPr lang="es-CL" sz="1200" b="1" dirty="0" smtClean="0"/>
              <a:t> I</a:t>
            </a:r>
            <a:r>
              <a:rPr lang="ru-RU" sz="1200" b="1" dirty="0" smtClean="0"/>
              <a:t> КЛДЖ/</a:t>
            </a:r>
            <a:r>
              <a:rPr lang="es-CL" sz="1200" b="1" dirty="0" smtClean="0"/>
              <a:t>CEDAW</a:t>
            </a:r>
            <a:endParaRPr lang="es-CL" sz="12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3194391" y="1698365"/>
            <a:ext cx="1663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Дополнительные вопросы</a:t>
            </a:r>
            <a:endParaRPr lang="en-GB" sz="1200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251520" y="5245111"/>
            <a:ext cx="183505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Вступительное заявление главы делегации государства-участника </a:t>
            </a:r>
            <a:r>
              <a:rPr lang="fr-CH" sz="1200" b="1" dirty="0" smtClean="0"/>
              <a:t>(10</a:t>
            </a:r>
            <a:r>
              <a:rPr lang="ru-RU" sz="1200" b="1" dirty="0" smtClean="0"/>
              <a:t>-</a:t>
            </a:r>
            <a:r>
              <a:rPr lang="fr-CH" sz="1200" b="1" dirty="0" smtClean="0"/>
              <a:t>15</a:t>
            </a:r>
            <a:r>
              <a:rPr lang="ru-RU" sz="1200" b="1" dirty="0" smtClean="0"/>
              <a:t> минут</a:t>
            </a:r>
            <a:r>
              <a:rPr lang="fr-CH" sz="1200" b="1" dirty="0" smtClean="0"/>
              <a:t>)</a:t>
            </a:r>
            <a:endParaRPr lang="en-GB" sz="1200" b="1" dirty="0"/>
          </a:p>
          <a:p>
            <a:endParaRPr lang="en-GB" dirty="0"/>
          </a:p>
        </p:txBody>
      </p:sp>
      <p:sp>
        <p:nvSpPr>
          <p:cNvPr id="65" name="TextBox 64"/>
          <p:cNvSpPr txBox="1"/>
          <p:nvPr/>
        </p:nvSpPr>
        <p:spPr>
          <a:xfrm>
            <a:off x="3999234" y="5041067"/>
            <a:ext cx="17752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Делегация государства-участника отвечает на дополнительные вопросы</a:t>
            </a:r>
            <a:endParaRPr lang="en-GB" sz="1200" b="1" dirty="0"/>
          </a:p>
        </p:txBody>
      </p:sp>
      <p:sp>
        <p:nvSpPr>
          <p:cNvPr id="66" name="TextBox 65"/>
          <p:cNvSpPr txBox="1"/>
          <p:nvPr/>
        </p:nvSpPr>
        <p:spPr>
          <a:xfrm>
            <a:off x="5883007" y="5013176"/>
            <a:ext cx="13610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200" b="1" dirty="0" smtClean="0"/>
              <a:t>Делегация государства-участника отвечает на вопросы по части</a:t>
            </a:r>
            <a:r>
              <a:rPr lang="es-CL" sz="1200" b="1" dirty="0" smtClean="0"/>
              <a:t> II </a:t>
            </a:r>
            <a:r>
              <a:rPr lang="ru-RU" sz="1200" b="1" dirty="0" smtClean="0"/>
              <a:t>КЛДЖ/</a:t>
            </a:r>
            <a:r>
              <a:rPr lang="es-CL" sz="1200" b="1" dirty="0" smtClean="0"/>
              <a:t>CEDAW</a:t>
            </a:r>
            <a:endParaRPr lang="es-CL" sz="1200" b="1" dirty="0"/>
          </a:p>
          <a:p>
            <a:endParaRPr lang="en-GB" sz="1200" dirty="0"/>
          </a:p>
        </p:txBody>
      </p:sp>
      <p:sp>
        <p:nvSpPr>
          <p:cNvPr id="67" name="TextBox 66"/>
          <p:cNvSpPr txBox="1"/>
          <p:nvPr/>
        </p:nvSpPr>
        <p:spPr>
          <a:xfrm>
            <a:off x="6727390" y="1556792"/>
            <a:ext cx="1733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Дополнительные вопросы и ответы</a:t>
            </a:r>
            <a:endParaRPr lang="en-GB" sz="12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7352618" y="5004459"/>
            <a:ext cx="17913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13.00 – 15.00  </a:t>
            </a:r>
            <a:r>
              <a:rPr lang="ru-RU" sz="1200" b="1" dirty="0" smtClean="0"/>
              <a:t>ПЕРЕРЫВ</a:t>
            </a:r>
            <a:endParaRPr lang="en-GB" sz="1200" b="1" dirty="0" smtClean="0"/>
          </a:p>
          <a:p>
            <a:r>
              <a:rPr lang="ru-RU" sz="1200" b="1" dirty="0" smtClean="0"/>
              <a:t>У делегации есть два часа, чтобы подготовить ответы на оставшиеся вопросы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27038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1" y="417265"/>
            <a:ext cx="7695828" cy="791756"/>
          </a:xfrm>
        </p:spPr>
        <p:txBody>
          <a:bodyPr/>
          <a:lstStyle/>
          <a:p>
            <a:r>
              <a:rPr lang="ru-RU" dirty="0" smtClean="0"/>
              <a:t>Хронологический порядок </a:t>
            </a:r>
            <a:r>
              <a:rPr lang="ru-RU" dirty="0" smtClean="0"/>
              <a:t> </a:t>
            </a:r>
            <a:r>
              <a:rPr lang="en-GB" dirty="0" smtClean="0"/>
              <a:t>(</a:t>
            </a:r>
            <a:r>
              <a:rPr lang="ru-RU" dirty="0" smtClean="0"/>
              <a:t>дневная сессия</a:t>
            </a:r>
            <a:r>
              <a:rPr lang="en-GB" dirty="0" smtClean="0"/>
              <a:t>)</a:t>
            </a:r>
            <a:endParaRPr lang="en-GB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79" y="2751073"/>
            <a:ext cx="8784976" cy="1886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429000"/>
            <a:ext cx="648072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755576" y="348184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L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11</a:t>
            </a:r>
            <a:endParaRPr lang="es-CL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84856" y="1628800"/>
            <a:ext cx="1750839" cy="785534"/>
          </a:xfrm>
          <a:custGeom>
            <a:avLst/>
            <a:gdLst>
              <a:gd name="connsiteX0" fmla="*/ 0 w 704350"/>
              <a:gd name="connsiteY0" fmla="*/ 0 h 1907125"/>
              <a:gd name="connsiteX1" fmla="*/ 704350 w 704350"/>
              <a:gd name="connsiteY1" fmla="*/ 0 h 1907125"/>
              <a:gd name="connsiteX2" fmla="*/ 704350 w 704350"/>
              <a:gd name="connsiteY2" fmla="*/ 1907125 h 1907125"/>
              <a:gd name="connsiteX3" fmla="*/ 0 w 704350"/>
              <a:gd name="connsiteY3" fmla="*/ 1907125 h 1907125"/>
              <a:gd name="connsiteX4" fmla="*/ 0 w 704350"/>
              <a:gd name="connsiteY4" fmla="*/ 0 h 1907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4350" h="1907125">
                <a:moveTo>
                  <a:pt x="0" y="0"/>
                </a:moveTo>
                <a:lnTo>
                  <a:pt x="704350" y="0"/>
                </a:lnTo>
                <a:lnTo>
                  <a:pt x="704350" y="1907125"/>
                </a:lnTo>
                <a:lnTo>
                  <a:pt x="0" y="1907125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b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1200" b="1" kern="1200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420888"/>
            <a:ext cx="401990" cy="789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556792"/>
            <a:ext cx="1514127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085184"/>
            <a:ext cx="1370111" cy="688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365250"/>
            <a:ext cx="1561455" cy="811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194" y="5229200"/>
            <a:ext cx="1538734" cy="480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1495" y="4237459"/>
            <a:ext cx="53022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4857" y="1628800"/>
            <a:ext cx="17508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200" b="1" dirty="0" smtClean="0"/>
              <a:t>15.00 </a:t>
            </a:r>
            <a:r>
              <a:rPr lang="ru-RU" sz="1200" b="1" dirty="0" smtClean="0"/>
              <a:t>Делегация государства-участника отвечает на оставшиеся вопросы</a:t>
            </a:r>
            <a:endParaRPr lang="en-GB" sz="1200" b="1" dirty="0"/>
          </a:p>
        </p:txBody>
      </p:sp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7615" y="3408363"/>
            <a:ext cx="64611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967" y="3408363"/>
            <a:ext cx="64611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3879" y="3429000"/>
            <a:ext cx="64611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9703" y="3429000"/>
            <a:ext cx="64611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 flipH="1">
            <a:off x="1554440" y="3501008"/>
            <a:ext cx="56928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12</a:t>
            </a:r>
            <a:endParaRPr lang="es-CL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339752" y="3501008"/>
            <a:ext cx="55015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13</a:t>
            </a:r>
            <a:endParaRPr lang="es-CL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endParaRPr lang="en-GB" dirty="0"/>
          </a:p>
        </p:txBody>
      </p:sp>
      <p:pic>
        <p:nvPicPr>
          <p:cNvPr id="2064" name="Picture 1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791" y="3423573"/>
            <a:ext cx="646113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873026" y="5127575"/>
            <a:ext cx="13681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Вопросы по части</a:t>
            </a:r>
            <a:r>
              <a:rPr lang="fr-CH" sz="1200" b="1" dirty="0" smtClean="0"/>
              <a:t> III</a:t>
            </a:r>
            <a:r>
              <a:rPr lang="ru-RU" sz="1200" b="1" dirty="0" smtClean="0"/>
              <a:t> КЛДЖ/</a:t>
            </a:r>
            <a:r>
              <a:rPr lang="fr-CH" sz="1200" b="1" dirty="0" smtClean="0"/>
              <a:t>CEDAW</a:t>
            </a:r>
            <a:endParaRPr lang="en-GB" sz="1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930424" y="1365251"/>
            <a:ext cx="16107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Государство-участник отвечает на вопросы по части</a:t>
            </a:r>
            <a:r>
              <a:rPr lang="fr-CH" sz="1200" b="1" dirty="0" smtClean="0"/>
              <a:t> III</a:t>
            </a:r>
            <a:r>
              <a:rPr lang="ru-RU" sz="1200" b="1" dirty="0" smtClean="0"/>
              <a:t> КЛДЖ/</a:t>
            </a:r>
            <a:r>
              <a:rPr lang="fr-CH" sz="1200" b="1" dirty="0" smtClean="0"/>
              <a:t>CEDAW</a:t>
            </a:r>
            <a:endParaRPr lang="en-GB" sz="1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131840" y="3481844"/>
            <a:ext cx="6722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14</a:t>
            </a:r>
            <a:endParaRPr lang="es-CL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43920" y="5238699"/>
            <a:ext cx="1538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Дополнительные вопросы</a:t>
            </a:r>
            <a:endParaRPr lang="en-GB" sz="1200" b="1" dirty="0"/>
          </a:p>
        </p:txBody>
      </p:sp>
      <p:pic>
        <p:nvPicPr>
          <p:cNvPr id="2066" name="Picture 1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7679" y="4293096"/>
            <a:ext cx="53022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8055" y="3408363"/>
            <a:ext cx="64611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3880445" y="3481844"/>
            <a:ext cx="547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15</a:t>
            </a:r>
            <a:endParaRPr lang="es-CL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79032" y="3492877"/>
            <a:ext cx="68505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16</a:t>
            </a:r>
            <a:endParaRPr lang="es-CL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endParaRPr lang="en-GB" dirty="0"/>
          </a:p>
        </p:txBody>
      </p:sp>
      <p:pic>
        <p:nvPicPr>
          <p:cNvPr id="2069" name="Picture 21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0455" y="1628800"/>
            <a:ext cx="1125562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0" name="Picture 2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5085184"/>
            <a:ext cx="1682750" cy="648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3582048" y="1604462"/>
            <a:ext cx="114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Государство-участник отвечает на доп. вопросы</a:t>
            </a:r>
            <a:endParaRPr lang="en-GB" sz="1200" b="1" dirty="0"/>
          </a:p>
        </p:txBody>
      </p:sp>
      <p:pic>
        <p:nvPicPr>
          <p:cNvPr id="2071" name="Picture 2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902273" y="2362274"/>
            <a:ext cx="53022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4139952" y="5199583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Вопросы по части </a:t>
            </a:r>
            <a:r>
              <a:rPr lang="fr-CH" sz="1200" b="1" dirty="0" smtClean="0"/>
              <a:t>IV </a:t>
            </a:r>
            <a:r>
              <a:rPr lang="ru-RU" sz="1200" b="1" dirty="0" smtClean="0"/>
              <a:t>КЛДЖ/</a:t>
            </a:r>
            <a:r>
              <a:rPr lang="fr-CH" sz="1200" b="1" dirty="0" smtClean="0"/>
              <a:t>CEDAW</a:t>
            </a:r>
            <a:endParaRPr lang="en-GB" sz="12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823369" y="1556792"/>
            <a:ext cx="15507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Государство-участник отвечает на вопросы по части</a:t>
            </a:r>
            <a:r>
              <a:rPr lang="fr-CH" sz="1200" b="1" dirty="0" smtClean="0"/>
              <a:t> IV </a:t>
            </a:r>
            <a:r>
              <a:rPr lang="ru-RU" sz="1200" b="1" dirty="0" smtClean="0"/>
              <a:t>КЛДЖ/</a:t>
            </a:r>
            <a:r>
              <a:rPr lang="fr-CH" sz="1200" b="1" dirty="0" smtClean="0"/>
              <a:t>CEDA</a:t>
            </a:r>
            <a:r>
              <a:rPr lang="en-GB" sz="1200" b="1" dirty="0" smtClean="0"/>
              <a:t>W</a:t>
            </a:r>
            <a:endParaRPr lang="fr-CH" sz="1200" b="1" dirty="0" smtClean="0"/>
          </a:p>
        </p:txBody>
      </p:sp>
      <p:pic>
        <p:nvPicPr>
          <p:cNvPr id="2072" name="Picture 24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0223" y="3408363"/>
            <a:ext cx="64611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3" name="Picture 25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8135" y="3429000"/>
            <a:ext cx="64611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4" name="Picture 26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4237459"/>
            <a:ext cx="53022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5" name="Picture 27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591" y="2132857"/>
            <a:ext cx="530225" cy="988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7" name="Picture 29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5" y="5087144"/>
            <a:ext cx="864096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8" name="Picture 30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628800"/>
            <a:ext cx="1512168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5899296" y="5186470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Дополн. вопросы</a:t>
            </a:r>
            <a:endParaRPr lang="en-GB" sz="1200" b="1" dirty="0"/>
          </a:p>
        </p:txBody>
      </p:sp>
      <p:pic>
        <p:nvPicPr>
          <p:cNvPr id="2079" name="Picture 31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692" y="4808358"/>
            <a:ext cx="200193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80" name="Picture 32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1935" y="2348880"/>
            <a:ext cx="53022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81" name="Picture 33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0007" y="4221088"/>
            <a:ext cx="53022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82" name="Picture 34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303" y="3408363"/>
            <a:ext cx="64611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6564610" y="1628800"/>
            <a:ext cx="1516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/>
              <a:t>Государство-участник отвечает на доп. вопросы</a:t>
            </a:r>
            <a:endParaRPr lang="en-GB" sz="1200" b="1" dirty="0"/>
          </a:p>
        </p:txBody>
      </p:sp>
      <p:pic>
        <p:nvPicPr>
          <p:cNvPr id="2083" name="Picture 35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4103" y="2348880"/>
            <a:ext cx="53022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6835400" y="4820959"/>
            <a:ext cx="20162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200" b="1" dirty="0" smtClean="0"/>
              <a:t>17:00</a:t>
            </a:r>
            <a:r>
              <a:rPr lang="ru-RU" sz="1200" b="1" dirty="0" smtClean="0"/>
              <a:t> Конец диалога.</a:t>
            </a:r>
            <a:r>
              <a:rPr lang="fr-CH" sz="1200" b="1" dirty="0" smtClean="0"/>
              <a:t> </a:t>
            </a:r>
            <a:r>
              <a:rPr lang="ru-RU" sz="1200" b="1" dirty="0" smtClean="0"/>
              <a:t>         У главы делегации </a:t>
            </a:r>
            <a:r>
              <a:rPr lang="fr-CH" sz="1200" b="1" dirty="0" smtClean="0"/>
              <a:t>5 </a:t>
            </a:r>
            <a:r>
              <a:rPr lang="ru-RU" sz="1200" b="1" dirty="0" smtClean="0"/>
              <a:t>минут на заключительные комментарии. Председатель закрывает совещание</a:t>
            </a:r>
            <a:endParaRPr lang="en-GB" sz="1200" b="1" dirty="0"/>
          </a:p>
        </p:txBody>
      </p:sp>
      <p:sp>
        <p:nvSpPr>
          <p:cNvPr id="21" name="Rectangle 20"/>
          <p:cNvSpPr/>
          <p:nvPr/>
        </p:nvSpPr>
        <p:spPr>
          <a:xfrm>
            <a:off x="5508104" y="348184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17</a:t>
            </a:r>
            <a:endParaRPr lang="es-CL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223513" y="3212976"/>
            <a:ext cx="55015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CL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r>
              <a:rPr lang="es-CL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18</a:t>
            </a:r>
            <a:endParaRPr lang="es-CL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endParaRPr lang="es-CL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020272" y="348184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CL" sz="2800" b="1" cap="all" dirty="0" smtClean="0">
                <a:ln w="9000" cmpd="sng">
                  <a:solidFill>
                    <a:srgbClr val="F18E00"/>
                  </a:solidFill>
                  <a:prstDash val="solid"/>
                </a:ln>
                <a:solidFill>
                  <a:srgbClr val="F18E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19</a:t>
            </a:r>
            <a:endParaRPr lang="es-CL" sz="2800" b="1" cap="all" dirty="0">
              <a:ln w="9000" cmpd="sng">
                <a:solidFill>
                  <a:srgbClr val="F18E00"/>
                </a:solidFill>
                <a:prstDash val="solid"/>
              </a:ln>
              <a:solidFill>
                <a:srgbClr val="F18E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740352" y="348184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CL" sz="2800" b="1" cap="all" dirty="0" smtClean="0">
                <a:ln w="9000" cmpd="sng">
                  <a:solidFill>
                    <a:srgbClr val="F18E00"/>
                  </a:solidFill>
                  <a:prstDash val="solid"/>
                </a:ln>
                <a:solidFill>
                  <a:srgbClr val="F18E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20</a:t>
            </a:r>
            <a:endParaRPr lang="es-CL" sz="2800" b="1" cap="all" dirty="0">
              <a:ln w="9000" cmpd="sng">
                <a:solidFill>
                  <a:srgbClr val="F18E00"/>
                </a:solidFill>
                <a:prstDash val="solid"/>
              </a:ln>
              <a:solidFill>
                <a:srgbClr val="F18E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2085" name="Picture 37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37161">
            <a:off x="7448679" y="4105585"/>
            <a:ext cx="530225" cy="682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2015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-4862616" y="116632"/>
            <a:ext cx="13899111" cy="6984776"/>
            <a:chOff x="-4842062" y="116632"/>
            <a:chExt cx="12730115" cy="6984776"/>
          </a:xfrm>
        </p:grpSpPr>
        <p:sp>
          <p:nvSpPr>
            <p:cNvPr id="6" name="Block Arc 5"/>
            <p:cNvSpPr/>
            <p:nvPr/>
          </p:nvSpPr>
          <p:spPr>
            <a:xfrm>
              <a:off x="-4842062" y="116632"/>
              <a:ext cx="6029686" cy="6984776"/>
            </a:xfrm>
            <a:prstGeom prst="blockArc">
              <a:avLst>
                <a:gd name="adj1" fmla="val 18900000"/>
                <a:gd name="adj2" fmla="val 2700000"/>
                <a:gd name="adj3" fmla="val 358"/>
              </a:avLst>
            </a:prstGeom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Freeform 6"/>
            <p:cNvSpPr/>
            <p:nvPr/>
          </p:nvSpPr>
          <p:spPr>
            <a:xfrm>
              <a:off x="1622642" y="1112938"/>
              <a:ext cx="6265411" cy="5124374"/>
            </a:xfrm>
            <a:custGeom>
              <a:avLst/>
              <a:gdLst>
                <a:gd name="connsiteX0" fmla="*/ 0 w 6719171"/>
                <a:gd name="connsiteY0" fmla="*/ 0 h 1279371"/>
                <a:gd name="connsiteX1" fmla="*/ 6719171 w 6719171"/>
                <a:gd name="connsiteY1" fmla="*/ 0 h 1279371"/>
                <a:gd name="connsiteX2" fmla="*/ 6719171 w 6719171"/>
                <a:gd name="connsiteY2" fmla="*/ 1279371 h 1279371"/>
                <a:gd name="connsiteX3" fmla="*/ 0 w 6719171"/>
                <a:gd name="connsiteY3" fmla="*/ 1279371 h 1279371"/>
                <a:gd name="connsiteX4" fmla="*/ 0 w 6719171"/>
                <a:gd name="connsiteY4" fmla="*/ 0 h 1279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19171" h="1279371">
                  <a:moveTo>
                    <a:pt x="0" y="0"/>
                  </a:moveTo>
                  <a:lnTo>
                    <a:pt x="6719171" y="0"/>
                  </a:lnTo>
                  <a:lnTo>
                    <a:pt x="6719171" y="1279371"/>
                  </a:lnTo>
                  <a:lnTo>
                    <a:pt x="0" y="127937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15501" tIns="27940" rIns="27940" bIns="27940" numCol="1" spcCol="1270" anchor="t" anchorCtr="0">
              <a:noAutofit/>
            </a:bodyPr>
            <a:lstStyle/>
            <a:p>
              <a:pPr lvl="0" algn="l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u="sng" kern="1200" dirty="0" smtClean="0"/>
                <a:t>ВО ВРЕМЯ ПРЕЗЕНТАЦИИ УДЕЛИТЕ ОСНОВНОЕ ВНИМАНИЕ ОСУЩЕСТВЛЕНИЮ ЗАКОНОВ И ГОСУДАРСТВЕННОЙ ПОЛИТИКИ</a:t>
              </a:r>
              <a:endParaRPr lang="es-CL" sz="800" u="sng" kern="1200" dirty="0"/>
            </a:p>
            <a:p>
              <a:pPr marL="0" lvl="1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ru-RU" dirty="0" smtClean="0"/>
                <a:t>Не концентрируйте внимание на содержании законов и государственной политики, лучше представьте информацию комитету относительно того, как их осуществление обеспечивает реальное равенство женщин</a:t>
              </a:r>
              <a:r>
                <a:rPr lang="es-CL" dirty="0" smtClean="0"/>
                <a:t>: </a:t>
              </a:r>
              <a:endParaRPr lang="es-CL" kern="1200" dirty="0" smtClean="0"/>
            </a:p>
            <a:p>
              <a:pPr marL="0" lvl="1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es-CL" sz="800" dirty="0"/>
            </a:p>
            <a:p>
              <a:pPr marL="0" lvl="1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es-CL" sz="800" kern="1200" dirty="0"/>
            </a:p>
            <a:p>
              <a:pPr marL="342900" lvl="1" indent="-34290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itchFamily="34" charset="0"/>
                <a:buChar char="•"/>
              </a:pPr>
              <a:r>
                <a:rPr lang="ru-RU" sz="1600" kern="1200" dirty="0" smtClean="0"/>
                <a:t>Какие законодательные и политические изменения совершены с целью ликвидации дискриминации в отношении женщин</a:t>
              </a:r>
              <a:r>
                <a:rPr lang="es-CL" sz="1600" dirty="0" smtClean="0"/>
                <a:t>?</a:t>
              </a:r>
              <a:endParaRPr lang="es-CL" sz="1600" kern="1200" dirty="0"/>
            </a:p>
            <a:p>
              <a:pPr marL="342900" lvl="1" indent="-342900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itchFamily="34" charset="0"/>
                <a:buChar char="•"/>
              </a:pPr>
              <a:r>
                <a:rPr lang="ru-RU" sz="1600" dirty="0" smtClean="0"/>
                <a:t>Каким образом эти изменения </a:t>
              </a:r>
              <a:r>
                <a:rPr lang="ru-RU" sz="1600" i="1" dirty="0" smtClean="0"/>
                <a:t>фактически</a:t>
              </a:r>
              <a:r>
                <a:rPr lang="ru-RU" sz="1600" dirty="0" smtClean="0"/>
                <a:t> улучшают положение </a:t>
              </a:r>
              <a:r>
                <a:rPr lang="ru-RU" sz="1600" dirty="0" smtClean="0"/>
                <a:t>женщин?</a:t>
              </a:r>
              <a:endParaRPr lang="es-CL" sz="1600" dirty="0" smtClean="0"/>
            </a:p>
            <a:p>
              <a:pPr marL="342900" lvl="1" indent="-342900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itchFamily="34" charset="0"/>
                <a:buChar char="•"/>
              </a:pPr>
              <a:r>
                <a:rPr lang="ru-RU" sz="1600" kern="1200" dirty="0" smtClean="0"/>
                <a:t>Какие существуют проблемы/трудности</a:t>
              </a:r>
              <a:r>
                <a:rPr lang="es-CL" sz="1600" kern="1200" dirty="0" smtClean="0"/>
                <a:t>? </a:t>
              </a:r>
            </a:p>
            <a:p>
              <a:pPr marL="342900" lvl="1" indent="-34290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itchFamily="34" charset="0"/>
                <a:buChar char="•"/>
              </a:pPr>
              <a:r>
                <a:rPr lang="ru-RU" sz="1600" kern="1200" dirty="0" smtClean="0"/>
                <a:t>Проводилась ли оценка этих законов</a:t>
              </a:r>
              <a:r>
                <a:rPr lang="es-CL" sz="1600" dirty="0" smtClean="0"/>
                <a:t>/</a:t>
              </a:r>
              <a:r>
                <a:rPr lang="ru-RU" sz="1600" dirty="0" smtClean="0"/>
                <a:t>государственной политики и последующий обзор в целях их усовершенствования</a:t>
              </a:r>
              <a:r>
                <a:rPr lang="es-CL" sz="1600" dirty="0" smtClean="0"/>
                <a:t>?</a:t>
              </a:r>
            </a:p>
            <a:p>
              <a:pPr marL="342900" lvl="1" indent="-342900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itchFamily="34" charset="0"/>
                <a:buChar char="•"/>
              </a:pPr>
              <a:r>
                <a:rPr lang="ru-RU" sz="1600" dirty="0" smtClean="0"/>
                <a:t>Всегда приветствуется представление ДЕЗАГРЕГИРОВАННЫХ (В РАЗБИВКЕ) СТАТИСТИЧЕСКИХ ДАННЫХ</a:t>
              </a:r>
              <a:r>
                <a:rPr lang="es-CL" kern="1200" dirty="0" smtClean="0"/>
                <a:t>.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467544" y="2693882"/>
              <a:ext cx="1599214" cy="1599214"/>
            </a:xfrm>
            <a:prstGeom prst="ellips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12" name="Rectangle 11"/>
          <p:cNvSpPr/>
          <p:nvPr/>
        </p:nvSpPr>
        <p:spPr>
          <a:xfrm>
            <a:off x="899592" y="2924944"/>
            <a:ext cx="961047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2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11561" y="404664"/>
            <a:ext cx="7695828" cy="960586"/>
          </a:xfrm>
        </p:spPr>
        <p:txBody>
          <a:bodyPr/>
          <a:lstStyle/>
          <a:p>
            <a:r>
              <a:rPr lang="ru-RU" dirty="0" smtClean="0"/>
              <a:t>Обратите внимание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95108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-4861048" y="116632"/>
            <a:ext cx="13446510" cy="6984776"/>
            <a:chOff x="-4842062" y="116632"/>
            <a:chExt cx="13125826" cy="6984776"/>
          </a:xfrm>
        </p:grpSpPr>
        <p:sp>
          <p:nvSpPr>
            <p:cNvPr id="6" name="Block Arc 5"/>
            <p:cNvSpPr/>
            <p:nvPr/>
          </p:nvSpPr>
          <p:spPr>
            <a:xfrm>
              <a:off x="-4842062" y="116632"/>
              <a:ext cx="6029686" cy="6984776"/>
            </a:xfrm>
            <a:prstGeom prst="blockArc">
              <a:avLst>
                <a:gd name="adj1" fmla="val 18900000"/>
                <a:gd name="adj2" fmla="val 2700000"/>
                <a:gd name="adj3" fmla="val 358"/>
              </a:avLst>
            </a:prstGeom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Freeform 6"/>
            <p:cNvSpPr/>
            <p:nvPr/>
          </p:nvSpPr>
          <p:spPr>
            <a:xfrm>
              <a:off x="1564593" y="980728"/>
              <a:ext cx="6719171" cy="5112568"/>
            </a:xfrm>
            <a:custGeom>
              <a:avLst/>
              <a:gdLst>
                <a:gd name="connsiteX0" fmla="*/ 0 w 6719171"/>
                <a:gd name="connsiteY0" fmla="*/ 0 h 1279371"/>
                <a:gd name="connsiteX1" fmla="*/ 6719171 w 6719171"/>
                <a:gd name="connsiteY1" fmla="*/ 0 h 1279371"/>
                <a:gd name="connsiteX2" fmla="*/ 6719171 w 6719171"/>
                <a:gd name="connsiteY2" fmla="*/ 1279371 h 1279371"/>
                <a:gd name="connsiteX3" fmla="*/ 0 w 6719171"/>
                <a:gd name="connsiteY3" fmla="*/ 1279371 h 1279371"/>
                <a:gd name="connsiteX4" fmla="*/ 0 w 6719171"/>
                <a:gd name="connsiteY4" fmla="*/ 0 h 1279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19171" h="1279371">
                  <a:moveTo>
                    <a:pt x="0" y="0"/>
                  </a:moveTo>
                  <a:lnTo>
                    <a:pt x="6719171" y="0"/>
                  </a:lnTo>
                  <a:lnTo>
                    <a:pt x="6719171" y="1279371"/>
                  </a:lnTo>
                  <a:lnTo>
                    <a:pt x="0" y="127937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15501" tIns="27940" rIns="27940" bIns="27940" numCol="1" spcCol="1270" anchor="t" anchorCtr="0">
              <a:noAutofit/>
            </a:bodyPr>
            <a:lstStyle/>
            <a:p>
              <a:pPr lvl="0" algn="l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2400" u="sng" kern="1200" dirty="0" smtClean="0"/>
            </a:p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u="sng" dirty="0" smtClean="0"/>
                <a:t>ТОЛЬКО ЧЛЕНЫ ДЕЛЕГАЦИИ БУДУТ ЗНАТЬ О ПРОИСХОДЯЩЕМ ВО ВРЕМЯ ДИАЛОГА</a:t>
              </a:r>
              <a:r>
                <a:rPr lang="es-CL" sz="2400" u="sng" dirty="0" smtClean="0"/>
                <a:t>?</a:t>
              </a:r>
              <a:endParaRPr lang="es-CL" sz="2400" u="sng" kern="1200" dirty="0" smtClean="0"/>
            </a:p>
            <a:p>
              <a:pPr lvl="0" algn="l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800" u="sng" kern="1200" dirty="0"/>
            </a:p>
            <a:p>
              <a:pPr marL="0" lvl="1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es-CL" sz="800" dirty="0"/>
            </a:p>
            <a:p>
              <a:pPr marL="0" lvl="1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es-CL" sz="800" kern="1200" dirty="0"/>
            </a:p>
            <a:p>
              <a:pPr marL="342900" lvl="1" indent="-34290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itchFamily="34" charset="0"/>
                <a:buChar char="•"/>
              </a:pPr>
              <a:r>
                <a:rPr lang="ru-RU" sz="2400" dirty="0" smtClean="0"/>
                <a:t>Пересмотр передается через веб-трансляцию</a:t>
              </a:r>
              <a:r>
                <a:rPr lang="es-CL" sz="2400" kern="1200" dirty="0" smtClean="0"/>
                <a:t>.</a:t>
              </a:r>
            </a:p>
            <a:p>
              <a:pPr marL="342900" lvl="1" indent="-34290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itchFamily="34" charset="0"/>
                <a:buChar char="•"/>
              </a:pPr>
              <a:r>
                <a:rPr lang="ru-RU" sz="2400" dirty="0" smtClean="0"/>
                <a:t>Следить за интерактивным диалогом можно на вебсайте</a:t>
              </a:r>
              <a:r>
                <a:rPr lang="es-CL" sz="2400" dirty="0" smtClean="0"/>
                <a:t>: http://www.treatybodywebcast.org  </a:t>
              </a:r>
              <a:endParaRPr lang="es-CL" sz="2400" kern="1200" dirty="0"/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s-CL" sz="900" kern="1200" dirty="0"/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s-CL" sz="900" kern="1200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467544" y="2693882"/>
              <a:ext cx="1599214" cy="1599214"/>
            </a:xfrm>
            <a:prstGeom prst="ellips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12" name="Rectangle 11"/>
          <p:cNvSpPr/>
          <p:nvPr/>
        </p:nvSpPr>
        <p:spPr>
          <a:xfrm>
            <a:off x="899592" y="2924944"/>
            <a:ext cx="961047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3</a:t>
            </a:r>
            <a:endParaRPr lang="en-US" sz="6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3569" y="404664"/>
            <a:ext cx="7623820" cy="960586"/>
          </a:xfrm>
        </p:spPr>
        <p:txBody>
          <a:bodyPr/>
          <a:lstStyle/>
          <a:p>
            <a:r>
              <a:rPr lang="ru-RU" dirty="0" smtClean="0"/>
              <a:t>Обратите внимание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63475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Thème Office">
  <a:themeElements>
    <a:clrScheme name="Personnalisée 7">
      <a:dk1>
        <a:srgbClr val="333333"/>
      </a:dk1>
      <a:lt1>
        <a:sysClr val="window" lastClr="FFFFFF"/>
      </a:lt1>
      <a:dk2>
        <a:srgbClr val="006FB7"/>
      </a:dk2>
      <a:lt2>
        <a:srgbClr val="CCCCCC"/>
      </a:lt2>
      <a:accent1>
        <a:srgbClr val="006FB7"/>
      </a:accent1>
      <a:accent2>
        <a:srgbClr val="5693C9"/>
      </a:accent2>
      <a:accent3>
        <a:srgbClr val="F18E00"/>
      </a:accent3>
      <a:accent4>
        <a:srgbClr val="8C1713"/>
      </a:accent4>
      <a:accent5>
        <a:srgbClr val="7FBADF"/>
      </a:accent5>
      <a:accent6>
        <a:srgbClr val="C58781"/>
      </a:accent6>
      <a:hlink>
        <a:srgbClr val="006FB7"/>
      </a:hlink>
      <a:folHlink>
        <a:srgbClr val="5693C9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B450C21-8574-4CE8-9A24-BF04C824BA1B}"/>
</file>

<file path=customXml/itemProps2.xml><?xml version="1.0" encoding="utf-8"?>
<ds:datastoreItem xmlns:ds="http://schemas.openxmlformats.org/officeDocument/2006/customXml" ds:itemID="{837CEEB5-2B6C-4E85-BB04-3B3A0F66A3D9}"/>
</file>

<file path=customXml/itemProps3.xml><?xml version="1.0" encoding="utf-8"?>
<ds:datastoreItem xmlns:ds="http://schemas.openxmlformats.org/officeDocument/2006/customXml" ds:itemID="{987F066D-4A67-425D-8292-97CF9A1E1B93}"/>
</file>

<file path=docProps/app.xml><?xml version="1.0" encoding="utf-8"?>
<Properties xmlns="http://schemas.openxmlformats.org/officeDocument/2006/extended-properties" xmlns:vt="http://schemas.openxmlformats.org/officeDocument/2006/docPropsVTypes">
  <TotalTime>6116</TotalTime>
  <Words>1071</Words>
  <Application>Microsoft Office PowerPoint</Application>
  <PresentationFormat>On-screen Show (4:3)</PresentationFormat>
  <Paragraphs>149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ＭＳ Ｐゴシック</vt:lpstr>
      <vt:lpstr>Arial</vt:lpstr>
      <vt:lpstr>Calibri</vt:lpstr>
      <vt:lpstr>Wingdings</vt:lpstr>
      <vt:lpstr>Thème Office</vt:lpstr>
      <vt:lpstr>Конструктивный диалог</vt:lpstr>
      <vt:lpstr>Обзор</vt:lpstr>
      <vt:lpstr>Конструктивный диалог</vt:lpstr>
      <vt:lpstr>PowerPoint Presentation</vt:lpstr>
      <vt:lpstr>Пример: Комитет по ликвидации дискриминации в отношении женщин (КЛДЖ/CEDAW)</vt:lpstr>
      <vt:lpstr>Хронологический порядок (утреннее заседание) </vt:lpstr>
      <vt:lpstr>Хронологический порядок  (дневная сессия)</vt:lpstr>
      <vt:lpstr>Обратите внимание</vt:lpstr>
      <vt:lpstr>Обратите внимание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Jennifer Alfaro</dc:creator>
  <cp:lastModifiedBy>Janna Iskakova</cp:lastModifiedBy>
  <cp:revision>173</cp:revision>
  <dcterms:created xsi:type="dcterms:W3CDTF">2015-08-11T20:57:12Z</dcterms:created>
  <dcterms:modified xsi:type="dcterms:W3CDTF">2018-08-09T09:18:11Z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0x0101008822B9E06671B54FA89F14538B9B0FEA</vt:lpwstr>
  </property>
</Properties>
</file>