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9" r:id="rId2"/>
    <p:sldId id="285" r:id="rId3"/>
    <p:sldId id="280" r:id="rId4"/>
    <p:sldId id="281" r:id="rId5"/>
    <p:sldId id="276" r:id="rId6"/>
    <p:sldId id="259" r:id="rId7"/>
    <p:sldId id="286" r:id="rId8"/>
    <p:sldId id="269" r:id="rId9"/>
    <p:sldId id="277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4" autoAdjust="0"/>
    <p:restoredTop sz="83659" autoAdjust="0"/>
  </p:normalViewPr>
  <p:slideViewPr>
    <p:cSldViewPr>
      <p:cViewPr varScale="1">
        <p:scale>
          <a:sx n="90" d="100"/>
          <a:sy n="90" d="100"/>
        </p:scale>
        <p:origin x="7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6A6BA-9325-4584-82F0-F942A4260729}" type="datetimeFigureOut">
              <a:rPr lang="en-GB" smtClean="0"/>
              <a:pPr/>
              <a:t>17/05/2018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01AF3-7656-461C-B7E3-B6DB89DBB3D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83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buFontTx/>
              <a:buChar char="•"/>
            </a:pPr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Make sure you take a moment to fill in the first slide (Presentation Title/Present’s name/Location/Date)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Introduce yourself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Tell the group that at the end of the presentation there will be time for Q&amp;A, and whether you’re giving them handouts of the presentation</a:t>
            </a:r>
          </a:p>
          <a:p>
            <a:pPr eaLnBrk="1" hangingPunct="1"/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You can give the group an opportunity to introduce themselves</a:t>
            </a:r>
          </a:p>
          <a:p>
            <a:pPr eaLnBrk="1" hangingPunct="1">
              <a:buFontTx/>
              <a:buChar char="•"/>
            </a:pPr>
            <a:endParaRPr lang="en-GB" altLang="en-US" dirty="0" smtClean="0"/>
          </a:p>
          <a:p>
            <a:pPr eaLnBrk="1" hangingPunct="1">
              <a:buFontTx/>
              <a:buChar char="•"/>
            </a:pPr>
            <a:r>
              <a:rPr lang="en-GB" altLang="en-US" dirty="0" smtClean="0"/>
              <a:t>Ask the Group if there is any particular aspect of OHCHR they are interested in.</a:t>
            </a:r>
          </a:p>
          <a:p>
            <a:pPr eaLnBrk="1" hangingPunct="1">
              <a:buFontTx/>
              <a:buChar char="•"/>
            </a:pPr>
            <a:endParaRPr lang="en-GB" altLang="en-US" dirty="0" smtClean="0"/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 smtClean="0"/>
              <a:t>Mention that you</a:t>
            </a:r>
            <a:r>
              <a:rPr lang="en-US" baseline="0" noProof="0" dirty="0" smtClean="0"/>
              <a:t> are going to describe the commonalities of the constructive dialogue among all the treaty bodies and then you are going to provide a concrete example: CEDAW.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27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 smtClean="0"/>
              <a:t>*</a:t>
            </a:r>
            <a:r>
              <a:rPr lang="en-US" noProof="0" dirty="0" err="1" smtClean="0"/>
              <a:t>Excepto</a:t>
            </a:r>
            <a:r>
              <a:rPr lang="en-US" noProof="0" dirty="0" smtClean="0"/>
              <a:t> CEDAW y CRC</a:t>
            </a:r>
            <a:r>
              <a:rPr lang="en-US" baseline="0" noProof="0" dirty="0" smtClean="0"/>
              <a:t> </a:t>
            </a:r>
            <a:r>
              <a:rPr lang="en-US" baseline="0" noProof="0" dirty="0" smtClean="0">
                <a:sym typeface="Wingdings" panose="05000000000000000000" pitchFamily="2" charset="2"/>
              </a:rPr>
              <a:t>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en</a:t>
            </a:r>
            <a:r>
              <a:rPr lang="en-US" baseline="0" noProof="0" dirty="0" smtClean="0">
                <a:sym typeface="Wingdings" panose="05000000000000000000" pitchFamily="2" charset="2"/>
              </a:rPr>
              <a:t> 1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día</a:t>
            </a:r>
            <a:r>
              <a:rPr lang="en-US" baseline="0" noProof="0" dirty="0" smtClean="0">
                <a:sym typeface="Wingdings" panose="05000000000000000000" pitchFamily="2" charset="2"/>
              </a:rPr>
              <a:t> (dos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sesiones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públicas</a:t>
            </a:r>
            <a:r>
              <a:rPr lang="en-US" baseline="0" noProof="0" dirty="0" smtClean="0">
                <a:sym typeface="Wingdings" panose="05000000000000000000" pitchFamily="2" charset="2"/>
              </a:rPr>
              <a:t>). CRC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algunas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veces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sostiene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diálogos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en</a:t>
            </a:r>
            <a:r>
              <a:rPr lang="en-US" baseline="0" noProof="0" dirty="0" smtClean="0">
                <a:sym typeface="Wingdings" panose="05000000000000000000" pitchFamily="2" charset="2"/>
              </a:rPr>
              <a:t> dos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días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consecutivos</a:t>
            </a:r>
            <a:r>
              <a:rPr lang="en-US" baseline="0" noProof="0" dirty="0" smtClean="0">
                <a:sym typeface="Wingdings" panose="05000000000000000000" pitchFamily="2" charset="2"/>
              </a:rPr>
              <a:t>,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por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ejemplo</a:t>
            </a:r>
            <a:r>
              <a:rPr lang="en-US" baseline="0" noProof="0" dirty="0" smtClean="0">
                <a:sym typeface="Wingdings" panose="05000000000000000000" pitchFamily="2" charset="2"/>
              </a:rPr>
              <a:t>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cuando</a:t>
            </a:r>
            <a:r>
              <a:rPr lang="en-US" baseline="0" noProof="0" dirty="0" smtClean="0">
                <a:sym typeface="Wingdings" panose="05000000000000000000" pitchFamily="2" charset="2"/>
              </a:rPr>
              <a:t> la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diferencia</a:t>
            </a:r>
            <a:r>
              <a:rPr lang="en-US" baseline="0" noProof="0" dirty="0" smtClean="0">
                <a:sym typeface="Wingdings" panose="05000000000000000000" pitchFamily="2" charset="2"/>
              </a:rPr>
              <a:t> de horas entre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Ginebra</a:t>
            </a:r>
            <a:r>
              <a:rPr lang="en-US" baseline="0" noProof="0" dirty="0" smtClean="0">
                <a:sym typeface="Wingdings" panose="05000000000000000000" pitchFamily="2" charset="2"/>
              </a:rPr>
              <a:t> y la capital lo </a:t>
            </a:r>
            <a:r>
              <a:rPr lang="en-US" baseline="0" noProof="0" dirty="0" err="1" smtClean="0">
                <a:sym typeface="Wingdings" panose="05000000000000000000" pitchFamily="2" charset="2"/>
              </a:rPr>
              <a:t>requiere</a:t>
            </a:r>
            <a:r>
              <a:rPr lang="en-US" baseline="0" noProof="0" dirty="0" smtClean="0">
                <a:sym typeface="Wingdings" panose="05000000000000000000" pitchFamily="2" charset="2"/>
              </a:rPr>
              <a:t>. </a:t>
            </a:r>
            <a:endParaRPr lang="en-US" noProof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5230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CH" dirty="0" smtClean="0"/>
              <a:t>*</a:t>
            </a:r>
            <a:r>
              <a:rPr lang="en-US" noProof="0" dirty="0" smtClean="0"/>
              <a:t>If</a:t>
            </a:r>
            <a:r>
              <a:rPr lang="en-US" baseline="0" noProof="0" dirty="0" smtClean="0"/>
              <a:t> asked mention that t</a:t>
            </a:r>
            <a:r>
              <a:rPr lang="en-US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 membership of the task forces is finalized in an informal meeting of the Committee as a whole, at the end of each of the preceding session. The country rapporteur</a:t>
            </a:r>
            <a:r>
              <a:rPr lang="en-US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coordinates the task force to ensure that all concerns are covered and to avoid repetition.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9676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CEDAW is very strict with the time management during the constructive dialogue. Generally, the time allocation for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interventions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managed according to the number of CEDAW experts intervening per article. 6 minutes for a single intervention and 3 minutes when there are two or more interventions. Usually, there are no more than 3 CEDAW experts intervening per article and their interventions are on different concerns. </a:t>
            </a: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members of a task force may have at most two interventions during the constructive dialogue. 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members may pose follow-up questions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1200" b="1" noProof="0" dirty="0" smtClean="0"/>
              <a:t>2. Emphasize</a:t>
            </a:r>
            <a:r>
              <a:rPr lang="en-US" sz="1200" b="1" baseline="0" noProof="0" dirty="0" smtClean="0"/>
              <a:t> that the introductory statement is an opportunity to update the Committee on new developments not contained in the SP report and/or on the replies to the List of Issues. The statement should not be a repetition of information. </a:t>
            </a:r>
            <a:r>
              <a:rPr lang="en-US" sz="1200" b="1" noProof="0" dirty="0" smtClean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1" noProof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noProof="0" dirty="0" smtClean="0"/>
              <a:t>3. </a:t>
            </a:r>
            <a:r>
              <a:rPr lang="en-US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Committee will be covering sections I and II of the Convention (i.e., articles 1 to 9) until 1:00 pm</a:t>
            </a:r>
            <a:r>
              <a:rPr lang="en-US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Committee addresses first articles contained in section I (articles 1 to 6), then gives the floor to the SP to respond. Subsequently the Chair asks if any Committee member has a follow-up question, if not then the Committee proceeds to address articles contained on section II.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Clarify that the </a:t>
            </a:r>
            <a:r>
              <a:rPr lang="en-US" sz="1200" b="1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country rapporteur </a:t>
            </a:r>
            <a:r>
              <a:rPr lang="en-US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will not necessarily intervene in the first round of questions, although s/he has previously consulted with the members of the task force / Committee (initial reports), who will be intervening on which article/topic. </a:t>
            </a:r>
            <a:endParaRPr lang="en-US" sz="120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7. The Committee addresses</a:t>
            </a:r>
            <a:r>
              <a:rPr lang="en-US" sz="1200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articles contained in section II (articles 7 to 9)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1" noProof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0" noProof="0" dirty="0" smtClean="0"/>
          </a:p>
          <a:p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91660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noProof="0" dirty="0" smtClean="0"/>
              <a:t>11. Explain that in some</a:t>
            </a:r>
            <a:r>
              <a:rPr lang="en-US" baseline="0" noProof="0" dirty="0" smtClean="0"/>
              <a:t> cases there are no pending follow-up questions to answer and therefore the Committee starts the afternoon session by posing questions on Part III of the Convention (articles 10 to 14)</a:t>
            </a:r>
          </a:p>
          <a:p>
            <a:endParaRPr lang="en-US" baseline="0" noProof="0" dirty="0" smtClean="0"/>
          </a:p>
          <a:p>
            <a:r>
              <a:rPr lang="en-US" baseline="0" noProof="0" dirty="0" smtClean="0"/>
              <a:t>Also clarify that depending on the specific country situation, there may be or not follow-up questions. It may happen that with respect to some parts of the Convention Committee experts do not ask follow-up questions. 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7510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0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1883F-00D1-4AC8-A1BD-7A782BA180C9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36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BA251-A7DD-4CF4-9772-BD1EC4934F57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4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4AC63-95DF-4185-A0C8-2469EC86C180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9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F8DC3-A1DD-4190-AE26-FAA5DC028653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9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3D173-3F95-4160-8202-3874E4317DE3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78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58FAD-BC99-45C8-BB5E-33B0BAF8A866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2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844D-C967-4359-A282-C756467A1AE6}" type="datetime1">
              <a:rPr lang="fr-FR"/>
              <a:pPr>
                <a:defRPr/>
              </a:pPr>
              <a:t>17/05/2018</a:t>
            </a:fld>
            <a:endParaRPr lang="fr-FR" dirty="0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37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9A0EE48-BA23-4357-9281-2653421B48EA}" type="datetime1">
              <a:rPr lang="fr-FR">
                <a:latin typeface="Arial" charset="0"/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17/05/2018</a:t>
            </a:fld>
            <a:endParaRPr lang="fr-FR" dirty="0">
              <a:latin typeface="Arial" charset="0"/>
              <a:ea typeface="ＭＳ Ｐゴシック" pitchFamily="-108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 dirty="0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768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723900" y="2041525"/>
            <a:ext cx="7251700" cy="1149350"/>
          </a:xfrm>
        </p:spPr>
        <p:txBody>
          <a:bodyPr/>
          <a:lstStyle/>
          <a:p>
            <a:r>
              <a:rPr lang="es-ES" altLang="en-US" sz="3200" dirty="0" smtClean="0">
                <a:latin typeface="Arial" charset="0"/>
                <a:cs typeface="Arial" charset="0"/>
              </a:rPr>
              <a:t>El diálogo constructivo</a:t>
            </a:r>
            <a:endParaRPr lang="es-ES" altLang="en-US" sz="3600" dirty="0" smtClean="0">
              <a:latin typeface="Arial" charset="0"/>
              <a:cs typeface="Arial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723900" y="3642852"/>
            <a:ext cx="7610475" cy="979487"/>
          </a:xfrm>
          <a:solidFill>
            <a:schemeClr val="accent1"/>
          </a:solidFill>
        </p:spPr>
        <p:txBody>
          <a:bodyPr>
            <a:normAutofit fontScale="92500"/>
          </a:bodyPr>
          <a:lstStyle/>
          <a:p>
            <a:r>
              <a:rPr lang="es-ES" sz="2400" b="1" dirty="0" smtClean="0"/>
              <a:t>Programa de </a:t>
            </a:r>
            <a:r>
              <a:rPr lang="es-ES" sz="2400" b="1" dirty="0" smtClean="0"/>
              <a:t>fortalecimiento </a:t>
            </a:r>
            <a:r>
              <a:rPr lang="es-ES" sz="2400" b="1" dirty="0" smtClean="0"/>
              <a:t>de </a:t>
            </a:r>
            <a:r>
              <a:rPr lang="es-ES" sz="2400" b="1" dirty="0" smtClean="0"/>
              <a:t>capacidades </a:t>
            </a:r>
            <a:r>
              <a:rPr lang="es-ES" sz="2400" b="1" dirty="0" smtClean="0"/>
              <a:t>de los </a:t>
            </a:r>
          </a:p>
          <a:p>
            <a:r>
              <a:rPr lang="es-ES" sz="2400" b="1" dirty="0" smtClean="0"/>
              <a:t>órganos </a:t>
            </a:r>
            <a:r>
              <a:rPr lang="es-ES" sz="2400" b="1" dirty="0" smtClean="0"/>
              <a:t>de </a:t>
            </a:r>
            <a:r>
              <a:rPr lang="es-ES" sz="2400" b="1" dirty="0" smtClean="0"/>
              <a:t>tratados </a:t>
            </a:r>
            <a:r>
              <a:rPr lang="es-ES" sz="2400" b="1" dirty="0" smtClean="0"/>
              <a:t>de la OACNUDH</a:t>
            </a:r>
            <a:endParaRPr lang="es-ES" sz="2400" b="1" i="0" dirty="0" smtClean="0">
              <a:solidFill>
                <a:schemeClr val="bg1"/>
              </a:solidFill>
              <a:latin typeface="Arial" charset="0"/>
              <a:ea typeface="ＭＳ Ｐゴシック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9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576064"/>
          </a:xfrm>
        </p:spPr>
        <p:txBody>
          <a:bodyPr/>
          <a:lstStyle/>
          <a:p>
            <a:r>
              <a:rPr lang="es-ES" sz="2800" dirty="0" smtClean="0"/>
              <a:t>Generalidades</a:t>
            </a:r>
            <a:endParaRPr lang="es-E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2866503"/>
          </a:xfrm>
        </p:spPr>
        <p:txBody>
          <a:bodyPr/>
          <a:lstStyle/>
          <a:p>
            <a:r>
              <a:rPr lang="es-ES" sz="2400" dirty="0" smtClean="0"/>
              <a:t>¿Cuál es el propósito del diálogo constructivo? </a:t>
            </a:r>
            <a:endParaRPr lang="es-ES" sz="2400" dirty="0" smtClean="0"/>
          </a:p>
          <a:p>
            <a:endParaRPr lang="es-ES" sz="1000" dirty="0" smtClean="0"/>
          </a:p>
          <a:p>
            <a:r>
              <a:rPr lang="es-ES" sz="2400" dirty="0" smtClean="0"/>
              <a:t>¿Quiénes están involucrados</a:t>
            </a:r>
            <a:r>
              <a:rPr lang="es-ES" sz="2400" dirty="0" smtClean="0"/>
              <a:t>?</a:t>
            </a:r>
          </a:p>
          <a:p>
            <a:endParaRPr lang="es-ES" sz="1000" dirty="0" smtClean="0"/>
          </a:p>
          <a:p>
            <a:r>
              <a:rPr lang="es-ES" sz="2400" dirty="0" smtClean="0"/>
              <a:t>Formato y </a:t>
            </a:r>
            <a:r>
              <a:rPr lang="es-ES" sz="2400" dirty="0" smtClean="0"/>
              <a:t>estructura</a:t>
            </a:r>
          </a:p>
          <a:p>
            <a:endParaRPr lang="es-ES" sz="1000" dirty="0" smtClean="0"/>
          </a:p>
          <a:p>
            <a:r>
              <a:rPr lang="es-ES" sz="2400" dirty="0" smtClean="0"/>
              <a:t>Ejemplo: CEDAW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363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576064"/>
          </a:xfrm>
        </p:spPr>
        <p:txBody>
          <a:bodyPr/>
          <a:lstStyle/>
          <a:p>
            <a:r>
              <a:rPr lang="es-ES" sz="2800" dirty="0" smtClean="0"/>
              <a:t>El diálogo constructivo</a:t>
            </a:r>
            <a:endParaRPr lang="es-E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268760"/>
            <a:ext cx="7863616" cy="4707539"/>
          </a:xfrm>
        </p:spPr>
        <p:txBody>
          <a:bodyPr/>
          <a:lstStyle/>
          <a:p>
            <a:r>
              <a:rPr lang="es-ES" sz="1800" dirty="0" smtClean="0"/>
              <a:t>Ayuda a los órganos de tratados a comprender mejor la situación de derechos humanos de un EP</a:t>
            </a:r>
          </a:p>
          <a:p>
            <a:r>
              <a:rPr lang="es-ES" sz="1800" dirty="0" smtClean="0"/>
              <a:t>Es la base para las observaciones finales</a:t>
            </a:r>
          </a:p>
          <a:p>
            <a:r>
              <a:rPr lang="es-ES" sz="1800" dirty="0" smtClean="0"/>
              <a:t>Oportunidad para que los EPs reciban asesoría de expertos</a:t>
            </a:r>
          </a:p>
          <a:p>
            <a:pPr marL="0" indent="0">
              <a:buNone/>
            </a:pPr>
            <a:endParaRPr lang="es-ES" sz="800" dirty="0" smtClean="0"/>
          </a:p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¿Quiénes están involucrados?</a:t>
            </a:r>
          </a:p>
          <a:p>
            <a:pPr marL="0" indent="0" algn="ctr">
              <a:buNone/>
            </a:pPr>
            <a:endParaRPr lang="es-ES" sz="800" b="1" dirty="0" smtClean="0">
              <a:solidFill>
                <a:schemeClr val="tx2"/>
              </a:solidFill>
            </a:endParaRPr>
          </a:p>
          <a:p>
            <a:r>
              <a:rPr lang="es-ES" sz="1800" dirty="0" smtClean="0"/>
              <a:t>Delegación de un Estado Parte: </a:t>
            </a:r>
          </a:p>
          <a:p>
            <a:pPr lvl="1"/>
            <a:r>
              <a:rPr lang="es-ES" sz="1800" dirty="0" smtClean="0">
                <a:sym typeface="Wingdings" panose="05000000000000000000" pitchFamily="2" charset="2"/>
              </a:rPr>
              <a:t>Liderada por un representante del Estado de alto nivel </a:t>
            </a:r>
          </a:p>
          <a:p>
            <a:pPr lvl="1"/>
            <a:r>
              <a:rPr lang="es-ES" sz="1800" dirty="0" smtClean="0">
                <a:sym typeface="Wingdings" panose="05000000000000000000" pitchFamily="2" charset="2"/>
              </a:rPr>
              <a:t>Representantes con experiencia relevante</a:t>
            </a:r>
          </a:p>
          <a:p>
            <a:pPr marL="0" indent="0">
              <a:buNone/>
            </a:pPr>
            <a:endParaRPr lang="es-ES" sz="1000" dirty="0" smtClean="0">
              <a:sym typeface="Wingdings" panose="05000000000000000000" pitchFamily="2" charset="2"/>
            </a:endParaRPr>
          </a:p>
          <a:p>
            <a:r>
              <a:rPr lang="es-ES" sz="1800" dirty="0" smtClean="0">
                <a:sym typeface="Wingdings" panose="05000000000000000000" pitchFamily="2" charset="2"/>
              </a:rPr>
              <a:t>Todos los miembros de un OT, sin embargo, </a:t>
            </a:r>
          </a:p>
          <a:p>
            <a:pPr lvl="1"/>
            <a:r>
              <a:rPr lang="es-ES" sz="1800" dirty="0" smtClean="0">
                <a:sym typeface="Wingdings" panose="05000000000000000000" pitchFamily="2" charset="2"/>
              </a:rPr>
              <a:t>El Presidente del OT garantiza un diálogo interactivo efectivo, eficiente y respetuoso</a:t>
            </a:r>
          </a:p>
          <a:p>
            <a:pPr lvl="1"/>
            <a:r>
              <a:rPr lang="es-ES" sz="1800" dirty="0" smtClean="0">
                <a:sym typeface="Wingdings" panose="05000000000000000000" pitchFamily="2" charset="2"/>
              </a:rPr>
              <a:t>El relator o la fuerza de tarea </a:t>
            </a:r>
            <a:r>
              <a:rPr lang="es-ES" sz="1800" i="1" dirty="0" smtClean="0">
                <a:sym typeface="Wingdings" panose="05000000000000000000" pitchFamily="2" charset="2"/>
              </a:rPr>
              <a:t>(</a:t>
            </a:r>
            <a:r>
              <a:rPr lang="es-ES" sz="1800" i="1" dirty="0" err="1" smtClean="0">
                <a:sym typeface="Wingdings" panose="05000000000000000000" pitchFamily="2" charset="2"/>
              </a:rPr>
              <a:t>task</a:t>
            </a:r>
            <a:r>
              <a:rPr lang="es-ES" sz="1800" i="1" dirty="0" smtClean="0">
                <a:sym typeface="Wingdings" panose="05000000000000000000" pitchFamily="2" charset="2"/>
              </a:rPr>
              <a:t> </a:t>
            </a:r>
            <a:r>
              <a:rPr lang="es-ES" sz="1800" i="1" dirty="0" err="1" smtClean="0">
                <a:sym typeface="Wingdings" panose="05000000000000000000" pitchFamily="2" charset="2"/>
              </a:rPr>
              <a:t>force</a:t>
            </a:r>
            <a:r>
              <a:rPr lang="es-ES" sz="1800" i="1" dirty="0" smtClean="0">
                <a:sym typeface="Wingdings" panose="05000000000000000000" pitchFamily="2" charset="2"/>
              </a:rPr>
              <a:t>)</a:t>
            </a:r>
            <a:r>
              <a:rPr lang="es-ES" sz="1800" dirty="0" smtClean="0">
                <a:sym typeface="Wingdings" panose="05000000000000000000" pitchFamily="2" charset="2"/>
              </a:rPr>
              <a:t> lideran las preparaciones para el diálogo constructivo</a:t>
            </a:r>
            <a:endParaRPr lang="es-ES" sz="1800" dirty="0" smtClean="0"/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159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692696"/>
            <a:ext cx="8151648" cy="5283603"/>
          </a:xfrm>
        </p:spPr>
        <p:txBody>
          <a:bodyPr/>
          <a:lstStyle/>
          <a:p>
            <a:r>
              <a:rPr lang="es-ES" sz="2000" dirty="0" smtClean="0">
                <a:solidFill>
                  <a:schemeClr val="tx2"/>
                </a:solidFill>
              </a:rPr>
              <a:t>Formato</a:t>
            </a:r>
            <a:r>
              <a:rPr lang="es-ES" sz="2000" dirty="0" smtClean="0"/>
              <a:t> </a:t>
            </a:r>
            <a:r>
              <a:rPr lang="es-ES" sz="2000" dirty="0" smtClean="0">
                <a:sym typeface="Wingdings" panose="05000000000000000000" pitchFamily="2" charset="2"/>
              </a:rPr>
              <a:t> dos sesiones públicas (3 horas c/u) sostenidas en dos días consecutivos* </a:t>
            </a:r>
            <a:endParaRPr lang="es-ES" sz="2000" dirty="0" smtClean="0">
              <a:sym typeface="Wingdings" panose="05000000000000000000" pitchFamily="2" charset="2"/>
            </a:endParaRPr>
          </a:p>
          <a:p>
            <a:endParaRPr lang="es-ES" sz="1000" dirty="0" smtClean="0">
              <a:sym typeface="Wingdings" panose="05000000000000000000" pitchFamily="2" charset="2"/>
            </a:endParaRPr>
          </a:p>
          <a:p>
            <a:r>
              <a:rPr lang="es-ES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Enfoque</a:t>
            </a:r>
            <a:endParaRPr lang="es-ES" sz="2000" dirty="0" smtClean="0">
              <a:sym typeface="Wingdings" panose="05000000000000000000" pitchFamily="2" charset="2"/>
            </a:endParaRPr>
          </a:p>
          <a:p>
            <a:pPr lvl="1"/>
            <a:r>
              <a:rPr lang="es-ES" sz="2000" i="1" dirty="0" smtClean="0">
                <a:sym typeface="Wingdings" panose="05000000000000000000" pitchFamily="2" charset="2"/>
              </a:rPr>
              <a:t>Informes iniciales</a:t>
            </a:r>
            <a:r>
              <a:rPr lang="es-ES" sz="2000" dirty="0" smtClean="0">
                <a:sym typeface="Wingdings" panose="05000000000000000000" pitchFamily="2" charset="2"/>
              </a:rPr>
              <a:t>: la mayoría de disposiciones de los tratados + prioridades temáticas/desafíos</a:t>
            </a:r>
          </a:p>
          <a:p>
            <a:pPr lvl="1"/>
            <a:r>
              <a:rPr lang="es-ES" sz="2000" i="1" dirty="0" smtClean="0">
                <a:sym typeface="Wingdings" panose="05000000000000000000" pitchFamily="2" charset="2"/>
              </a:rPr>
              <a:t>Informes periódicos</a:t>
            </a:r>
            <a:r>
              <a:rPr lang="es-ES" sz="2000" dirty="0" smtClean="0">
                <a:sym typeface="Wingdings" panose="05000000000000000000" pitchFamily="2" charset="2"/>
              </a:rPr>
              <a:t>: temas o prioridades </a:t>
            </a:r>
            <a:r>
              <a:rPr lang="es-ES" sz="2000" dirty="0" smtClean="0">
                <a:sym typeface="Wingdings" panose="05000000000000000000" pitchFamily="2" charset="2"/>
              </a:rPr>
              <a:t>temáticas</a:t>
            </a:r>
          </a:p>
          <a:p>
            <a:pPr lvl="1"/>
            <a:endParaRPr lang="es-ES" sz="1000" dirty="0" smtClean="0">
              <a:sym typeface="Wingdings" panose="05000000000000000000" pitchFamily="2" charset="2"/>
            </a:endParaRPr>
          </a:p>
          <a:p>
            <a:r>
              <a:rPr lang="es-ES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Agrupación del diálogo  </a:t>
            </a:r>
            <a:r>
              <a:rPr lang="es-ES" sz="2000" dirty="0" smtClean="0">
                <a:sym typeface="Wingdings" panose="05000000000000000000" pitchFamily="2" charset="2"/>
              </a:rPr>
              <a:t>por artículos, temas o subtemas (preguntas</a:t>
            </a:r>
            <a:r>
              <a:rPr lang="es-ES" sz="2000" dirty="0" smtClean="0">
                <a:sym typeface="Wingdings" panose="05000000000000000000" pitchFamily="2" charset="2"/>
              </a:rPr>
              <a:t>)</a:t>
            </a:r>
          </a:p>
          <a:p>
            <a:endParaRPr lang="es-ES" sz="1000" dirty="0" smtClean="0">
              <a:sym typeface="Wingdings" panose="05000000000000000000" pitchFamily="2" charset="2"/>
            </a:endParaRPr>
          </a:p>
          <a:p>
            <a:r>
              <a:rPr lang="es-ES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Asignación de tiempo</a:t>
            </a:r>
          </a:p>
          <a:p>
            <a:pPr lvl="1"/>
            <a:r>
              <a:rPr lang="es-ES" sz="2000" dirty="0" smtClean="0">
                <a:sym typeface="Wingdings" panose="05000000000000000000" pitchFamily="2" charset="2"/>
              </a:rPr>
              <a:t>Declaración de apertura del EP  15-30 minutos</a:t>
            </a:r>
          </a:p>
          <a:p>
            <a:pPr lvl="1"/>
            <a:r>
              <a:rPr lang="es-ES" sz="2000" dirty="0" smtClean="0">
                <a:sym typeface="Wingdings" panose="05000000000000000000" pitchFamily="2" charset="2"/>
              </a:rPr>
              <a:t>Comentarios de cierre del EP  hasta 10 </a:t>
            </a:r>
            <a:r>
              <a:rPr lang="es-ES" sz="2000" dirty="0" smtClean="0">
                <a:sym typeface="Wingdings" panose="05000000000000000000" pitchFamily="2" charset="2"/>
              </a:rPr>
              <a:t>minutos</a:t>
            </a:r>
          </a:p>
          <a:p>
            <a:pPr lvl="1"/>
            <a:endParaRPr lang="es-ES" sz="1000" dirty="0" smtClean="0">
              <a:sym typeface="Wingdings" panose="05000000000000000000" pitchFamily="2" charset="2"/>
            </a:endParaRPr>
          </a:p>
          <a:p>
            <a:r>
              <a:rPr lang="es-ES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Idiomas </a:t>
            </a:r>
            <a:r>
              <a:rPr lang="es-ES" sz="2000" dirty="0" smtClean="0">
                <a:sym typeface="Wingdings" panose="05000000000000000000" pitchFamily="2" charset="2"/>
              </a:rPr>
              <a:t> tres idiomas oficiales y el cuarto solo excepcionalmente</a:t>
            </a:r>
          </a:p>
        </p:txBody>
      </p:sp>
    </p:spTree>
    <p:extLst>
      <p:ext uri="{BB962C8B-B14F-4D97-AF65-F5344CB8AC3E}">
        <p14:creationId xmlns:p14="http://schemas.microsoft.com/office/powerpoint/2010/main" val="316887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208911" cy="960586"/>
          </a:xfrm>
        </p:spPr>
        <p:txBody>
          <a:bodyPr/>
          <a:lstStyle/>
          <a:p>
            <a:r>
              <a:rPr lang="es-ES" sz="2400" dirty="0" smtClean="0"/>
              <a:t>Ejemplo: Convención sobre la eliminación de todas las formas de discriminación contra la mujer (CEDAW)</a:t>
            </a:r>
            <a:endParaRPr lang="es-ES" sz="2400" dirty="0"/>
          </a:p>
        </p:txBody>
      </p:sp>
      <p:grpSp>
        <p:nvGrpSpPr>
          <p:cNvPr id="5" name="Group 4"/>
          <p:cNvGrpSpPr/>
          <p:nvPr/>
        </p:nvGrpSpPr>
        <p:grpSpPr>
          <a:xfrm>
            <a:off x="-4861048" y="116632"/>
            <a:ext cx="13419795" cy="6984776"/>
            <a:chOff x="-4842062" y="116632"/>
            <a:chExt cx="13099748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38515" y="1268760"/>
              <a:ext cx="6719171" cy="4824536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400" u="sng" kern="12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800" dirty="0" smtClean="0"/>
                <a:t>El diálogo constructivo con CEDAW dura 5 horas:</a:t>
              </a:r>
            </a:p>
            <a:p>
              <a:pPr marL="457200" lvl="0" indent="-4572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800" dirty="0" smtClean="0"/>
                <a:t>Sesión de la mañana: 10.00 a 13.00</a:t>
              </a:r>
            </a:p>
            <a:p>
              <a:pPr marL="457200" lvl="0" indent="-4572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ES" sz="2800" dirty="0" smtClean="0"/>
                <a:t>Sesión de la tarde: 15.00 a 17.00</a:t>
              </a:r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20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000" dirty="0" smtClean="0"/>
                <a:t>Informes iniciales: Todas las expertas de CEDAW participan en la revisión de un EP</a:t>
              </a:r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2000" kern="1200" dirty="0" smtClean="0"/>
                <a:t>Informes periódicos: Una fuerza de tarea de 10 a 14 expertas de CEDAW asumen el liderazgo en la revisión de un EP</a:t>
              </a:r>
              <a:r>
                <a:rPr lang="es-ES" sz="2000" dirty="0" smtClean="0"/>
                <a:t>*</a:t>
              </a:r>
              <a:endParaRPr lang="es-ES" sz="2000" kern="12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900" kern="1200" dirty="0" smtClean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ES" sz="900" kern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</a:t>
            </a:r>
            <a:endParaRPr lang="es-E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18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91672" y="6156593"/>
            <a:ext cx="81651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3" name="Down Arrow 42"/>
          <p:cNvSpPr/>
          <p:nvPr/>
        </p:nvSpPr>
        <p:spPr>
          <a:xfrm>
            <a:off x="5392216" y="2328545"/>
            <a:ext cx="403120" cy="596399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4193" y="471561"/>
            <a:ext cx="7732564" cy="507426"/>
          </a:xfrm>
        </p:spPr>
        <p:txBody>
          <a:bodyPr/>
          <a:lstStyle/>
          <a:p>
            <a:r>
              <a:rPr lang="es-ES" sz="2800" dirty="0" smtClean="0"/>
              <a:t>Línea cronológica </a:t>
            </a:r>
            <a:r>
              <a:rPr lang="es-ES" sz="2800" dirty="0" smtClean="0"/>
              <a:t>(</a:t>
            </a:r>
            <a:r>
              <a:rPr lang="es-ES" sz="2800" dirty="0" smtClean="0"/>
              <a:t>sesión de la mañana)</a:t>
            </a:r>
            <a:r>
              <a:rPr lang="es-ES" sz="2000" dirty="0" smtClean="0"/>
              <a:t/>
            </a:r>
            <a:br>
              <a:rPr lang="es-ES" sz="2000" dirty="0" smtClean="0"/>
            </a:br>
            <a:endParaRPr lang="es-ES" sz="2000" dirty="0"/>
          </a:p>
        </p:txBody>
      </p:sp>
      <p:sp>
        <p:nvSpPr>
          <p:cNvPr id="5" name="Notched Right Arrow 4"/>
          <p:cNvSpPr/>
          <p:nvPr/>
        </p:nvSpPr>
        <p:spPr>
          <a:xfrm>
            <a:off x="107504" y="2694519"/>
            <a:ext cx="9036496" cy="1958617"/>
          </a:xfrm>
          <a:prstGeom prst="notchedRightArrow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sp>
      <p:sp>
        <p:nvSpPr>
          <p:cNvPr id="6" name="Freeform 5"/>
          <p:cNvSpPr/>
          <p:nvPr/>
        </p:nvSpPr>
        <p:spPr>
          <a:xfrm>
            <a:off x="107504" y="1206043"/>
            <a:ext cx="1656183" cy="1214845"/>
          </a:xfrm>
          <a:custGeom>
            <a:avLst/>
            <a:gdLst>
              <a:gd name="connsiteX0" fmla="*/ 0 w 704350"/>
              <a:gd name="connsiteY0" fmla="*/ 0 h 1907125"/>
              <a:gd name="connsiteX1" fmla="*/ 704350 w 704350"/>
              <a:gd name="connsiteY1" fmla="*/ 0 h 1907125"/>
              <a:gd name="connsiteX2" fmla="*/ 704350 w 704350"/>
              <a:gd name="connsiteY2" fmla="*/ 1907125 h 1907125"/>
              <a:gd name="connsiteX3" fmla="*/ 0 w 704350"/>
              <a:gd name="connsiteY3" fmla="*/ 1907125 h 1907125"/>
              <a:gd name="connsiteX4" fmla="*/ 0 w 704350"/>
              <a:gd name="connsiteY4" fmla="*/ 0 h 1907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350" h="1907125">
                <a:moveTo>
                  <a:pt x="0" y="0"/>
                </a:moveTo>
                <a:lnTo>
                  <a:pt x="704350" y="0"/>
                </a:lnTo>
                <a:lnTo>
                  <a:pt x="704350" y="1907125"/>
                </a:lnTo>
                <a:lnTo>
                  <a:pt x="0" y="1907125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7" name="Oval 6"/>
          <p:cNvSpPr/>
          <p:nvPr/>
        </p:nvSpPr>
        <p:spPr>
          <a:xfrm>
            <a:off x="553954" y="3429000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reeform 7"/>
          <p:cNvSpPr/>
          <p:nvPr/>
        </p:nvSpPr>
        <p:spPr>
          <a:xfrm>
            <a:off x="251520" y="5301208"/>
            <a:ext cx="1729343" cy="720080"/>
          </a:xfrm>
          <a:custGeom>
            <a:avLst/>
            <a:gdLst>
              <a:gd name="connsiteX0" fmla="*/ 0 w 823250"/>
              <a:gd name="connsiteY0" fmla="*/ 0 h 1958617"/>
              <a:gd name="connsiteX1" fmla="*/ 823250 w 823250"/>
              <a:gd name="connsiteY1" fmla="*/ 0 h 1958617"/>
              <a:gd name="connsiteX2" fmla="*/ 823250 w 823250"/>
              <a:gd name="connsiteY2" fmla="*/ 1958617 h 1958617"/>
              <a:gd name="connsiteX3" fmla="*/ 0 w 823250"/>
              <a:gd name="connsiteY3" fmla="*/ 1958617 h 1958617"/>
              <a:gd name="connsiteX4" fmla="*/ 0 w 823250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250" h="1958617">
                <a:moveTo>
                  <a:pt x="0" y="0"/>
                </a:moveTo>
                <a:lnTo>
                  <a:pt x="823250" y="0"/>
                </a:lnTo>
                <a:lnTo>
                  <a:pt x="823250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9" name="Oval 8"/>
          <p:cNvSpPr/>
          <p:nvPr/>
        </p:nvSpPr>
        <p:spPr>
          <a:xfrm>
            <a:off x="1297594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907705" y="1196752"/>
            <a:ext cx="1054494" cy="915769"/>
          </a:xfrm>
          <a:custGeom>
            <a:avLst/>
            <a:gdLst>
              <a:gd name="connsiteX0" fmla="*/ 0 w 753995"/>
              <a:gd name="connsiteY0" fmla="*/ 0 h 1958617"/>
              <a:gd name="connsiteX1" fmla="*/ 753995 w 753995"/>
              <a:gd name="connsiteY1" fmla="*/ 0 h 1958617"/>
              <a:gd name="connsiteX2" fmla="*/ 753995 w 753995"/>
              <a:gd name="connsiteY2" fmla="*/ 1958617 h 1958617"/>
              <a:gd name="connsiteX3" fmla="*/ 0 w 753995"/>
              <a:gd name="connsiteY3" fmla="*/ 1958617 h 1958617"/>
              <a:gd name="connsiteX4" fmla="*/ 0 w 753995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3995" h="1958617">
                <a:moveTo>
                  <a:pt x="0" y="0"/>
                </a:moveTo>
                <a:lnTo>
                  <a:pt x="753995" y="0"/>
                </a:lnTo>
                <a:lnTo>
                  <a:pt x="753995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dirty="0" smtClean="0"/>
          </a:p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dirty="0"/>
          </a:p>
        </p:txBody>
      </p:sp>
      <p:sp>
        <p:nvSpPr>
          <p:cNvPr id="11" name="Oval 10"/>
          <p:cNvSpPr/>
          <p:nvPr/>
        </p:nvSpPr>
        <p:spPr>
          <a:xfrm>
            <a:off x="2112526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reeform 11"/>
          <p:cNvSpPr/>
          <p:nvPr/>
        </p:nvSpPr>
        <p:spPr>
          <a:xfrm>
            <a:off x="2342927" y="5245111"/>
            <a:ext cx="1325376" cy="776177"/>
          </a:xfrm>
          <a:custGeom>
            <a:avLst/>
            <a:gdLst>
              <a:gd name="connsiteX0" fmla="*/ 0 w 780445"/>
              <a:gd name="connsiteY0" fmla="*/ 0 h 1958617"/>
              <a:gd name="connsiteX1" fmla="*/ 780445 w 780445"/>
              <a:gd name="connsiteY1" fmla="*/ 0 h 1958617"/>
              <a:gd name="connsiteX2" fmla="*/ 780445 w 780445"/>
              <a:gd name="connsiteY2" fmla="*/ 1958617 h 1958617"/>
              <a:gd name="connsiteX3" fmla="*/ 0 w 780445"/>
              <a:gd name="connsiteY3" fmla="*/ 1958617 h 1958617"/>
              <a:gd name="connsiteX4" fmla="*/ 0 w 780445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0445" h="1958617">
                <a:moveTo>
                  <a:pt x="0" y="0"/>
                </a:moveTo>
                <a:lnTo>
                  <a:pt x="780445" y="0"/>
                </a:lnTo>
                <a:lnTo>
                  <a:pt x="780445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13" name="Oval 12"/>
          <p:cNvSpPr/>
          <p:nvPr/>
        </p:nvSpPr>
        <p:spPr>
          <a:xfrm>
            <a:off x="2906055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Freeform 13"/>
          <p:cNvSpPr/>
          <p:nvPr/>
        </p:nvSpPr>
        <p:spPr>
          <a:xfrm>
            <a:off x="3347864" y="1556792"/>
            <a:ext cx="1296144" cy="555729"/>
          </a:xfrm>
          <a:custGeom>
            <a:avLst/>
            <a:gdLst>
              <a:gd name="connsiteX0" fmla="*/ 0 w 691433"/>
              <a:gd name="connsiteY0" fmla="*/ 0 h 1958617"/>
              <a:gd name="connsiteX1" fmla="*/ 691433 w 691433"/>
              <a:gd name="connsiteY1" fmla="*/ 0 h 1958617"/>
              <a:gd name="connsiteX2" fmla="*/ 691433 w 691433"/>
              <a:gd name="connsiteY2" fmla="*/ 1958617 h 1958617"/>
              <a:gd name="connsiteX3" fmla="*/ 0 w 691433"/>
              <a:gd name="connsiteY3" fmla="*/ 1958617 h 1958617"/>
              <a:gd name="connsiteX4" fmla="*/ 0 w 691433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33" h="1958617">
                <a:moveTo>
                  <a:pt x="0" y="0"/>
                </a:moveTo>
                <a:lnTo>
                  <a:pt x="691433" y="0"/>
                </a:lnTo>
                <a:lnTo>
                  <a:pt x="691433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15" name="Oval 14"/>
          <p:cNvSpPr/>
          <p:nvPr/>
        </p:nvSpPr>
        <p:spPr>
          <a:xfrm>
            <a:off x="3668303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3857033" y="5013176"/>
            <a:ext cx="1902590" cy="776178"/>
          </a:xfrm>
          <a:custGeom>
            <a:avLst/>
            <a:gdLst>
              <a:gd name="connsiteX0" fmla="*/ 0 w 819440"/>
              <a:gd name="connsiteY0" fmla="*/ 0 h 1958617"/>
              <a:gd name="connsiteX1" fmla="*/ 819440 w 819440"/>
              <a:gd name="connsiteY1" fmla="*/ 0 h 1958617"/>
              <a:gd name="connsiteX2" fmla="*/ 819440 w 819440"/>
              <a:gd name="connsiteY2" fmla="*/ 1958617 h 1958617"/>
              <a:gd name="connsiteX3" fmla="*/ 0 w 819440"/>
              <a:gd name="connsiteY3" fmla="*/ 1958617 h 1958617"/>
              <a:gd name="connsiteX4" fmla="*/ 0 w 819440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440" h="1958617">
                <a:moveTo>
                  <a:pt x="0" y="0"/>
                </a:moveTo>
                <a:lnTo>
                  <a:pt x="819440" y="0"/>
                </a:lnTo>
                <a:lnTo>
                  <a:pt x="819440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17" name="Oval 16"/>
          <p:cNvSpPr/>
          <p:nvPr/>
        </p:nvSpPr>
        <p:spPr>
          <a:xfrm>
            <a:off x="4535489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eform 17"/>
          <p:cNvSpPr/>
          <p:nvPr/>
        </p:nvSpPr>
        <p:spPr>
          <a:xfrm>
            <a:off x="5011762" y="1412776"/>
            <a:ext cx="1360437" cy="766253"/>
          </a:xfrm>
          <a:custGeom>
            <a:avLst/>
            <a:gdLst>
              <a:gd name="connsiteX0" fmla="*/ 0 w 839208"/>
              <a:gd name="connsiteY0" fmla="*/ 0 h 1958617"/>
              <a:gd name="connsiteX1" fmla="*/ 839208 w 839208"/>
              <a:gd name="connsiteY1" fmla="*/ 0 h 1958617"/>
              <a:gd name="connsiteX2" fmla="*/ 839208 w 839208"/>
              <a:gd name="connsiteY2" fmla="*/ 1958617 h 1958617"/>
              <a:gd name="connsiteX3" fmla="*/ 0 w 839208"/>
              <a:gd name="connsiteY3" fmla="*/ 1958617 h 1958617"/>
              <a:gd name="connsiteX4" fmla="*/ 0 w 839208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9208" h="1958617">
                <a:moveTo>
                  <a:pt x="0" y="0"/>
                </a:moveTo>
                <a:lnTo>
                  <a:pt x="839208" y="0"/>
                </a:lnTo>
                <a:lnTo>
                  <a:pt x="839208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  <a:prstDash val="solid"/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19" name="Oval 18"/>
          <p:cNvSpPr/>
          <p:nvPr/>
        </p:nvSpPr>
        <p:spPr>
          <a:xfrm>
            <a:off x="5305682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Freeform 19"/>
          <p:cNvSpPr/>
          <p:nvPr/>
        </p:nvSpPr>
        <p:spPr>
          <a:xfrm>
            <a:off x="5868143" y="5013176"/>
            <a:ext cx="1148409" cy="1008112"/>
          </a:xfrm>
          <a:custGeom>
            <a:avLst/>
            <a:gdLst>
              <a:gd name="connsiteX0" fmla="*/ 0 w 863849"/>
              <a:gd name="connsiteY0" fmla="*/ 0 h 1958617"/>
              <a:gd name="connsiteX1" fmla="*/ 863849 w 863849"/>
              <a:gd name="connsiteY1" fmla="*/ 0 h 1958617"/>
              <a:gd name="connsiteX2" fmla="*/ 863849 w 863849"/>
              <a:gd name="connsiteY2" fmla="*/ 1958617 h 1958617"/>
              <a:gd name="connsiteX3" fmla="*/ 0 w 863849"/>
              <a:gd name="connsiteY3" fmla="*/ 1958617 h 1958617"/>
              <a:gd name="connsiteX4" fmla="*/ 0 w 863849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849" h="1958617">
                <a:moveTo>
                  <a:pt x="0" y="0"/>
                </a:moveTo>
                <a:lnTo>
                  <a:pt x="863849" y="0"/>
                </a:lnTo>
                <a:lnTo>
                  <a:pt x="863849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21" name="Oval 20"/>
          <p:cNvSpPr/>
          <p:nvPr/>
        </p:nvSpPr>
        <p:spPr>
          <a:xfrm>
            <a:off x="6183520" y="3429000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6731730" y="1527175"/>
            <a:ext cx="1296654" cy="677688"/>
          </a:xfrm>
          <a:custGeom>
            <a:avLst/>
            <a:gdLst>
              <a:gd name="connsiteX0" fmla="*/ 0 w 749596"/>
              <a:gd name="connsiteY0" fmla="*/ 0 h 1958617"/>
              <a:gd name="connsiteX1" fmla="*/ 749596 w 749596"/>
              <a:gd name="connsiteY1" fmla="*/ 0 h 1958617"/>
              <a:gd name="connsiteX2" fmla="*/ 749596 w 749596"/>
              <a:gd name="connsiteY2" fmla="*/ 1958617 h 1958617"/>
              <a:gd name="connsiteX3" fmla="*/ 0 w 749596"/>
              <a:gd name="connsiteY3" fmla="*/ 1958617 h 1958617"/>
              <a:gd name="connsiteX4" fmla="*/ 0 w 749596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9596" h="1958617">
                <a:moveTo>
                  <a:pt x="0" y="0"/>
                </a:moveTo>
                <a:lnTo>
                  <a:pt x="749596" y="0"/>
                </a:lnTo>
                <a:lnTo>
                  <a:pt x="749596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sp>
        <p:nvSpPr>
          <p:cNvPr id="23" name="Oval 22"/>
          <p:cNvSpPr/>
          <p:nvPr/>
        </p:nvSpPr>
        <p:spPr>
          <a:xfrm>
            <a:off x="7016552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reeform 23"/>
          <p:cNvSpPr/>
          <p:nvPr/>
        </p:nvSpPr>
        <p:spPr>
          <a:xfrm>
            <a:off x="7304112" y="5013176"/>
            <a:ext cx="1588368" cy="1080119"/>
          </a:xfrm>
          <a:custGeom>
            <a:avLst/>
            <a:gdLst>
              <a:gd name="connsiteX0" fmla="*/ 0 w 861292"/>
              <a:gd name="connsiteY0" fmla="*/ 0 h 1958617"/>
              <a:gd name="connsiteX1" fmla="*/ 861292 w 861292"/>
              <a:gd name="connsiteY1" fmla="*/ 0 h 1958617"/>
              <a:gd name="connsiteX2" fmla="*/ 861292 w 861292"/>
              <a:gd name="connsiteY2" fmla="*/ 1958617 h 1958617"/>
              <a:gd name="connsiteX3" fmla="*/ 0 w 861292"/>
              <a:gd name="connsiteY3" fmla="*/ 1958617 h 1958617"/>
              <a:gd name="connsiteX4" fmla="*/ 0 w 861292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292" h="1958617">
                <a:moveTo>
                  <a:pt x="0" y="0"/>
                </a:moveTo>
                <a:lnTo>
                  <a:pt x="861292" y="0"/>
                </a:lnTo>
                <a:lnTo>
                  <a:pt x="861292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kern="1200" dirty="0" smtClean="0"/>
              <a:t>.</a:t>
            </a:r>
            <a:endParaRPr lang="es-ES" sz="1200" b="1" kern="1200" dirty="0"/>
          </a:p>
        </p:txBody>
      </p:sp>
      <p:sp>
        <p:nvSpPr>
          <p:cNvPr id="25" name="Oval 24"/>
          <p:cNvSpPr/>
          <p:nvPr/>
        </p:nvSpPr>
        <p:spPr>
          <a:xfrm>
            <a:off x="7682746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Rectangle 29"/>
          <p:cNvSpPr/>
          <p:nvPr/>
        </p:nvSpPr>
        <p:spPr>
          <a:xfrm>
            <a:off x="604192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67135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88368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95131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3603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72000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64088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5631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8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92280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68344" y="3409836"/>
            <a:ext cx="5501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10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0" name="Down Arrow 39"/>
          <p:cNvSpPr/>
          <p:nvPr/>
        </p:nvSpPr>
        <p:spPr>
          <a:xfrm>
            <a:off x="575048" y="2491155"/>
            <a:ext cx="541143" cy="577805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b="1" dirty="0"/>
          </a:p>
        </p:txBody>
      </p:sp>
      <p:sp>
        <p:nvSpPr>
          <p:cNvPr id="41" name="Down Arrow 40"/>
          <p:cNvSpPr/>
          <p:nvPr/>
        </p:nvSpPr>
        <p:spPr>
          <a:xfrm>
            <a:off x="2188368" y="2132857"/>
            <a:ext cx="413812" cy="936104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b="1" dirty="0"/>
          </a:p>
        </p:txBody>
      </p:sp>
      <p:sp>
        <p:nvSpPr>
          <p:cNvPr id="42" name="Down Arrow 41"/>
          <p:cNvSpPr/>
          <p:nvPr/>
        </p:nvSpPr>
        <p:spPr>
          <a:xfrm>
            <a:off x="3779912" y="2348880"/>
            <a:ext cx="421926" cy="668407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b="1" dirty="0"/>
          </a:p>
        </p:txBody>
      </p:sp>
      <p:sp>
        <p:nvSpPr>
          <p:cNvPr id="45" name="Down Arrow 44"/>
          <p:cNvSpPr/>
          <p:nvPr/>
        </p:nvSpPr>
        <p:spPr>
          <a:xfrm>
            <a:off x="7092280" y="2328545"/>
            <a:ext cx="413926" cy="740415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200" b="1" dirty="0"/>
          </a:p>
        </p:txBody>
      </p:sp>
      <p:sp>
        <p:nvSpPr>
          <p:cNvPr id="47" name="Up Arrow 46"/>
          <p:cNvSpPr/>
          <p:nvPr/>
        </p:nvSpPr>
        <p:spPr>
          <a:xfrm>
            <a:off x="1329041" y="4305076"/>
            <a:ext cx="434647" cy="92412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accent3"/>
              </a:solidFill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2951311" y="4320986"/>
            <a:ext cx="444398" cy="764198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0" name="Up Arrow 49"/>
          <p:cNvSpPr/>
          <p:nvPr/>
        </p:nvSpPr>
        <p:spPr>
          <a:xfrm>
            <a:off x="4658039" y="4320987"/>
            <a:ext cx="353723" cy="54791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1" name="Up Arrow 50"/>
          <p:cNvSpPr/>
          <p:nvPr/>
        </p:nvSpPr>
        <p:spPr>
          <a:xfrm>
            <a:off x="6191672" y="4278008"/>
            <a:ext cx="481502" cy="591641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2" name="Up Arrow 51"/>
          <p:cNvSpPr/>
          <p:nvPr/>
        </p:nvSpPr>
        <p:spPr>
          <a:xfrm>
            <a:off x="7668344" y="4320986"/>
            <a:ext cx="429953" cy="54866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4" name="Rectangle 43"/>
          <p:cNvSpPr/>
          <p:nvPr/>
        </p:nvSpPr>
        <p:spPr>
          <a:xfrm>
            <a:off x="1835696" y="1268760"/>
            <a:ext cx="12241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66725">
              <a:spcBef>
                <a:spcPct val="0"/>
              </a:spcBef>
              <a:spcAft>
                <a:spcPct val="35000"/>
              </a:spcAft>
            </a:pPr>
            <a:r>
              <a:rPr lang="es-ES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10.30 hrs: Preguntas sobre la Parte I de CEDAW  </a:t>
            </a:r>
            <a:endParaRPr lang="es-ES" sz="1200" b="1" dirty="0">
              <a:solidFill>
                <a:srgbClr val="333333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79514" y="1373867"/>
            <a:ext cx="165618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10.00 hrs: Presidenta de CEDAW abre la sesión y da la bienvenida a la delegación del EP</a:t>
            </a:r>
            <a:endParaRPr lang="es-ES" sz="1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011762" y="1527175"/>
            <a:ext cx="13604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Preguntas sobre la Parte II de CEDAW</a:t>
            </a:r>
            <a:endParaRPr lang="es-ES" sz="1200" b="1" dirty="0"/>
          </a:p>
        </p:txBody>
      </p:sp>
      <p:sp>
        <p:nvSpPr>
          <p:cNvPr id="60" name="Rectangle 59"/>
          <p:cNvSpPr/>
          <p:nvPr/>
        </p:nvSpPr>
        <p:spPr>
          <a:xfrm>
            <a:off x="2339752" y="5229200"/>
            <a:ext cx="136395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66725">
              <a:spcBef>
                <a:spcPct val="0"/>
              </a:spcBef>
              <a:spcAft>
                <a:spcPct val="35000"/>
              </a:spcAft>
            </a:pPr>
            <a:r>
              <a:rPr lang="es-ES" sz="1200" b="1" dirty="0" smtClean="0"/>
              <a:t>Delegación de EP responde preguntas sobre Parte I de CEDAW</a:t>
            </a:r>
            <a:endParaRPr lang="es-ES" sz="12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3203848" y="1556793"/>
            <a:ext cx="16635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Preguntas de seguimiento</a:t>
            </a:r>
            <a:endParaRPr lang="es-ES" sz="12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51520" y="5313982"/>
            <a:ext cx="1835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/>
              <a:t>Declaración introductoria por jefe de delegación de EP (10 a 15 minutos)</a:t>
            </a:r>
          </a:p>
          <a:p>
            <a:endParaRPr lang="es-ES" dirty="0"/>
          </a:p>
        </p:txBody>
      </p:sp>
      <p:sp>
        <p:nvSpPr>
          <p:cNvPr id="65" name="TextBox 64"/>
          <p:cNvSpPr txBox="1"/>
          <p:nvPr/>
        </p:nvSpPr>
        <p:spPr>
          <a:xfrm>
            <a:off x="3885372" y="5157192"/>
            <a:ext cx="1874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Delegación de EP responde a preguntas de seguimiento</a:t>
            </a:r>
            <a:endParaRPr lang="es-ES" sz="12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868143" y="5013176"/>
            <a:ext cx="1224137" cy="126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466725">
              <a:spcBef>
                <a:spcPct val="0"/>
              </a:spcBef>
              <a:spcAft>
                <a:spcPct val="35000"/>
              </a:spcAft>
            </a:pPr>
            <a:r>
              <a:rPr lang="es-ES" sz="1200" b="1" dirty="0" smtClean="0"/>
              <a:t>Delegación de EP responde preguntas sobre Parte II de CEDAW</a:t>
            </a:r>
          </a:p>
          <a:p>
            <a:endParaRPr lang="es-ES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6727390" y="1556792"/>
            <a:ext cx="1300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Preguntas  de seguimiento y respuestas</a:t>
            </a:r>
            <a:endParaRPr lang="es-ES" sz="12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279595" y="5085184"/>
            <a:ext cx="16128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/>
              <a:t>13.00 – 15.00  RECESO</a:t>
            </a:r>
          </a:p>
          <a:p>
            <a:pPr algn="ctr"/>
            <a:r>
              <a:rPr lang="es-ES" sz="1200" b="1" dirty="0" smtClean="0"/>
              <a:t>Delegación tiene dos horas para organizar sus respuestas, si están pendientes</a:t>
            </a:r>
          </a:p>
          <a:p>
            <a:endParaRPr lang="es-ES" sz="1200" dirty="0"/>
          </a:p>
        </p:txBody>
      </p:sp>
    </p:spTree>
    <p:extLst>
      <p:ext uri="{BB962C8B-B14F-4D97-AF65-F5344CB8AC3E}">
        <p14:creationId xmlns:p14="http://schemas.microsoft.com/office/powerpoint/2010/main" val="32703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18702"/>
            <a:ext cx="7566025" cy="846548"/>
          </a:xfrm>
        </p:spPr>
        <p:txBody>
          <a:bodyPr/>
          <a:lstStyle/>
          <a:p>
            <a:r>
              <a:rPr lang="es-ES" sz="2800" dirty="0" smtClean="0"/>
              <a:t>Línea cronológica </a:t>
            </a:r>
            <a:r>
              <a:rPr lang="es-ES" sz="2800" dirty="0" smtClean="0"/>
              <a:t>(</a:t>
            </a:r>
            <a:r>
              <a:rPr lang="es-ES" sz="2800" dirty="0" smtClean="0"/>
              <a:t>sesión de la tarde) </a:t>
            </a:r>
            <a:endParaRPr lang="es-ES" sz="28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79" y="2751073"/>
            <a:ext cx="8784976" cy="188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64807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11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79512" y="1196752"/>
            <a:ext cx="1656183" cy="1078380"/>
          </a:xfrm>
          <a:custGeom>
            <a:avLst/>
            <a:gdLst>
              <a:gd name="connsiteX0" fmla="*/ 0 w 704350"/>
              <a:gd name="connsiteY0" fmla="*/ 0 h 1907125"/>
              <a:gd name="connsiteX1" fmla="*/ 704350 w 704350"/>
              <a:gd name="connsiteY1" fmla="*/ 0 h 1907125"/>
              <a:gd name="connsiteX2" fmla="*/ 704350 w 704350"/>
              <a:gd name="connsiteY2" fmla="*/ 1907125 h 1907125"/>
              <a:gd name="connsiteX3" fmla="*/ 0 w 704350"/>
              <a:gd name="connsiteY3" fmla="*/ 1907125 h 1907125"/>
              <a:gd name="connsiteX4" fmla="*/ 0 w 704350"/>
              <a:gd name="connsiteY4" fmla="*/ 0 h 1907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350" h="1907125">
                <a:moveTo>
                  <a:pt x="0" y="0"/>
                </a:moveTo>
                <a:lnTo>
                  <a:pt x="704350" y="0"/>
                </a:lnTo>
                <a:lnTo>
                  <a:pt x="704350" y="1907125"/>
                </a:lnTo>
                <a:lnTo>
                  <a:pt x="0" y="1907125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b="1" kern="12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401990" cy="78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56792"/>
            <a:ext cx="1514127" cy="7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85184"/>
            <a:ext cx="1370111" cy="68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12776"/>
            <a:ext cx="156145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5229200"/>
            <a:ext cx="115212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495" y="4237459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1196752"/>
            <a:ext cx="173095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15.00 hrs: Delegación de EP responde a preguntas pendientes de seguimiento, si las hubiere</a:t>
            </a:r>
            <a:endParaRPr lang="es-ES" sz="1200" b="1" dirty="0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615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967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879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703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 flipH="1">
            <a:off x="1554440" y="3501008"/>
            <a:ext cx="5692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12</a:t>
            </a:r>
          </a:p>
          <a:p>
            <a:endParaRPr lang="es-ES" dirty="0"/>
          </a:p>
        </p:txBody>
      </p:sp>
      <p:sp>
        <p:nvSpPr>
          <p:cNvPr id="7" name="TextBox 6"/>
          <p:cNvSpPr txBox="1"/>
          <p:nvPr/>
        </p:nvSpPr>
        <p:spPr>
          <a:xfrm>
            <a:off x="2339752" y="3501008"/>
            <a:ext cx="55015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</a:p>
          <a:p>
            <a:endParaRPr lang="es-ES" dirty="0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791" y="3423573"/>
            <a:ext cx="646113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11259" y="5127575"/>
            <a:ext cx="1112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Preguntas en la parte III de CEDAW</a:t>
            </a:r>
            <a:endParaRPr lang="es-ES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79712" y="1412777"/>
            <a:ext cx="1586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EP responde a preguntas en la parte III de CEDAW</a:t>
            </a:r>
            <a:endParaRPr lang="es-E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3481844"/>
            <a:ext cx="672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14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1800" y="5316016"/>
            <a:ext cx="117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Preguntas de seguimiento</a:t>
            </a:r>
            <a:endParaRPr lang="es-ES" sz="1200" b="1" dirty="0"/>
          </a:p>
        </p:txBody>
      </p:sp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79" y="4293096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055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80445" y="3481844"/>
            <a:ext cx="547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15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9032" y="3492877"/>
            <a:ext cx="6850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16</a:t>
            </a:r>
          </a:p>
          <a:p>
            <a:endParaRPr lang="es-ES" dirty="0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347" y="1412776"/>
            <a:ext cx="962670" cy="9343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5085184"/>
            <a:ext cx="1682750" cy="64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707904" y="1412776"/>
            <a:ext cx="1037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EP responde a preguntas de seguimiento</a:t>
            </a:r>
            <a:endParaRPr lang="es-ES" sz="1200" b="1" dirty="0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23928" y="238465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139952" y="5199583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Preguntas en la parte IV de CEDAW</a:t>
            </a:r>
            <a:endParaRPr lang="es-ES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60032" y="1556792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EP responde a preguntas en la parte IV de CEDAW</a:t>
            </a:r>
            <a:endParaRPr lang="es-ES" sz="1200" b="1" dirty="0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223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135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37459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591" y="2132857"/>
            <a:ext cx="530225" cy="98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5087144"/>
            <a:ext cx="1080119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484784"/>
            <a:ext cx="1080120" cy="790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899296" y="5186470"/>
            <a:ext cx="10489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b="1" dirty="0" smtClean="0"/>
              <a:t>Preguntas de seguimiento</a:t>
            </a:r>
            <a:endParaRPr lang="es-ES" sz="1200" b="1" dirty="0"/>
          </a:p>
        </p:txBody>
      </p:sp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935" y="234888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007" y="4221088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303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732240" y="1484784"/>
            <a:ext cx="1273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 smtClean="0"/>
              <a:t>EP responde a preguntas de seguimiento</a:t>
            </a:r>
            <a:endParaRPr lang="es-ES" sz="1200" b="1" dirty="0"/>
          </a:p>
        </p:txBody>
      </p:sp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103" y="234888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5508104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17</a:t>
            </a:r>
            <a:endParaRPr lang="es-ES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23513" y="3212976"/>
            <a:ext cx="55015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ES" b="1" cap="all" dirty="0" smtClean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s-ES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</a:p>
          <a:p>
            <a:endParaRPr lang="es-ES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20272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2800" b="1" cap="all" dirty="0" smtClean="0">
                <a:ln w="9000" cmpd="sng">
                  <a:solidFill>
                    <a:srgbClr val="F18E00"/>
                  </a:solidFill>
                  <a:prstDash val="solid"/>
                </a:ln>
                <a:solidFill>
                  <a:srgbClr val="F18E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19</a:t>
            </a:r>
            <a:endParaRPr lang="es-ES" sz="2800" b="1" cap="all" dirty="0">
              <a:ln w="9000" cmpd="sng">
                <a:solidFill>
                  <a:srgbClr val="F18E00"/>
                </a:solidFill>
                <a:prstDash val="solid"/>
              </a:ln>
              <a:solidFill>
                <a:srgbClr val="F18E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40352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2800" b="1" cap="all" dirty="0" smtClean="0">
                <a:ln w="9000" cmpd="sng">
                  <a:solidFill>
                    <a:srgbClr val="F18E00"/>
                  </a:solidFill>
                  <a:prstDash val="solid"/>
                </a:ln>
                <a:solidFill>
                  <a:srgbClr val="F18E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  <a:endParaRPr lang="es-ES" sz="2800" b="1" cap="all" dirty="0">
              <a:ln w="9000" cmpd="sng">
                <a:solidFill>
                  <a:srgbClr val="F18E00"/>
                </a:solidFill>
                <a:prstDash val="solid"/>
              </a:ln>
              <a:solidFill>
                <a:srgbClr val="F18E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7161">
            <a:off x="7448679" y="4105585"/>
            <a:ext cx="530225" cy="68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7067674" y="4820959"/>
            <a:ext cx="1608782" cy="13849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17:00 </a:t>
            </a:r>
            <a:r>
              <a:rPr lang="es-ES" sz="1200" b="1" dirty="0" err="1" smtClean="0"/>
              <a:t>hrs</a:t>
            </a:r>
            <a:r>
              <a:rPr lang="es-ES" sz="1200" b="1" dirty="0" smtClean="0"/>
              <a:t> Fin del </a:t>
            </a:r>
            <a:r>
              <a:rPr lang="es-ES" sz="1200" b="1" dirty="0" err="1" smtClean="0"/>
              <a:t>diáologo</a:t>
            </a:r>
            <a:r>
              <a:rPr lang="es-ES" sz="1200" b="1" dirty="0" smtClean="0"/>
              <a:t>. Jefe de delegación tiene  5 minutos para comentarios finales.</a:t>
            </a:r>
          </a:p>
          <a:p>
            <a:r>
              <a:rPr lang="es-ES" sz="1200" b="1" dirty="0" smtClean="0"/>
              <a:t>Presidente cierra la sesión.</a:t>
            </a:r>
            <a:endParaRPr lang="es-ES" sz="1200" b="1" dirty="0"/>
          </a:p>
        </p:txBody>
      </p:sp>
    </p:spTree>
    <p:extLst>
      <p:ext uri="{BB962C8B-B14F-4D97-AF65-F5344CB8AC3E}">
        <p14:creationId xmlns:p14="http://schemas.microsoft.com/office/powerpoint/2010/main" val="30320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4861048" y="116632"/>
            <a:ext cx="13446510" cy="6984776"/>
            <a:chOff x="-4842062" y="116632"/>
            <a:chExt cx="13125826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64593" y="1268760"/>
              <a:ext cx="6719171" cy="4732008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u="sng" kern="1200" dirty="0" smtClean="0"/>
                <a:t>DURANTE LA PRESENTACIÓN, ENFOCARSE EN LA IMPLEMENTACIÓN DE LAS LEYES Y POLÍTICAS PÚBLICAS</a:t>
              </a:r>
            </a:p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800" u="sng" kern="1200" dirty="0"/>
            </a:p>
            <a:p>
              <a:pPr marL="0" lvl="1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s-CL" sz="2000" dirty="0" smtClean="0"/>
                <a:t>En vez de enfocarse en el contenido de leyes y políticas públicas, decirle al Comité cómo su implementación ha contribuido a lograr que la igualdad sustantiva sea una realidad para las mujeres: </a:t>
              </a:r>
              <a:endParaRPr lang="es-CL" sz="800" kern="1200" dirty="0" smtClean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kern="1200" dirty="0"/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kern="1200" dirty="0" smtClean="0"/>
                <a:t>¿Qué cambios </a:t>
              </a:r>
              <a:r>
                <a:rPr lang="es-CL" dirty="0" smtClean="0"/>
                <a:t>legislativos y de política se hicieron para eliminar la discriminación contra la mujer?</a:t>
              </a:r>
              <a:endParaRPr lang="es-CL" kern="1200" dirty="0"/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dirty="0" smtClean="0"/>
                <a:t>¿Cómo mejoraron estos cambios la situación </a:t>
              </a:r>
              <a:r>
                <a:rPr lang="es-CL" i="1" dirty="0" smtClean="0"/>
                <a:t>de </a:t>
              </a:r>
              <a:r>
                <a:rPr lang="es-CL" i="1" dirty="0"/>
                <a:t>facto </a:t>
              </a:r>
              <a:r>
                <a:rPr lang="es-CL" dirty="0" smtClean="0"/>
                <a:t>de la mujer? </a:t>
              </a:r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kern="1200" dirty="0" smtClean="0"/>
                <a:t>¿Cuáles son los desafíos? </a:t>
              </a:r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dirty="0" smtClean="0"/>
                <a:t>¿Hubo una </a:t>
              </a:r>
              <a:r>
                <a:rPr lang="es-CL" kern="1200" dirty="0" smtClean="0"/>
                <a:t>evaluación de estas leyes/políticas/programas y su consecuente revisión a fin de mejorarlas</a:t>
              </a:r>
              <a:r>
                <a:rPr lang="es-CL" dirty="0" smtClean="0"/>
                <a:t>?</a:t>
              </a:r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dirty="0" smtClean="0"/>
                <a:t>ESTADÍSTICAS DESGLOSADAS</a:t>
              </a:r>
              <a:r>
                <a:rPr lang="es-CL" kern="1200" dirty="0" smtClean="0"/>
                <a:t> siempre son </a:t>
              </a:r>
              <a:r>
                <a:rPr lang="es-CL" kern="1200" dirty="0" smtClean="0"/>
                <a:t>apreciadas</a:t>
              </a:r>
              <a:endParaRPr lang="es-CL" kern="1200" dirty="0" smtClean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648072"/>
          </a:xfrm>
        </p:spPr>
        <p:txBody>
          <a:bodyPr/>
          <a:lstStyle/>
          <a:p>
            <a:r>
              <a:rPr lang="es-CL" sz="2800" dirty="0" smtClean="0"/>
              <a:t>Tomar en consideración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59510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4861048" y="116632"/>
            <a:ext cx="13446510" cy="6984776"/>
            <a:chOff x="-4842062" y="116632"/>
            <a:chExt cx="13125826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64593" y="1268760"/>
              <a:ext cx="6719171" cy="4824536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400" u="sng" kern="1200" dirty="0" smtClean="0"/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400" u="sng" dirty="0" smtClean="0"/>
                <a:t>¿SOLAMENTE LA DELEGACIÓN SABRÁ LO QUE SUCEDE EN EL DIÁLOGO?</a:t>
              </a:r>
              <a:endParaRPr lang="es-CL" sz="2400" u="sng" kern="1200" dirty="0" smtClean="0"/>
            </a:p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800" u="sng" kern="12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kern="1200" dirty="0"/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sz="2400" dirty="0" smtClean="0"/>
                <a:t>La revisión es transmitida en directo por UN </a:t>
              </a:r>
              <a:r>
                <a:rPr lang="es-CL" sz="2400" dirty="0"/>
                <a:t>web TV: http://webtv.un.org/</a:t>
              </a:r>
              <a:endParaRPr lang="es-CL" sz="2400" kern="1200" dirty="0" smtClean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</a:t>
            </a:r>
            <a:endParaRPr 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816570"/>
          </a:xfrm>
        </p:spPr>
        <p:txBody>
          <a:bodyPr/>
          <a:lstStyle/>
          <a:p>
            <a:r>
              <a:rPr lang="es-CL" sz="2800" dirty="0" smtClean="0"/>
              <a:t>Tomar en consideración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366347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60BFE47-B140-4B88-B577-262A9AC752EA}"/>
</file>

<file path=customXml/itemProps2.xml><?xml version="1.0" encoding="utf-8"?>
<ds:datastoreItem xmlns:ds="http://schemas.openxmlformats.org/officeDocument/2006/customXml" ds:itemID="{E3362684-3569-4C33-972B-999673FE9FDD}"/>
</file>

<file path=customXml/itemProps3.xml><?xml version="1.0" encoding="utf-8"?>
<ds:datastoreItem xmlns:ds="http://schemas.openxmlformats.org/officeDocument/2006/customXml" ds:itemID="{6D1C3A3B-0716-433D-B2CA-B4CC28A677B8}"/>
</file>

<file path=docProps/app.xml><?xml version="1.0" encoding="utf-8"?>
<Properties xmlns="http://schemas.openxmlformats.org/officeDocument/2006/extended-properties" xmlns:vt="http://schemas.openxmlformats.org/officeDocument/2006/docPropsVTypes">
  <TotalTime>1833</TotalTime>
  <Words>1217</Words>
  <Application>Microsoft Office PowerPoint</Application>
  <PresentationFormat>On-screen Show (4:3)</PresentationFormat>
  <Paragraphs>151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Thème Office</vt:lpstr>
      <vt:lpstr>El diálogo constructivo</vt:lpstr>
      <vt:lpstr>Generalidades</vt:lpstr>
      <vt:lpstr>El diálogo constructivo</vt:lpstr>
      <vt:lpstr>PowerPoint Presentation</vt:lpstr>
      <vt:lpstr>Ejemplo: Convención sobre la eliminación de todas las formas de discriminación contra la mujer (CEDAW)</vt:lpstr>
      <vt:lpstr>Línea cronológica (sesión de la mañana) </vt:lpstr>
      <vt:lpstr>Línea cronológica (sesión de la tarde) </vt:lpstr>
      <vt:lpstr>Tomar en consideración</vt:lpstr>
      <vt:lpstr>Tomar en consideración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Alfaro</dc:creator>
  <cp:lastModifiedBy>Janna Iskakova</cp:lastModifiedBy>
  <cp:revision>140</cp:revision>
  <dcterms:created xsi:type="dcterms:W3CDTF">2015-08-11T20:57:12Z</dcterms:created>
  <dcterms:modified xsi:type="dcterms:W3CDTF">2018-05-17T14:43:03Z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