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7"/>
  </p:normalViewPr>
  <p:slideViewPr>
    <p:cSldViewPr>
      <p:cViewPr varScale="1">
        <p:scale>
          <a:sx n="93" d="100"/>
          <a:sy n="93" d="100"/>
        </p:scale>
        <p:origin x="456"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A33C6A-94DE-4E60-A204-BFBB2A5B99FC}" type="datetimeFigureOut">
              <a:rPr lang="en-US" smtClean="0"/>
              <a:t>4/29/20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42C87C-684F-48D0-ACA7-C1F9B27941FD}" type="slidenum">
              <a:rPr lang="en-US" smtClean="0"/>
              <a:t>‹#›</a:t>
            </a:fld>
            <a:endParaRPr lang="en-US"/>
          </a:p>
        </p:txBody>
      </p:sp>
    </p:spTree>
    <p:extLst>
      <p:ext uri="{BB962C8B-B14F-4D97-AF65-F5344CB8AC3E}">
        <p14:creationId xmlns:p14="http://schemas.microsoft.com/office/powerpoint/2010/main" val="23490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2C87C-684F-48D0-ACA7-C1F9B27941FD}" type="slidenum">
              <a:rPr lang="en-US" smtClean="0"/>
              <a:t>1</a:t>
            </a:fld>
            <a:endParaRPr lang="en-US"/>
          </a:p>
        </p:txBody>
      </p:sp>
    </p:spTree>
    <p:extLst>
      <p:ext uri="{BB962C8B-B14F-4D97-AF65-F5344CB8AC3E}">
        <p14:creationId xmlns:p14="http://schemas.microsoft.com/office/powerpoint/2010/main" val="198939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2C87C-684F-48D0-ACA7-C1F9B27941FD}" type="slidenum">
              <a:rPr lang="en-US" smtClean="0"/>
              <a:t>10</a:t>
            </a:fld>
            <a:endParaRPr lang="en-US"/>
          </a:p>
        </p:txBody>
      </p:sp>
    </p:spTree>
    <p:extLst>
      <p:ext uri="{BB962C8B-B14F-4D97-AF65-F5344CB8AC3E}">
        <p14:creationId xmlns:p14="http://schemas.microsoft.com/office/powerpoint/2010/main" val="384269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2C87C-684F-48D0-ACA7-C1F9B27941FD}" type="slidenum">
              <a:rPr lang="en-US" smtClean="0"/>
              <a:t>14</a:t>
            </a:fld>
            <a:endParaRPr lang="en-US"/>
          </a:p>
        </p:txBody>
      </p:sp>
    </p:spTree>
    <p:extLst>
      <p:ext uri="{BB962C8B-B14F-4D97-AF65-F5344CB8AC3E}">
        <p14:creationId xmlns:p14="http://schemas.microsoft.com/office/powerpoint/2010/main" val="280293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2C87C-684F-48D0-ACA7-C1F9B27941FD}" type="slidenum">
              <a:rPr lang="en-US" smtClean="0"/>
              <a:t>16</a:t>
            </a:fld>
            <a:endParaRPr lang="en-US"/>
          </a:p>
        </p:txBody>
      </p:sp>
    </p:spTree>
    <p:extLst>
      <p:ext uri="{BB962C8B-B14F-4D97-AF65-F5344CB8AC3E}">
        <p14:creationId xmlns:p14="http://schemas.microsoft.com/office/powerpoint/2010/main" val="220332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BDBD95-21B8-41DD-88A8-D28E733ED4B1}"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424167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DBD95-21B8-41DD-88A8-D28E733ED4B1}"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31385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DBD95-21B8-41DD-88A8-D28E733ED4B1}"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387634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DBD95-21B8-41DD-88A8-D28E733ED4B1}"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154356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BDBD95-21B8-41DD-88A8-D28E733ED4B1}"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356810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DBD95-21B8-41DD-88A8-D28E733ED4B1}"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5274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DBD95-21B8-41DD-88A8-D28E733ED4B1}" type="datetimeFigureOut">
              <a:rPr lang="en-US" smtClean="0"/>
              <a:t>4/29/20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418501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DBD95-21B8-41DD-88A8-D28E733ED4B1}"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20946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DBD95-21B8-41DD-88A8-D28E733ED4B1}"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271431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DBD95-21B8-41DD-88A8-D28E733ED4B1}"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67742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DBD95-21B8-41DD-88A8-D28E733ED4B1}"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8D67D-15A6-4289-8539-26BAE143C762}" type="slidenum">
              <a:rPr lang="en-US" smtClean="0"/>
              <a:t>‹#›</a:t>
            </a:fld>
            <a:endParaRPr lang="en-US"/>
          </a:p>
        </p:txBody>
      </p:sp>
    </p:spTree>
    <p:extLst>
      <p:ext uri="{BB962C8B-B14F-4D97-AF65-F5344CB8AC3E}">
        <p14:creationId xmlns:p14="http://schemas.microsoft.com/office/powerpoint/2010/main" val="198350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DBD95-21B8-41DD-88A8-D28E733ED4B1}" type="datetimeFigureOut">
              <a:rPr lang="en-US" smtClean="0"/>
              <a:t>4/29/20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8D67D-15A6-4289-8539-26BAE143C762}" type="slidenum">
              <a:rPr lang="en-US" smtClean="0"/>
              <a:t>‹#›</a:t>
            </a:fld>
            <a:endParaRPr lang="en-US"/>
          </a:p>
        </p:txBody>
      </p:sp>
    </p:spTree>
    <p:extLst>
      <p:ext uri="{BB962C8B-B14F-4D97-AF65-F5344CB8AC3E}">
        <p14:creationId xmlns:p14="http://schemas.microsoft.com/office/powerpoint/2010/main" val="158747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algn="r"/>
            <a:r>
              <a:rPr lang="ar-SA" sz="4900" b="1" dirty="0">
                <a:solidFill>
                  <a:srgbClr val="FF0000"/>
                </a:solidFill>
                <a:effectLst/>
              </a:rPr>
              <a:t>الهدف 1</a:t>
            </a:r>
            <a:r>
              <a:rPr lang="ar-LB" sz="4900" b="1" dirty="0">
                <a:solidFill>
                  <a:srgbClr val="FF0000"/>
                </a:solidFill>
                <a:effectLst/>
              </a:rPr>
              <a:t>:</a:t>
            </a:r>
            <a:r>
              <a:rPr lang="ar-SA" sz="4900" b="1" dirty="0">
                <a:solidFill>
                  <a:srgbClr val="FF0000"/>
                </a:solidFill>
                <a:effectLst/>
              </a:rPr>
              <a:t> القضاء على الفقر</a:t>
            </a:r>
            <a:br>
              <a:rPr lang="en-US" b="0" dirty="0">
                <a:effectLst/>
              </a:rPr>
            </a:br>
            <a:endParaRPr lang="en-US" dirty="0"/>
          </a:p>
        </p:txBody>
      </p:sp>
      <p:sp>
        <p:nvSpPr>
          <p:cNvPr id="3" name="Content Placeholder 2"/>
          <p:cNvSpPr>
            <a:spLocks noGrp="1"/>
          </p:cNvSpPr>
          <p:nvPr>
            <p:ph idx="1"/>
          </p:nvPr>
        </p:nvSpPr>
        <p:spPr>
          <a:xfrm>
            <a:off x="342900" y="1158576"/>
            <a:ext cx="8458200" cy="2118024"/>
          </a:xfrm>
        </p:spPr>
        <p:txBody>
          <a:bodyPr>
            <a:normAutofit lnSpcReduction="10000"/>
          </a:bodyPr>
          <a:lstStyle/>
          <a:p>
            <a:pPr marL="0" indent="0" algn="r" rtl="1">
              <a:buNone/>
            </a:pPr>
            <a:r>
              <a:rPr lang="ar-SA" b="1" i="1" u="sng" dirty="0">
                <a:effectLst/>
              </a:rPr>
              <a:t>القضاء على الفقر بجميع أشكاله في كل مكان</a:t>
            </a:r>
            <a:endParaRPr lang="en-US" b="1" i="1" u="sng" dirty="0">
              <a:effectLst/>
            </a:endParaRPr>
          </a:p>
          <a:p>
            <a:pPr marL="0" indent="0" algn="r" rtl="1">
              <a:buNone/>
            </a:pPr>
            <a:r>
              <a:rPr lang="ar-LB" i="1" dirty="0"/>
              <a:t>تشمل الغايات</a:t>
            </a:r>
            <a:r>
              <a:rPr lang="en-US" i="1" dirty="0"/>
              <a:t> </a:t>
            </a:r>
            <a:r>
              <a:rPr lang="ar-LB" i="1" dirty="0"/>
              <a:t>القضاء </a:t>
            </a:r>
            <a:r>
              <a:rPr lang="ar-LB" b="0" i="1" dirty="0">
                <a:effectLst/>
              </a:rPr>
              <a:t>على الفقر المدقع؛ وتنفيذ تدابير الحماية الاجتماعية؛ وكفالة المساواة بين الرجل والمرأة في الحصول على الموارد الاقتصادية.</a:t>
            </a:r>
            <a:endParaRPr lang="en-US" b="0" i="1" dirty="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 y="3965296"/>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9400" y="3450472"/>
            <a:ext cx="5867400" cy="3416320"/>
          </a:xfrm>
          <a:prstGeom prst="rect">
            <a:avLst/>
          </a:prstGeom>
          <a:noFill/>
        </p:spPr>
        <p:txBody>
          <a:bodyPr wrap="square" rtlCol="0">
            <a:spAutoFit/>
          </a:bodyPr>
          <a:lstStyle/>
          <a:p>
            <a:pPr algn="r" rtl="1"/>
            <a:r>
              <a:rPr lang="ar-JO" b="1" u="sng" dirty="0"/>
              <a:t>حقوق الإنسان ذات العلاقة</a:t>
            </a:r>
          </a:p>
          <a:p>
            <a:pPr algn="r" rtl="1"/>
            <a:r>
              <a:rPr lang="ar-LB" b="1" dirty="0"/>
              <a:t> - الحق في مستوى معيشي ملائم</a:t>
            </a:r>
          </a:p>
          <a:p>
            <a:pPr algn="r" rtl="1"/>
            <a:r>
              <a:rPr lang="ar-LB" dirty="0"/>
              <a:t>[م/25 الإعلان العالمي لحقوق الإنسان، م/11 العهد الدولي للحقوق الإقتصادية والاجتماعية والثقافية، م/27 اتفاقية حقوق الطفل]</a:t>
            </a:r>
            <a:endParaRPr lang="en-US" dirty="0"/>
          </a:p>
          <a:p>
            <a:pPr algn="r" rtl="1"/>
            <a:r>
              <a:rPr lang="ar-LB" b="1" dirty="0"/>
              <a:t> - الحق في الضمان الاجتماعي</a:t>
            </a:r>
          </a:p>
          <a:p>
            <a:pPr algn="r" rtl="1"/>
            <a:r>
              <a:rPr lang="ar-LB" dirty="0"/>
              <a:t>[م/ 22 من الإعلان العالمي لحقوق الإنسان، م/ 9 من العهد الدولي للحقوق الاقتصادية والاجتماعية والثقافية، م/28 من اتفاقية حماية الأشخاص ذوي الإعاقة م/26 اتفاقية حقوق الطفل]</a:t>
            </a:r>
            <a:endParaRPr lang="en-US" dirty="0"/>
          </a:p>
          <a:p>
            <a:pPr algn="r" rtl="1"/>
            <a:r>
              <a:rPr lang="ar-LB" b="1" dirty="0"/>
              <a:t> - حقوق متساوية للمرأة في الحياة الاقتصادية</a:t>
            </a:r>
          </a:p>
          <a:p>
            <a:pPr algn="r" rtl="1"/>
            <a:r>
              <a:rPr lang="ar-LB" dirty="0"/>
              <a:t> [اتفاقية القضاء على جميع أشكال التمييز ضد المرأة م/ 11، 13، 14 (2/ز)، 2/15، 1/16]</a:t>
            </a:r>
          </a:p>
          <a:p>
            <a:pPr algn="r"/>
            <a:endParaRPr lang="en-US" dirty="0"/>
          </a:p>
        </p:txBody>
      </p:sp>
    </p:spTree>
    <p:extLst>
      <p:ext uri="{BB962C8B-B14F-4D97-AF65-F5344CB8AC3E}">
        <p14:creationId xmlns:p14="http://schemas.microsoft.com/office/powerpoint/2010/main" val="188294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rtl="1"/>
            <a:r>
              <a:rPr lang="ar-LB" b="1" dirty="0">
                <a:solidFill>
                  <a:srgbClr val="FF3399"/>
                </a:solidFill>
              </a:rPr>
              <a:t>الهدف 10: الحد من أوجه عدم المساواة </a:t>
            </a:r>
            <a:endParaRPr lang="en-US" b="1" dirty="0">
              <a:solidFill>
                <a:srgbClr val="FF3399"/>
              </a:solidFill>
            </a:endParaRPr>
          </a:p>
        </p:txBody>
      </p:sp>
      <p:sp>
        <p:nvSpPr>
          <p:cNvPr id="3" name="Content Placeholder 2"/>
          <p:cNvSpPr>
            <a:spLocks noGrp="1"/>
          </p:cNvSpPr>
          <p:nvPr>
            <p:ph idx="1"/>
          </p:nvPr>
        </p:nvSpPr>
        <p:spPr>
          <a:xfrm>
            <a:off x="457200" y="1210408"/>
            <a:ext cx="8229600" cy="1905000"/>
          </a:xfrm>
        </p:spPr>
        <p:txBody>
          <a:bodyPr>
            <a:normAutofit fontScale="47500" lnSpcReduction="20000"/>
          </a:bodyPr>
          <a:lstStyle/>
          <a:p>
            <a:pPr marL="0" indent="0" algn="r" rtl="1">
              <a:buNone/>
            </a:pPr>
            <a:r>
              <a:rPr lang="ar-SA" sz="4800" b="1" i="1" u="sng" dirty="0">
                <a:effectLst/>
              </a:rPr>
              <a:t>تقليل عدم المساواة داخل البلدان وفيما بينها</a:t>
            </a:r>
            <a:endParaRPr lang="en-US" sz="4800" b="1" i="1" u="sng" dirty="0">
              <a:effectLst/>
            </a:endParaRPr>
          </a:p>
          <a:p>
            <a:pPr marL="0" indent="0" algn="r" rtl="1">
              <a:buNone/>
            </a:pPr>
            <a:r>
              <a:rPr lang="ar-LB" sz="4800" i="1" dirty="0"/>
              <a:t>تشمل  الغايات تعزيز معدلات نمو أعلى من في المائة الأدنى؛ وتعزيز الاندماج الاجتماعي والاقتصادي والسياسي؛ والحد من أوجه عدم المساواة في الفرص والنتائج؛ وضمان الحماية الاجتماعية للجميع؛ وضمان المشاركة في اتخاذ القرارات الاقتصادية؛ وتيسير الهجرة، وتخفيض تكاليف المعاملات المتعلقة بتحويلات المهاجرين.</a:t>
            </a:r>
          </a:p>
          <a:p>
            <a:pPr marL="0" indent="0" algn="r" rtl="1">
              <a:buNone/>
            </a:pPr>
            <a:endParaRPr lang="ar-LB" sz="4800" b="1" i="1" u="sng" dirty="0"/>
          </a:p>
          <a:p>
            <a:pPr marL="0" indent="0" algn="r" rtl="1">
              <a:buNone/>
            </a:pPr>
            <a:endParaRPr lang="en-US" b="1" i="1" u="sng" dirty="0"/>
          </a:p>
        </p:txBody>
      </p:sp>
      <p:sp>
        <p:nvSpPr>
          <p:cNvPr id="4" name="TextBox 3"/>
          <p:cNvSpPr txBox="1"/>
          <p:nvPr/>
        </p:nvSpPr>
        <p:spPr>
          <a:xfrm>
            <a:off x="152400" y="2971800"/>
            <a:ext cx="4953000" cy="3724096"/>
          </a:xfrm>
          <a:prstGeom prst="rect">
            <a:avLst/>
          </a:prstGeom>
          <a:noFill/>
        </p:spPr>
        <p:txBody>
          <a:bodyPr wrap="square" rtlCol="0">
            <a:spAutoFit/>
          </a:bodyPr>
          <a:lstStyle/>
          <a:p>
            <a:pPr algn="r" rtl="1"/>
            <a:r>
              <a:rPr lang="ar-LB" sz="1600" b="1" u="sng" dirty="0"/>
              <a:t>حقوق الإنسان ذات العلاقة</a:t>
            </a:r>
          </a:p>
          <a:p>
            <a:pPr algn="r" rtl="1"/>
            <a:r>
              <a:rPr lang="ar-LB" sz="1600" dirty="0"/>
              <a:t> </a:t>
            </a:r>
            <a:r>
              <a:rPr lang="ar-LB" sz="1600" b="1" dirty="0"/>
              <a:t>- الحق في المساواة وعدم التمييز</a:t>
            </a:r>
          </a:p>
          <a:p>
            <a:pPr algn="r" rtl="1"/>
            <a:r>
              <a:rPr lang="ar-LB" sz="1200" dirty="0"/>
              <a:t>[م/2 الإعلان العالمي لحقوق الإنسان، م/ 2 (2) العهد الدولي للحقوق الإقتصادية والاجتماعية والثقافية، م/ 2 (1) و 26 من العهد الدولي للحقوق المدنية والسياسية، م/2 (2) اتفاقية القضاء على التمييز العنصري، م/ 2 اتفاقية القضاء على التمييز ضد المرأة، م/2 اتفاقية حقوق الطفل، م/5 اتفاقية الأشخاص ذوي الإعاقة، م/7 اتفاقية الأشخاص المهاجرين، م/7 من إعلان الحق في التنمية].</a:t>
            </a:r>
          </a:p>
          <a:p>
            <a:pPr algn="r" rtl="1"/>
            <a:r>
              <a:rPr lang="ar-LB" sz="1600" dirty="0"/>
              <a:t> </a:t>
            </a:r>
            <a:r>
              <a:rPr lang="ar-LB" sz="1600" b="1" dirty="0"/>
              <a:t>- الحق في المشاركة في الشؤون العامة</a:t>
            </a:r>
          </a:p>
          <a:p>
            <a:pPr algn="r" rtl="1"/>
            <a:r>
              <a:rPr lang="ar-LB" sz="1200" dirty="0"/>
              <a:t>[م/21 الإعلان العالمي لحقوق الإنسان، م/25 العهد الدولي للحقوق المدنية والسياسية، م/7 اتفاقية القضاء على التمييز ضد المرأة، م/5 اتفاقية القضاء على التمييز العنصري، م/29 اتفاقية الأشخاص ذوي الإعاقة، م/8 (2) إعلان الحق في التنمية</a:t>
            </a:r>
            <a:r>
              <a:rPr lang="en-US" sz="1200" dirty="0"/>
              <a:t>[</a:t>
            </a:r>
            <a:r>
              <a:rPr lang="ar-LB" sz="1200" dirty="0"/>
              <a:t>.</a:t>
            </a:r>
          </a:p>
          <a:p>
            <a:pPr algn="r" rtl="1"/>
            <a:r>
              <a:rPr lang="ar-LB" sz="1600" b="1" dirty="0"/>
              <a:t>- الحق في الضمان الإجتماعي </a:t>
            </a:r>
            <a:endParaRPr lang="en-US" sz="1600" b="1" dirty="0"/>
          </a:p>
          <a:p>
            <a:pPr algn="r" rtl="1"/>
            <a:r>
              <a:rPr lang="ar-LB" sz="1200" dirty="0"/>
              <a:t>[م/22 الإعلان العالمي لحقوق الإنسان، م/9-10 العهد الدولي للحقوق الإقتصادية والاجتماعية والثقافية، م/28 اتفاقية الأشخاص ذوي الإعاقة</a:t>
            </a:r>
            <a:r>
              <a:rPr lang="en-US" sz="1200" dirty="0"/>
              <a:t>[</a:t>
            </a:r>
            <a:r>
              <a:rPr lang="ar-LB" sz="1200" dirty="0"/>
              <a:t>.</a:t>
            </a:r>
          </a:p>
          <a:p>
            <a:pPr marL="285750" indent="-285750" algn="r" rtl="1">
              <a:buFontTx/>
              <a:buChar char="-"/>
            </a:pPr>
            <a:r>
              <a:rPr lang="ar-LB" sz="1600" b="1" dirty="0"/>
              <a:t>تعزيز ظروف الهجرة الدولية</a:t>
            </a:r>
            <a:endParaRPr lang="en-US" sz="1600" b="1" dirty="0"/>
          </a:p>
          <a:p>
            <a:pPr algn="r" rtl="1"/>
            <a:r>
              <a:rPr lang="ar-LB" sz="1200" dirty="0"/>
              <a:t>[م/64 اتفاقية حماية الأشخاص المهاجرين وأسرهم</a:t>
            </a:r>
            <a:r>
              <a:rPr lang="en-US" sz="1200" dirty="0"/>
              <a:t>[</a:t>
            </a:r>
            <a:r>
              <a:rPr lang="ar-LB" sz="1200" dirty="0"/>
              <a:t>.</a:t>
            </a:r>
          </a:p>
          <a:p>
            <a:pPr algn="r" rtl="1"/>
            <a:r>
              <a:rPr lang="ar-LB" sz="1600" b="1" dirty="0"/>
              <a:t>- حق المهاجرين في تحويل عائداتهم ومدخراتهم</a:t>
            </a:r>
          </a:p>
          <a:p>
            <a:pPr algn="r" rtl="1"/>
            <a:r>
              <a:rPr lang="ar-LB" sz="1200" dirty="0"/>
              <a:t>[م/47 (1) اتفاقية حماية الأشخاص المهاجرين وأسرهم</a:t>
            </a:r>
            <a:r>
              <a:rPr lang="en-US" sz="1200" dirty="0"/>
              <a:t>[</a:t>
            </a:r>
            <a:r>
              <a:rPr lang="ar-LB" sz="1200" dirty="0"/>
              <a:t>.</a:t>
            </a:r>
          </a:p>
        </p:txBody>
      </p:sp>
      <p:pic>
        <p:nvPicPr>
          <p:cNvPr id="6" name="Picture 5" descr="A close up of a sign&#10;&#10;Description automatically generated">
            <a:extLst>
              <a:ext uri="{FF2B5EF4-FFF2-40B4-BE49-F238E27FC236}">
                <a16:creationId xmlns:a16="http://schemas.microsoft.com/office/drawing/2014/main" id="{5ACEB865-C09B-F94E-B8D9-B6586AB25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340273"/>
            <a:ext cx="3124200" cy="3355623"/>
          </a:xfrm>
          <a:prstGeom prst="rect">
            <a:avLst/>
          </a:prstGeom>
        </p:spPr>
      </p:pic>
    </p:spTree>
    <p:extLst>
      <p:ext uri="{BB962C8B-B14F-4D97-AF65-F5344CB8AC3E}">
        <p14:creationId xmlns:p14="http://schemas.microsoft.com/office/powerpoint/2010/main" val="275593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r" rtl="1"/>
            <a:r>
              <a:rPr lang="ar-LB" b="1" dirty="0">
                <a:solidFill>
                  <a:srgbClr val="FFC000"/>
                </a:solidFill>
              </a:rPr>
              <a:t> الهدف 11: مدن ومجتمعات محلية مستدامة</a:t>
            </a:r>
            <a:endParaRPr lang="en-US" b="1" dirty="0">
              <a:solidFill>
                <a:srgbClr val="FFC000"/>
              </a:solidFill>
            </a:endParaRPr>
          </a:p>
        </p:txBody>
      </p:sp>
      <p:sp>
        <p:nvSpPr>
          <p:cNvPr id="3" name="Content Placeholder 2"/>
          <p:cNvSpPr>
            <a:spLocks noGrp="1"/>
          </p:cNvSpPr>
          <p:nvPr>
            <p:ph idx="1"/>
          </p:nvPr>
        </p:nvSpPr>
        <p:spPr>
          <a:xfrm>
            <a:off x="457200" y="1295400"/>
            <a:ext cx="8229600" cy="1752601"/>
          </a:xfrm>
        </p:spPr>
        <p:txBody>
          <a:bodyPr>
            <a:normAutofit lnSpcReduction="10000"/>
          </a:bodyPr>
          <a:lstStyle/>
          <a:p>
            <a:pPr marL="0" indent="0" algn="r" rtl="1">
              <a:buNone/>
            </a:pPr>
            <a:r>
              <a:rPr lang="ar-SA" sz="2800" b="1" i="1" u="sng" dirty="0"/>
              <a:t>جعل المدن والمستوطنات البشرية الشاملة وآمنة ومرنة ومستدامة</a:t>
            </a:r>
            <a:endParaRPr lang="en-US" sz="2800" b="1" i="1" u="sng" dirty="0"/>
          </a:p>
          <a:p>
            <a:pPr marL="0" indent="0" algn="r" rtl="1">
              <a:buNone/>
            </a:pPr>
            <a:r>
              <a:rPr lang="ar-LB" sz="2800" i="1" dirty="0"/>
              <a:t>تشمل  الغايات ضمان الحصول على السكن والخدمات الأساسية والنقل العام للجميع؛ والتخطيط التشاركي للمستوطنات البشرية؛ وحماية التراث الثقافي والطبيعي؛ وتعزيز القدرة على الصمود في مواجهة الكوارث.</a:t>
            </a:r>
            <a:endParaRPr lang="en-US" sz="2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9981"/>
            <a:ext cx="3429000" cy="347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3200400"/>
            <a:ext cx="4953000" cy="3231654"/>
          </a:xfrm>
          <a:prstGeom prst="rect">
            <a:avLst/>
          </a:prstGeom>
          <a:noFill/>
        </p:spPr>
        <p:txBody>
          <a:bodyPr wrap="square" rtlCol="0">
            <a:spAutoFit/>
          </a:bodyPr>
          <a:lstStyle/>
          <a:p>
            <a:pPr algn="r" rtl="1"/>
            <a:r>
              <a:rPr lang="ar-LB" sz="2000" b="1" u="sng" dirty="0"/>
              <a:t>حقوق الإنسان ذات العلاقة</a:t>
            </a:r>
          </a:p>
          <a:p>
            <a:pPr algn="r" rtl="1"/>
            <a:r>
              <a:rPr lang="ar-LB" dirty="0"/>
              <a:t> </a:t>
            </a:r>
            <a:r>
              <a:rPr lang="ar-LB" b="1" dirty="0"/>
              <a:t>- الحق في سكن لائق</a:t>
            </a:r>
          </a:p>
          <a:p>
            <a:pPr algn="r" rtl="1"/>
            <a:r>
              <a:rPr lang="ar-LB" sz="1400" dirty="0"/>
              <a:t>[م/ 25 الإعلان العالمي لحقوق الإنسان، م/ 11 العهد الدولي للحقوق الاقتصادية والاجتماعية والثقافية]</a:t>
            </a:r>
          </a:p>
          <a:p>
            <a:pPr algn="r" rtl="1"/>
            <a:r>
              <a:rPr lang="ar-LB" b="1" dirty="0"/>
              <a:t> - الحق في المشاركة في الحياة الثقافية</a:t>
            </a:r>
          </a:p>
          <a:p>
            <a:pPr algn="r" rtl="1"/>
            <a:r>
              <a:rPr lang="ar-LB" sz="1400" dirty="0"/>
              <a:t>[م/ 25 الإعلان العالمي لحقوق الإنسان، م/ 15 العهد الدولي للحقوق الاقتصادية والاجتماعية والثقافية ،م/ 5 و7 من</a:t>
            </a:r>
            <a:r>
              <a:rPr lang="en-US" sz="1400" dirty="0"/>
              <a:t> </a:t>
            </a:r>
            <a:r>
              <a:rPr lang="ar-LB" sz="1400" dirty="0">
                <a:solidFill>
                  <a:schemeClr val="tx1">
                    <a:lumMod val="85000"/>
                    <a:lumOff val="15000"/>
                  </a:schemeClr>
                </a:solidFill>
              </a:rPr>
              <a:t>الاتفاقية الدولية للقضاء على جميع أشكال التمييز العنصري</a:t>
            </a:r>
            <a:r>
              <a:rPr lang="ar-LB" sz="1400" dirty="0"/>
              <a:t>، اتفاقية حقوق الأشخاص ذوي الإعاقة م/ </a:t>
            </a:r>
            <a:r>
              <a:rPr lang="en-US" sz="1400" dirty="0"/>
              <a:t>30</a:t>
            </a:r>
            <a:r>
              <a:rPr lang="ar-LB" sz="1400" dirty="0"/>
              <a:t> </a:t>
            </a:r>
            <a:r>
              <a:rPr lang="en-US" sz="1400" dirty="0"/>
              <a:t>؛</a:t>
            </a:r>
            <a:r>
              <a:rPr lang="ar-LB" sz="1400" dirty="0"/>
              <a:t> اتفاقية حقوق الطفل م/ </a:t>
            </a:r>
            <a:r>
              <a:rPr lang="en-US" sz="1400" dirty="0"/>
              <a:t>31</a:t>
            </a:r>
            <a:r>
              <a:rPr lang="ar-LB" sz="1400" dirty="0"/>
              <a:t> ]</a:t>
            </a:r>
            <a:endParaRPr lang="en-US" sz="1400" dirty="0"/>
          </a:p>
          <a:p>
            <a:pPr algn="r" rtl="1"/>
            <a:r>
              <a:rPr lang="ar-LB" dirty="0"/>
              <a:t> </a:t>
            </a:r>
            <a:r>
              <a:rPr lang="ar-LB" b="1" dirty="0"/>
              <a:t>- إمكانية الوصول للمواصلات والخدمات</a:t>
            </a:r>
          </a:p>
          <a:p>
            <a:pPr algn="r" rtl="1"/>
            <a:r>
              <a:rPr lang="ar-LB" sz="1400" dirty="0"/>
              <a:t>[م/9 (1) اتفاقية الأشخاص ذوي الإعاقة، م/ 23 اتفاقية حقوق الطفل، والمرأة الريفية في م/14 (2) اتفاقية القضاء على التمييز ضد المرأة]</a:t>
            </a:r>
          </a:p>
          <a:p>
            <a:pPr algn="r" rtl="1"/>
            <a:r>
              <a:rPr lang="ar-LB" dirty="0"/>
              <a:t> </a:t>
            </a:r>
            <a:r>
              <a:rPr lang="ar-LB" b="1" dirty="0"/>
              <a:t>- الحماية من الكوارث الطبيعية</a:t>
            </a:r>
          </a:p>
          <a:p>
            <a:pPr algn="r" rtl="1"/>
            <a:r>
              <a:rPr lang="ar-LB" sz="1400" dirty="0"/>
              <a:t>[م/11 اتفاقية الأشخاص ذوي الإعاقة]</a:t>
            </a:r>
          </a:p>
        </p:txBody>
      </p:sp>
    </p:spTree>
    <p:extLst>
      <p:ext uri="{BB962C8B-B14F-4D97-AF65-F5344CB8AC3E}">
        <p14:creationId xmlns:p14="http://schemas.microsoft.com/office/powerpoint/2010/main" val="275593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rtl="1"/>
            <a:r>
              <a:rPr lang="ar-LB" b="1" dirty="0">
                <a:solidFill>
                  <a:srgbClr val="FFC000"/>
                </a:solidFill>
              </a:rPr>
              <a:t> الهدف 12: الاستهداف والإنتاج المسؤولان</a:t>
            </a:r>
            <a:endParaRPr lang="en-US" b="1" dirty="0">
              <a:solidFill>
                <a:srgbClr val="FFC000"/>
              </a:solidFill>
            </a:endParaRPr>
          </a:p>
        </p:txBody>
      </p:sp>
      <p:sp>
        <p:nvSpPr>
          <p:cNvPr id="3" name="Content Placeholder 2"/>
          <p:cNvSpPr>
            <a:spLocks noGrp="1"/>
          </p:cNvSpPr>
          <p:nvPr>
            <p:ph idx="1"/>
          </p:nvPr>
        </p:nvSpPr>
        <p:spPr>
          <a:xfrm>
            <a:off x="457200" y="1143000"/>
            <a:ext cx="8229600" cy="1905001"/>
          </a:xfrm>
        </p:spPr>
        <p:txBody>
          <a:bodyPr>
            <a:normAutofit fontScale="92500"/>
          </a:bodyPr>
          <a:lstStyle/>
          <a:p>
            <a:pPr marL="0" indent="0" algn="r" rtl="1">
              <a:buNone/>
            </a:pPr>
            <a:r>
              <a:rPr lang="en-US" sz="2800" dirty="0"/>
              <a:t> </a:t>
            </a:r>
            <a:r>
              <a:rPr lang="ar-SA" sz="2800" b="1" i="1" u="sng" dirty="0"/>
              <a:t>ضمان أنماط الاستهلاك والإنتاج المستدامة </a:t>
            </a:r>
            <a:endParaRPr lang="en-US" sz="2800" b="1" i="1" u="sng" dirty="0"/>
          </a:p>
          <a:p>
            <a:pPr marL="0" indent="0" algn="r" rtl="1">
              <a:buNone/>
            </a:pPr>
            <a:r>
              <a:rPr lang="ar-LB" sz="2800" i="1" dirty="0"/>
              <a:t>تشمل  الغايات تحقيق الإدارة المستدامة والاستخدام الفعال للموارد الطبيعية؛ تحسين إدارة النفايات؛ تعزيز المشتريات العامة المستدامة؛ وضمان الوصول إلى المعلومات؛ وبناء القدرات من أجل التنمية المستدامة.</a:t>
            </a:r>
            <a:endParaRPr lang="en-US" sz="2800" b="1" i="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54178"/>
            <a:ext cx="3352801" cy="344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075402"/>
            <a:ext cx="5257800" cy="3416320"/>
          </a:xfrm>
          <a:prstGeom prst="rect">
            <a:avLst/>
          </a:prstGeom>
          <a:noFill/>
        </p:spPr>
        <p:txBody>
          <a:bodyPr wrap="square" rtlCol="0">
            <a:spAutoFit/>
          </a:bodyPr>
          <a:lstStyle/>
          <a:p>
            <a:pPr algn="r" rtl="1"/>
            <a:r>
              <a:rPr lang="ar-LB" sz="2000" b="1" u="sng" dirty="0"/>
              <a:t>حقوق الإنسان ذات العلاقة</a:t>
            </a:r>
          </a:p>
          <a:p>
            <a:pPr algn="r" rtl="1"/>
            <a:r>
              <a:rPr lang="ar-LB" dirty="0"/>
              <a:t> </a:t>
            </a:r>
            <a:r>
              <a:rPr lang="ar-LB" b="1" dirty="0"/>
              <a:t>- الحق في الصحة، </a:t>
            </a:r>
            <a:r>
              <a:rPr lang="ar-LB" dirty="0"/>
              <a:t>بما في ذلك الحق في بيئة صحية نظيفة آمنة ومستدامة</a:t>
            </a:r>
          </a:p>
          <a:p>
            <a:pPr algn="r" rtl="1"/>
            <a:r>
              <a:rPr lang="ar-LB" dirty="0"/>
              <a:t>[م/ 25 (1)، الإعلان العالمي لحقوق الإنسان، م/12 العهد الدولي للحقوق الإقتصادية والإجتماعية والثقافية]</a:t>
            </a:r>
          </a:p>
          <a:p>
            <a:pPr algn="r" rtl="1"/>
            <a:r>
              <a:rPr lang="ar-LB" dirty="0"/>
              <a:t> </a:t>
            </a:r>
            <a:r>
              <a:rPr lang="ar-LB" b="1" dirty="0"/>
              <a:t>- الحق في الغذاء المناسب ومياه شرب آمنة</a:t>
            </a:r>
          </a:p>
          <a:p>
            <a:pPr algn="r" rtl="1"/>
            <a:r>
              <a:rPr lang="ar-LB" dirty="0"/>
              <a:t>[م/ 25 (1) الإعلان العالمي لحقوق الإنسان، م/ 11العهد الدولي للحقوق الاقتصادية والاجتماعية والثقافية]</a:t>
            </a:r>
          </a:p>
          <a:p>
            <a:pPr algn="r" rtl="1"/>
            <a:r>
              <a:rPr lang="ar-LB" b="1" dirty="0"/>
              <a:t> - حق الشعوب في التصرف الحر بثرواتها ومواردها الطبيعية</a:t>
            </a:r>
          </a:p>
          <a:p>
            <a:pPr algn="r" rtl="1"/>
            <a:r>
              <a:rPr lang="ar-LB" dirty="0"/>
              <a:t>[م/1 (2) العهدين الدوليين للحقوق المدنية والسياسية / والاقتصادية والاجتماعية والثقافية]</a:t>
            </a:r>
          </a:p>
          <a:p>
            <a:pPr algn="r" rtl="1"/>
            <a:endParaRPr lang="en-US" dirty="0"/>
          </a:p>
        </p:txBody>
      </p:sp>
    </p:spTree>
    <p:extLst>
      <p:ext uri="{BB962C8B-B14F-4D97-AF65-F5344CB8AC3E}">
        <p14:creationId xmlns:p14="http://schemas.microsoft.com/office/powerpoint/2010/main" val="275593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b="1" dirty="0">
                <a:solidFill>
                  <a:srgbClr val="00B050"/>
                </a:solidFill>
              </a:rPr>
              <a:t>الهدف 13: العمل المناخي </a:t>
            </a:r>
            <a:endParaRPr lang="en-US" b="1" dirty="0">
              <a:solidFill>
                <a:srgbClr val="00B050"/>
              </a:solidFill>
            </a:endParaRPr>
          </a:p>
        </p:txBody>
      </p:sp>
      <p:sp>
        <p:nvSpPr>
          <p:cNvPr id="3" name="Content Placeholder 2"/>
          <p:cNvSpPr>
            <a:spLocks noGrp="1"/>
          </p:cNvSpPr>
          <p:nvPr>
            <p:ph idx="1"/>
          </p:nvPr>
        </p:nvSpPr>
        <p:spPr>
          <a:xfrm>
            <a:off x="457200" y="1371600"/>
            <a:ext cx="8229600" cy="1752601"/>
          </a:xfrm>
        </p:spPr>
        <p:txBody>
          <a:bodyPr>
            <a:normAutofit lnSpcReduction="10000"/>
          </a:bodyPr>
          <a:lstStyle/>
          <a:p>
            <a:pPr marL="0" indent="0" algn="r" rtl="1">
              <a:buNone/>
            </a:pPr>
            <a:r>
              <a:rPr lang="ar-SA" sz="2800" b="1" i="1" u="sng" dirty="0"/>
              <a:t>اتخاذ إجراءات عاجلة لمكافحة تغير المناخ وآثاره</a:t>
            </a:r>
            <a:endParaRPr lang="en-US" sz="2800" b="1" i="1" u="sng" dirty="0"/>
          </a:p>
          <a:p>
            <a:pPr marL="0" indent="0" algn="r" rtl="1">
              <a:buNone/>
            </a:pPr>
            <a:r>
              <a:rPr lang="ar-LB" sz="2800" i="1" dirty="0"/>
              <a:t>تشمل  الغايات تعزيز القدرة على التكيف مع تغير المناخ والكوارث الطبيعية، بما في ذلك في المجتمعات المهمشة؛ تنفيذ صندوق المناخ الأخضر.</a:t>
            </a:r>
          </a:p>
          <a:p>
            <a:pPr marL="0" indent="0" algn="r" rtl="1">
              <a:buNone/>
            </a:pPr>
            <a:endParaRPr lang="en-US"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124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0" y="3124200"/>
            <a:ext cx="4953000" cy="3724096"/>
          </a:xfrm>
          <a:prstGeom prst="rect">
            <a:avLst/>
          </a:prstGeom>
          <a:noFill/>
        </p:spPr>
        <p:txBody>
          <a:bodyPr wrap="square" rtlCol="0">
            <a:spAutoFit/>
          </a:bodyPr>
          <a:lstStyle/>
          <a:p>
            <a:pPr algn="r" rtl="1"/>
            <a:r>
              <a:rPr lang="ar-LB" sz="2000" b="1" u="sng" dirty="0"/>
              <a:t>حقوق الإنسان ذات العلاقة</a:t>
            </a:r>
          </a:p>
          <a:p>
            <a:pPr algn="r" rtl="1"/>
            <a:r>
              <a:rPr lang="ar-LB" dirty="0"/>
              <a:t> </a:t>
            </a:r>
            <a:r>
              <a:rPr lang="ar-LB" b="1" dirty="0"/>
              <a:t>- الحق في الصحة، بما في ذلك الحق في بيئة صحية نظيفة آمنة ومستدامة</a:t>
            </a:r>
          </a:p>
          <a:p>
            <a:pPr algn="r" rtl="1"/>
            <a:r>
              <a:rPr lang="ar-LB" dirty="0"/>
              <a:t>[م/ 25 (1) الإعلان العالمي لحقوق الإنسان، م/12 العهد الدولي للحقوق الإقتصادية والإجتماعية والثقافية، م/ 24 اتفاقية حقوق الطفل ، م/</a:t>
            </a:r>
            <a:r>
              <a:rPr lang="en-US" dirty="0"/>
              <a:t>12</a:t>
            </a:r>
            <a:r>
              <a:rPr lang="ar-LB" dirty="0"/>
              <a:t> اتفاقية القضاء على جميع أشكال التمييز ضد المرأة، م/28 الإتفاقية المعنية بالعمال المهاجرين ]</a:t>
            </a:r>
          </a:p>
          <a:p>
            <a:pPr algn="r" rtl="1"/>
            <a:r>
              <a:rPr lang="ar-LB" dirty="0"/>
              <a:t> </a:t>
            </a:r>
            <a:r>
              <a:rPr lang="ar-LB" b="1" dirty="0"/>
              <a:t>- الحق في الغذاء المناسب ومياه شرب آمنة</a:t>
            </a:r>
          </a:p>
          <a:p>
            <a:pPr algn="r" rtl="1"/>
            <a:r>
              <a:rPr lang="ar-LB" dirty="0"/>
              <a:t>[م/ 25 (1) الإعلان العالمي لحقوق الإنسان، م/ 11العهد الدولي للحقوق الاقتصادية والاجتماعية والثقافية]</a:t>
            </a:r>
          </a:p>
          <a:p>
            <a:pPr algn="r" rtl="1"/>
            <a:r>
              <a:rPr lang="ar-LB" b="1" dirty="0"/>
              <a:t> - حق الشعوب في التصرف الحر بثرواتها ومواردها الطبيعية</a:t>
            </a:r>
          </a:p>
          <a:p>
            <a:pPr algn="r" rtl="1"/>
            <a:r>
              <a:rPr lang="ar-LB" dirty="0"/>
              <a:t>[م/ 1(2) العهدين الدوليين للحقوق المدنية والسياسية / والاقتصادية والاجتماعية والثقافية]</a:t>
            </a:r>
            <a:endParaRPr lang="en-US" dirty="0"/>
          </a:p>
        </p:txBody>
      </p:sp>
    </p:spTree>
    <p:extLst>
      <p:ext uri="{BB962C8B-B14F-4D97-AF65-F5344CB8AC3E}">
        <p14:creationId xmlns:p14="http://schemas.microsoft.com/office/powerpoint/2010/main" val="275593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9362"/>
          </a:xfrm>
        </p:spPr>
        <p:txBody>
          <a:bodyPr/>
          <a:lstStyle/>
          <a:p>
            <a:pPr algn="r" rtl="1"/>
            <a:r>
              <a:rPr lang="ar-LB" b="1" dirty="0">
                <a:solidFill>
                  <a:srgbClr val="00B0F0"/>
                </a:solidFill>
              </a:rPr>
              <a:t>الهدف 14: الحياة تحت الماء </a:t>
            </a:r>
            <a:endParaRPr lang="en-US" b="1" dirty="0">
              <a:solidFill>
                <a:srgbClr val="00B0F0"/>
              </a:solidFill>
            </a:endParaRPr>
          </a:p>
        </p:txBody>
      </p:sp>
      <p:sp>
        <p:nvSpPr>
          <p:cNvPr id="3" name="Content Placeholder 2"/>
          <p:cNvSpPr>
            <a:spLocks noGrp="1"/>
          </p:cNvSpPr>
          <p:nvPr>
            <p:ph idx="1"/>
          </p:nvPr>
        </p:nvSpPr>
        <p:spPr>
          <a:xfrm>
            <a:off x="381000" y="1143000"/>
            <a:ext cx="8305800" cy="914399"/>
          </a:xfrm>
        </p:spPr>
        <p:txBody>
          <a:bodyPr>
            <a:normAutofit/>
          </a:bodyPr>
          <a:lstStyle/>
          <a:p>
            <a:pPr marL="0" indent="0" algn="r" rtl="1">
              <a:buNone/>
            </a:pPr>
            <a:r>
              <a:rPr lang="ar-SA" sz="2400" b="1" i="1" u="sng" dirty="0"/>
              <a:t>الحفظ والاستعمال المستدام للمحيطات والبحار والموارد البحرية من أجل </a:t>
            </a:r>
            <a:endParaRPr lang="en-US" sz="2400" b="1" i="1" u="sng" dirty="0"/>
          </a:p>
          <a:p>
            <a:pPr marL="0" indent="0" algn="r" rtl="1">
              <a:buNone/>
            </a:pPr>
            <a:r>
              <a:rPr lang="ar-SA" sz="2400" b="1" i="1" u="sng" dirty="0"/>
              <a:t>التنمية المستدامة</a:t>
            </a:r>
            <a:endParaRPr lang="en-US" sz="2400" b="1" i="1" u="sng" dirty="0"/>
          </a:p>
        </p:txBody>
      </p:sp>
      <p:sp>
        <p:nvSpPr>
          <p:cNvPr id="4" name="TextBox 3"/>
          <p:cNvSpPr txBox="1"/>
          <p:nvPr/>
        </p:nvSpPr>
        <p:spPr>
          <a:xfrm>
            <a:off x="685800" y="2057400"/>
            <a:ext cx="8001000" cy="1200329"/>
          </a:xfrm>
          <a:prstGeom prst="rect">
            <a:avLst/>
          </a:prstGeom>
          <a:noFill/>
        </p:spPr>
        <p:txBody>
          <a:bodyPr wrap="square" rtlCol="0">
            <a:spAutoFit/>
          </a:bodyPr>
          <a:lstStyle/>
          <a:p>
            <a:pPr algn="r" rtl="1"/>
            <a:r>
              <a:rPr lang="ar-LB" sz="2400" i="1" dirty="0"/>
              <a:t>تشمل  الغايات الحد من التلوث البحري؛ والمحافظة على النظم الإيكولوجية الساحلية، والمناطق البحرية الساحلية، والأرصدة السمكية؛ وتأمين وصول صغار الصيادين إلى الأسواق؛ حماية التنوع البيولوجي البحري.</a:t>
            </a:r>
            <a:endParaRPr lang="en-US" sz="2400"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729" y="3257729"/>
            <a:ext cx="3447871" cy="344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3349347"/>
            <a:ext cx="5391329" cy="3508653"/>
          </a:xfrm>
          <a:prstGeom prst="rect">
            <a:avLst/>
          </a:prstGeom>
          <a:noFill/>
        </p:spPr>
        <p:txBody>
          <a:bodyPr wrap="square" rtlCol="0">
            <a:spAutoFit/>
          </a:bodyPr>
          <a:lstStyle/>
          <a:p>
            <a:pPr algn="r" rtl="1"/>
            <a:r>
              <a:rPr lang="ar-LB" sz="1700" b="1" u="sng" dirty="0"/>
              <a:t>حقوق الإنسان ذات العلاقة</a:t>
            </a:r>
          </a:p>
          <a:p>
            <a:pPr algn="r" rtl="1"/>
            <a:r>
              <a:rPr lang="ar-LB" sz="1700" dirty="0"/>
              <a:t> </a:t>
            </a:r>
            <a:r>
              <a:rPr lang="ar-LB" sz="1700" b="1" dirty="0"/>
              <a:t>- الحق في الصحة، بما في ذلك الحق في بيئة صحية نظيفة آمنة ومستدامة</a:t>
            </a:r>
          </a:p>
          <a:p>
            <a:pPr algn="r" rtl="1"/>
            <a:r>
              <a:rPr lang="ar-LB" sz="1700" dirty="0"/>
              <a:t>[م/ 25 (1) الإعلان العالمي لحقوق الإنسان، م/12 العهد الدولي للحقوق الإقتصادية والإجتماعية والثقافية، م/ 24 اتفاقية حقوق الطفل ، م/</a:t>
            </a:r>
            <a:r>
              <a:rPr lang="en-US" sz="1700" dirty="0"/>
              <a:t>12</a:t>
            </a:r>
            <a:r>
              <a:rPr lang="ar-LB" sz="1700" dirty="0"/>
              <a:t> اتفاقية القضاء على جميع أشكال التمييز ضد المرأة، م/28 الإتفاقية المعنية بالعمال المهاجرين]</a:t>
            </a:r>
          </a:p>
          <a:p>
            <a:pPr algn="r" rtl="1"/>
            <a:r>
              <a:rPr lang="ar-LB" sz="1700" dirty="0"/>
              <a:t> </a:t>
            </a:r>
            <a:r>
              <a:rPr lang="ar-LB" sz="1700" b="1" dirty="0"/>
              <a:t>- الحق في الغذاء المناسب ومياه شرب آمنة</a:t>
            </a:r>
          </a:p>
          <a:p>
            <a:pPr algn="r" rtl="1"/>
            <a:r>
              <a:rPr lang="ar-LB" sz="1700" dirty="0"/>
              <a:t>[م/ 25 (1) الإعلان العالمي لحقوق الإنسان، م/11 العهد الدولي للحقوق الاقتصادية والاجتماعية والثقافية]</a:t>
            </a:r>
          </a:p>
          <a:p>
            <a:pPr algn="r" rtl="1"/>
            <a:r>
              <a:rPr lang="ar-LB" sz="1700" b="1" dirty="0"/>
              <a:t> - حق الشعوب في التصرف الحر بثرواتها ومواردها الطبيعية</a:t>
            </a:r>
          </a:p>
          <a:p>
            <a:pPr algn="r" rtl="1"/>
            <a:r>
              <a:rPr lang="ar-LB" sz="1700" dirty="0"/>
              <a:t>[م/ 1(2) العهدين الدوليين للحقوق المدنية والسياسية / والاقتصادية والاجتماعية والثقافية]</a:t>
            </a:r>
          </a:p>
          <a:p>
            <a:pPr algn="r" rtl="1"/>
            <a:endParaRPr lang="en-US" dirty="0"/>
          </a:p>
        </p:txBody>
      </p:sp>
    </p:spTree>
    <p:extLst>
      <p:ext uri="{BB962C8B-B14F-4D97-AF65-F5344CB8AC3E}">
        <p14:creationId xmlns:p14="http://schemas.microsoft.com/office/powerpoint/2010/main" val="275593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985"/>
            <a:ext cx="8229600" cy="792162"/>
          </a:xfrm>
        </p:spPr>
        <p:txBody>
          <a:bodyPr/>
          <a:lstStyle/>
          <a:p>
            <a:pPr algn="r" rtl="1"/>
            <a:r>
              <a:rPr lang="ar-LB" b="1" dirty="0">
                <a:solidFill>
                  <a:srgbClr val="00B050"/>
                </a:solidFill>
              </a:rPr>
              <a:t>الهدف 15: الحياة في البر</a:t>
            </a:r>
            <a:endParaRPr lang="en-US" b="1" dirty="0">
              <a:solidFill>
                <a:srgbClr val="00B050"/>
              </a:solidFill>
            </a:endParaRPr>
          </a:p>
        </p:txBody>
      </p:sp>
      <p:sp>
        <p:nvSpPr>
          <p:cNvPr id="3" name="Content Placeholder 2"/>
          <p:cNvSpPr>
            <a:spLocks noGrp="1"/>
          </p:cNvSpPr>
          <p:nvPr>
            <p:ph idx="1"/>
          </p:nvPr>
        </p:nvSpPr>
        <p:spPr>
          <a:xfrm>
            <a:off x="463062" y="1004147"/>
            <a:ext cx="8229600" cy="1981199"/>
          </a:xfrm>
        </p:spPr>
        <p:txBody>
          <a:bodyPr>
            <a:normAutofit/>
          </a:bodyPr>
          <a:lstStyle/>
          <a:p>
            <a:pPr marL="0" indent="0" algn="r" rtl="1">
              <a:buNone/>
            </a:pPr>
            <a:r>
              <a:rPr lang="ar-SA" sz="2200" b="1" i="1" u="sng" dirty="0"/>
              <a:t>حماية واستعادة وتعزيز الاستخدام المستدام للنظم الإيكولوجية الأرضية، وإدارة مستدامة الغابات ومكافحة التصحر، ووقف وعكس تدهور الأراضي ووقف فقدان التنوع البيولوجي</a:t>
            </a:r>
            <a:endParaRPr lang="en-US" sz="2200" b="1" i="1" u="sng" dirty="0"/>
          </a:p>
          <a:p>
            <a:pPr marL="0" indent="0" algn="r" rtl="1">
              <a:buNone/>
            </a:pPr>
            <a:r>
              <a:rPr lang="ar-LB" sz="2200" dirty="0"/>
              <a:t>تشمل </a:t>
            </a:r>
            <a:r>
              <a:rPr lang="ar-LB" sz="2400" i="1" dirty="0"/>
              <a:t> الغايات</a:t>
            </a:r>
            <a:r>
              <a:rPr lang="ar-LB" sz="2200" dirty="0"/>
              <a:t> الإدارة المستدامة للمياه العذبة والنظم الإيكولوجية الجبلية والغابات؛ مكافحة التصحر؛ وقف فقدان التنوع البيولوجي؛ ومكافحة الصيد غير المشروع والاتجار بالأنواع المحمية.</a:t>
            </a:r>
            <a:endParaRPr lang="en-US"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16" y="2947898"/>
            <a:ext cx="36195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80692" y="2895600"/>
            <a:ext cx="5058507" cy="3724096"/>
          </a:xfrm>
          <a:prstGeom prst="rect">
            <a:avLst/>
          </a:prstGeom>
          <a:noFill/>
        </p:spPr>
        <p:txBody>
          <a:bodyPr wrap="square" rtlCol="0">
            <a:spAutoFit/>
          </a:bodyPr>
          <a:lstStyle/>
          <a:p>
            <a:pPr algn="r" rtl="1"/>
            <a:r>
              <a:rPr lang="ar-LB" sz="2000" b="1" u="sng" dirty="0"/>
              <a:t>حقوق الإنسان ذات العلاقة</a:t>
            </a:r>
          </a:p>
          <a:p>
            <a:pPr algn="r" rtl="1"/>
            <a:r>
              <a:rPr lang="ar-LB" b="1" dirty="0"/>
              <a:t> - الحق في الصحة بما في ذلك الحق في بيئة صحية نظيفة آمنة ومستدامة</a:t>
            </a:r>
          </a:p>
          <a:p>
            <a:pPr algn="r" rtl="1"/>
            <a:r>
              <a:rPr lang="ar-LB" dirty="0"/>
              <a:t>[م/ 25 (1) الإعلان العالمي لحقوق الإنسان، م/12 العهد الدولي للحقوق الإقتصادية والإجتماعية والثقافية، م/ 24 اتفاقية حقوق الطفل، م/</a:t>
            </a:r>
            <a:r>
              <a:rPr lang="en-US" dirty="0"/>
              <a:t>12</a:t>
            </a:r>
            <a:r>
              <a:rPr lang="ar-LB" dirty="0"/>
              <a:t> اتفاقية القضاء على جميع أشكال التمييز ضد المرأة، م/28 الإتفاقية المعنية بالعمال المهاجرين]</a:t>
            </a:r>
          </a:p>
          <a:p>
            <a:pPr algn="r" rtl="1"/>
            <a:r>
              <a:rPr lang="ar-LB" b="1" dirty="0"/>
              <a:t> - الحق في الغذاء المناسب ومياه شرب آمنة</a:t>
            </a:r>
          </a:p>
          <a:p>
            <a:pPr algn="r" rtl="1"/>
            <a:r>
              <a:rPr lang="ar-LB" dirty="0"/>
              <a:t>[م/ 25 (1) الإعلان العالمي لحقوق الإنسان، م/11 العهد الدولي للحقوق الاقتصادية والاجتماعية والثقافية]</a:t>
            </a:r>
          </a:p>
          <a:p>
            <a:pPr algn="r" rtl="1"/>
            <a:r>
              <a:rPr lang="ar-LB" dirty="0"/>
              <a:t> </a:t>
            </a:r>
            <a:r>
              <a:rPr lang="ar-LB" b="1" dirty="0"/>
              <a:t>- حق الشعوب في التصرف الحر بثرواتها ومواردها الطبيعية</a:t>
            </a:r>
          </a:p>
          <a:p>
            <a:pPr algn="r" rtl="1"/>
            <a:r>
              <a:rPr lang="ar-LB" dirty="0"/>
              <a:t>[م/ 1(2) العهدين الدوليين للحقوق المدنية والسياسية / والاقتصادية والاجتماعية والثقافية]</a:t>
            </a:r>
            <a:endParaRPr lang="en-US" dirty="0"/>
          </a:p>
        </p:txBody>
      </p:sp>
    </p:spTree>
    <p:extLst>
      <p:ext uri="{BB962C8B-B14F-4D97-AF65-F5344CB8AC3E}">
        <p14:creationId xmlns:p14="http://schemas.microsoft.com/office/powerpoint/2010/main" val="275593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r" rtl="1"/>
            <a:r>
              <a:rPr lang="ar-LB" b="1" dirty="0">
                <a:solidFill>
                  <a:srgbClr val="0070C0"/>
                </a:solidFill>
              </a:rPr>
              <a:t>الهدف 16:السلام والعدل والمؤسسات القوية</a:t>
            </a:r>
            <a:endParaRPr lang="en-US" b="1" dirty="0">
              <a:solidFill>
                <a:srgbClr val="0070C0"/>
              </a:solidFill>
            </a:endParaRPr>
          </a:p>
        </p:txBody>
      </p:sp>
      <p:sp>
        <p:nvSpPr>
          <p:cNvPr id="3" name="Content Placeholder 2"/>
          <p:cNvSpPr>
            <a:spLocks noGrp="1"/>
          </p:cNvSpPr>
          <p:nvPr>
            <p:ph idx="1"/>
          </p:nvPr>
        </p:nvSpPr>
        <p:spPr>
          <a:xfrm>
            <a:off x="304800" y="1140752"/>
            <a:ext cx="8382000" cy="1905000"/>
          </a:xfrm>
        </p:spPr>
        <p:txBody>
          <a:bodyPr>
            <a:normAutofit fontScale="77500" lnSpcReduction="20000"/>
          </a:bodyPr>
          <a:lstStyle/>
          <a:p>
            <a:pPr marL="0" indent="0" algn="r" rtl="1">
              <a:buNone/>
            </a:pPr>
            <a:r>
              <a:rPr lang="ar-SA" sz="3000" b="1" i="1" u="sng" dirty="0"/>
              <a:t>تعزيز مجتمعات سلمية وشاملة للتنمية المستدامة، وتوفير الوصول إلى العدالة للجميع، وبناء مؤسسات فعالة ومسؤولة وشاملة على جميع المستويات</a:t>
            </a:r>
            <a:endParaRPr lang="en-US" sz="3000" b="1" i="1" u="sng" dirty="0"/>
          </a:p>
          <a:p>
            <a:pPr marL="0" indent="0" algn="r" rtl="1">
              <a:buNone/>
            </a:pPr>
            <a:r>
              <a:rPr lang="ar-LB" sz="3000" dirty="0"/>
              <a:t>تشمل </a:t>
            </a:r>
            <a:r>
              <a:rPr lang="ar-LB" sz="2800" i="1" dirty="0"/>
              <a:t> الغايات</a:t>
            </a:r>
            <a:r>
              <a:rPr lang="ar-LB" sz="3000" dirty="0"/>
              <a:t> الحد من جميع أشكال العنف؛ إنهاء العنف ضد الأطفال والاتجار بهم؛ وتعزيز سيادة القانون والعدالة للجميع؛ والحد من التدفقات المالية والأسلحة غير المشروعة والفساد والرشوة؛ وتطوير المؤسسات الفعالة؛ والمشاركة في صنع القرار على جميع المستويات؛ الهوية القانونية للجميع</a:t>
            </a:r>
            <a:r>
              <a:rPr lang="ar-LB" sz="2400" dirty="0"/>
              <a:t>.</a:t>
            </a:r>
            <a:endParaRPr lang="en-US" sz="2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2895600"/>
            <a:ext cx="5257800" cy="4216539"/>
          </a:xfrm>
          <a:prstGeom prst="rect">
            <a:avLst/>
          </a:prstGeom>
          <a:noFill/>
        </p:spPr>
        <p:txBody>
          <a:bodyPr wrap="square" rtlCol="0">
            <a:spAutoFit/>
          </a:bodyPr>
          <a:lstStyle/>
          <a:p>
            <a:pPr algn="r" rtl="1"/>
            <a:r>
              <a:rPr lang="ar-LB" sz="1600" b="1" u="sng" dirty="0"/>
              <a:t>حقوق الإنسان ذات العلاقة</a:t>
            </a:r>
          </a:p>
          <a:p>
            <a:pPr algn="r" rtl="1"/>
            <a:r>
              <a:rPr lang="ar-LB" sz="1400" b="1" dirty="0"/>
              <a:t> - الحق في الحياة والأمن الشخصي</a:t>
            </a:r>
          </a:p>
          <a:p>
            <a:pPr algn="r" rtl="1"/>
            <a:r>
              <a:rPr lang="ar-LB" sz="1200" dirty="0"/>
              <a:t>[م/ 3 الإعلان العالمي لحقوق الإنسان، م/ 6(1) و9 (1) العهد الدولي للحقوق المدنية والسياسية، م/1 اتفاقية حماية الأشخاص من الاختفاء القسري، بما في ذلك الحماية من التعذيب، م/5 الإعلان العالمي لحقوق الإنسان، م/7 العهد الدولي للحقوق المدنية والسياسية، م/2 اتفاقية مناهضة التعذيب، م/37 (أ) اتفاقية حقوق الطفل]</a:t>
            </a:r>
          </a:p>
          <a:p>
            <a:pPr algn="r" rtl="1"/>
            <a:r>
              <a:rPr lang="ar-LB" sz="1400" b="1" dirty="0"/>
              <a:t>- حماية الأطفال من جميع أشكال العنف أو الاعتداء أو الاستغلال </a:t>
            </a:r>
          </a:p>
          <a:p>
            <a:pPr algn="r" rtl="1"/>
            <a:r>
              <a:rPr lang="ar-LB" sz="1200" dirty="0"/>
              <a:t>(م/19 وم/37(أ) اتفاقية حقوق الطفل، بما في ذلك الاتجار (م/34-36 اتفاقية حقوق الطفل، البروتوكول الاختياري الأول لاتفاقية حقوق الطفل).</a:t>
            </a:r>
          </a:p>
          <a:p>
            <a:pPr algn="r" rtl="1"/>
            <a:r>
              <a:rPr lang="ar-LB" sz="1400" b="1" dirty="0"/>
              <a:t>- الحق في الوصول إلى العدالة </a:t>
            </a:r>
            <a:endParaRPr lang="en-US" sz="1400" b="1" dirty="0"/>
          </a:p>
          <a:p>
            <a:pPr algn="r" rtl="1"/>
            <a:r>
              <a:rPr lang="ar-LB" sz="1200" dirty="0"/>
              <a:t>[م/8 و 10 الإعلان العالمي لحقوق الإنسان، م/2 (3) و 14-15 العهد الدولي للحقوق المدنية والسياسية، م/2 (ج) اتفاقية القضاء على جميع أشكال التمييز ضد المرأة]</a:t>
            </a:r>
          </a:p>
          <a:p>
            <a:pPr algn="r" rtl="1"/>
            <a:r>
              <a:rPr lang="ar-LB" sz="1400" b="1" dirty="0"/>
              <a:t>- الحق في الهوية القانونية</a:t>
            </a:r>
          </a:p>
          <a:p>
            <a:pPr algn="r" rtl="1"/>
            <a:r>
              <a:rPr lang="ar-LB" sz="1200" dirty="0"/>
              <a:t>[م/6 الإعلان العالمي لحقوق الإنسان، م/16 العهد الدولي للحقوق المدنية والسياسية، م/12 اتفاقية الأشخاص ذوي الإعاقة]</a:t>
            </a:r>
          </a:p>
          <a:p>
            <a:pPr algn="r" rtl="1"/>
            <a:r>
              <a:rPr lang="ar-LB" sz="1400" b="1" dirty="0"/>
              <a:t>- الحق في المشاركة الشؤون العامة</a:t>
            </a:r>
          </a:p>
          <a:p>
            <a:pPr algn="r" rtl="1"/>
            <a:r>
              <a:rPr lang="ar-LB" sz="1200" dirty="0"/>
              <a:t>[م/21 الإعلان العالمي لحقوق الإنسان، م/25 العهد الدولي للحقوق المدنية والسياسية]</a:t>
            </a:r>
          </a:p>
          <a:p>
            <a:pPr algn="r" rtl="1"/>
            <a:r>
              <a:rPr lang="ar-LB" sz="1400" b="1" dirty="0"/>
              <a:t>- الحق في الحصول على المعلومات</a:t>
            </a:r>
          </a:p>
          <a:p>
            <a:pPr algn="r" rtl="1"/>
            <a:r>
              <a:rPr lang="ar-LB" sz="1200" dirty="0"/>
              <a:t>[م/19 الإعلان العالمي لحقوق الإنسان، م/19 (1) العهد الدولي للحقوق المدنية والسياسية]</a:t>
            </a:r>
          </a:p>
          <a:p>
            <a:pPr algn="r" rtl="1"/>
            <a:endParaRPr lang="ar-LB" sz="1200" dirty="0"/>
          </a:p>
          <a:p>
            <a:pPr algn="r" rtl="1"/>
            <a:endParaRPr lang="ar-LB" sz="1200" dirty="0"/>
          </a:p>
        </p:txBody>
      </p:sp>
    </p:spTree>
    <p:extLst>
      <p:ext uri="{BB962C8B-B14F-4D97-AF65-F5344CB8AC3E}">
        <p14:creationId xmlns:p14="http://schemas.microsoft.com/office/powerpoint/2010/main" val="275593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54"/>
            <a:ext cx="8229600" cy="899746"/>
          </a:xfrm>
        </p:spPr>
        <p:txBody>
          <a:bodyPr/>
          <a:lstStyle/>
          <a:p>
            <a:pPr algn="r" rtl="1"/>
            <a:r>
              <a:rPr lang="ar-LB" b="1" dirty="0">
                <a:solidFill>
                  <a:srgbClr val="0070C0"/>
                </a:solidFill>
              </a:rPr>
              <a:t>الهدف 17: عقد الشراكات لتحقيق الأهداف</a:t>
            </a:r>
            <a:endParaRPr lang="en-US" b="1" dirty="0">
              <a:solidFill>
                <a:srgbClr val="0070C0"/>
              </a:solidFill>
            </a:endParaRPr>
          </a:p>
        </p:txBody>
      </p:sp>
      <p:sp>
        <p:nvSpPr>
          <p:cNvPr id="3" name="Content Placeholder 2"/>
          <p:cNvSpPr>
            <a:spLocks noGrp="1"/>
          </p:cNvSpPr>
          <p:nvPr>
            <p:ph idx="1"/>
          </p:nvPr>
        </p:nvSpPr>
        <p:spPr>
          <a:xfrm>
            <a:off x="471854" y="1096108"/>
            <a:ext cx="8229600" cy="1600200"/>
          </a:xfrm>
        </p:spPr>
        <p:txBody>
          <a:bodyPr>
            <a:normAutofit fontScale="70000" lnSpcReduction="20000"/>
          </a:bodyPr>
          <a:lstStyle/>
          <a:p>
            <a:pPr marL="0" indent="0" algn="r" rtl="1">
              <a:buNone/>
            </a:pPr>
            <a:r>
              <a:rPr lang="ar-SA" b="1" i="1" u="sng" dirty="0"/>
              <a:t>تعزيز وسائل التنفيذ وتنشيط الشراكة العالمية من أجل التنمية المستدامة</a:t>
            </a:r>
            <a:endParaRPr lang="en-US" b="1" i="1" u="sng" dirty="0"/>
          </a:p>
          <a:p>
            <a:pPr marL="0" indent="0" algn="r" rtl="1">
              <a:buNone/>
            </a:pPr>
            <a:r>
              <a:rPr lang="ar-LB" dirty="0"/>
              <a:t>تشمل </a:t>
            </a:r>
            <a:r>
              <a:rPr lang="ar-LB" i="1" dirty="0"/>
              <a:t> الغايات</a:t>
            </a:r>
            <a:r>
              <a:rPr lang="ar-LB" dirty="0"/>
              <a:t> تعزيز الموارد المحلية والدولية؛ القدرة على تحمل الديون؛ ونقل التكنولوجيا وبناء القدرات؛ تعزيز التجارة؛ وتعزيز الاتساق في السياسات والمؤسسات؛ واحترام حيز السياسات في البلدان؛ وتعزيز الشراكات بين أصحاب المصلحة المتعددين؛ قياسات للتقدم، بيانات مصنفة.</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0" y="2895600"/>
            <a:ext cx="3775364" cy="377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25454" y="2623127"/>
            <a:ext cx="4913746" cy="4031873"/>
          </a:xfrm>
          <a:prstGeom prst="rect">
            <a:avLst/>
          </a:prstGeom>
          <a:noFill/>
        </p:spPr>
        <p:txBody>
          <a:bodyPr wrap="square" rtlCol="0">
            <a:spAutoFit/>
          </a:bodyPr>
          <a:lstStyle/>
          <a:p>
            <a:pPr algn="r" rtl="1"/>
            <a:r>
              <a:rPr lang="ar-JO" sz="1600" b="1" u="sng" dirty="0"/>
              <a:t>حقوق الإنسان ذات العلاقة</a:t>
            </a:r>
            <a:endParaRPr lang="ar-JO" sz="1600" b="1" dirty="0"/>
          </a:p>
          <a:p>
            <a:pPr algn="r" rtl="1"/>
            <a:r>
              <a:rPr lang="en-US" sz="1600" b="1" dirty="0"/>
              <a:t> - </a:t>
            </a:r>
            <a:r>
              <a:rPr lang="ar-JO" sz="1600" b="1" dirty="0"/>
              <a:t>الحق في تقرير المصير للجميع</a:t>
            </a:r>
          </a:p>
          <a:p>
            <a:pPr algn="r" rtl="1"/>
            <a:r>
              <a:rPr lang="en-US" sz="1400" dirty="0"/>
              <a:t>]</a:t>
            </a:r>
            <a:r>
              <a:rPr lang="ar-LB" sz="1400" dirty="0"/>
              <a:t>م/1 (1) </a:t>
            </a:r>
            <a:r>
              <a:rPr lang="ar-JO" sz="1400" dirty="0"/>
              <a:t>من العهدين الدوليين للحقوق المدنية والسياسية/ </a:t>
            </a:r>
          </a:p>
          <a:p>
            <a:pPr algn="r" rtl="1"/>
            <a:r>
              <a:rPr lang="ar-JO" sz="1400" dirty="0"/>
              <a:t>والاقتصادية والاجتماعية والثقافية</a:t>
            </a:r>
            <a:r>
              <a:rPr lang="ar-LB" sz="1400" dirty="0"/>
              <a:t>، م/1 (1) إعلان الحق في التنمية)</a:t>
            </a:r>
          </a:p>
          <a:p>
            <a:pPr algn="r" rtl="1"/>
            <a:r>
              <a:rPr lang="ar-LB" sz="1600" b="1" dirty="0"/>
              <a:t>- حق الجميع في التنمية والتعاون الدولي</a:t>
            </a:r>
            <a:endParaRPr lang="en-US" sz="1400" b="1" dirty="0"/>
          </a:p>
          <a:p>
            <a:pPr algn="r" rtl="1"/>
            <a:r>
              <a:rPr lang="ar-LB" sz="1400" dirty="0"/>
              <a:t>(م/28 </a:t>
            </a:r>
            <a:r>
              <a:rPr lang="ar-JO" sz="1400" dirty="0"/>
              <a:t>الإعلان العالمي لحقوق الإنسان</a:t>
            </a:r>
            <a:r>
              <a:rPr lang="ar-LB" sz="1400" dirty="0"/>
              <a:t>، م/2 (1) العهد الدولي للحقوق الاقتصادية والاجتماعية والثقافية، م/4 اتفاقية حقوق الطفل، م/ 32 (1) اتفاقية حقوق الأشخاص ذوي الإعاقة، م/3-5 إعلان الحق في التنمية)</a:t>
            </a:r>
            <a:endParaRPr lang="ar-JO" sz="1600" b="1" dirty="0"/>
          </a:p>
          <a:p>
            <a:pPr algn="r" rtl="1"/>
            <a:r>
              <a:rPr lang="en-US" sz="1600" b="1" dirty="0"/>
              <a:t> - </a:t>
            </a:r>
            <a:r>
              <a:rPr lang="ar-JO" sz="1600" b="1" dirty="0"/>
              <a:t>الحق في التمتع بفوائد التقدم العلمي وبتطبيقاته</a:t>
            </a:r>
            <a:r>
              <a:rPr lang="ar-LB" sz="1600" b="1" dirty="0"/>
              <a:t>، بما في ذلك التعاون الدولي في المجال العلمي</a:t>
            </a:r>
            <a:endParaRPr lang="ar-JO" sz="1600" b="1" dirty="0"/>
          </a:p>
          <a:p>
            <a:pPr algn="r" rtl="1"/>
            <a:r>
              <a:rPr lang="en-US" sz="1600" dirty="0"/>
              <a:t>]</a:t>
            </a:r>
            <a:r>
              <a:rPr lang="ar-JO" sz="1400" dirty="0"/>
              <a:t>م/27 (1) الإعلان العالمي لحقوق الإنسان</a:t>
            </a:r>
            <a:r>
              <a:rPr lang="ar-LB" sz="1400" dirty="0"/>
              <a:t>، </a:t>
            </a:r>
            <a:r>
              <a:rPr lang="ar-JO" sz="1400" dirty="0"/>
              <a:t>م/15 (1) العهد الدولي للحقوق الإقتصادية والإجتماعية</a:t>
            </a:r>
            <a:r>
              <a:rPr lang="en-US" sz="1400" dirty="0"/>
              <a:t> </a:t>
            </a:r>
            <a:r>
              <a:rPr lang="ar-JO" sz="1400" dirty="0"/>
              <a:t>والثقافية</a:t>
            </a:r>
            <a:r>
              <a:rPr lang="en-US" sz="1400" dirty="0"/>
              <a:t>[</a:t>
            </a:r>
            <a:endParaRPr lang="ar-JO" sz="1400" dirty="0"/>
          </a:p>
          <a:p>
            <a:pPr marL="285750" indent="-285750" algn="r" rtl="1">
              <a:buFontTx/>
              <a:buChar char="-"/>
            </a:pPr>
            <a:r>
              <a:rPr lang="ar-LB" sz="1600" b="1" dirty="0"/>
              <a:t>الحق في الخصوصية</a:t>
            </a:r>
          </a:p>
          <a:p>
            <a:pPr algn="r" rtl="1"/>
            <a:r>
              <a:rPr lang="ar-LB" sz="1400" dirty="0"/>
              <a:t>(م/ 12 الإعلان العالمي لحقوق الإنسان، م/ 17 من العهد الدولي للحقوق المدنية والسياسية)، بما في ذلك احترام حقوق الإنسان والمبادئ الأخلاقية في جمع الإحصاءات واستخدامها (م/31 (1)). </a:t>
            </a:r>
            <a:endParaRPr lang="en-US" sz="1400" dirty="0"/>
          </a:p>
          <a:p>
            <a:pPr algn="r" rtl="1"/>
            <a:endParaRPr lang="en-US" dirty="0"/>
          </a:p>
        </p:txBody>
      </p:sp>
    </p:spTree>
    <p:extLst>
      <p:ext uri="{BB962C8B-B14F-4D97-AF65-F5344CB8AC3E}">
        <p14:creationId xmlns:p14="http://schemas.microsoft.com/office/powerpoint/2010/main" val="275593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pPr algn="r" rtl="1"/>
            <a:r>
              <a:rPr lang="ar-SA" b="1" dirty="0">
                <a:solidFill>
                  <a:srgbClr val="FFC000"/>
                </a:solidFill>
                <a:effectLst/>
              </a:rPr>
              <a:t>الهدف 2</a:t>
            </a:r>
            <a:r>
              <a:rPr lang="ar-LB" b="1" dirty="0">
                <a:solidFill>
                  <a:srgbClr val="FFC000"/>
                </a:solidFill>
                <a:effectLst/>
              </a:rPr>
              <a:t>: </a:t>
            </a:r>
            <a:r>
              <a:rPr lang="ar-SA" b="1" dirty="0">
                <a:solidFill>
                  <a:srgbClr val="FFC000"/>
                </a:solidFill>
                <a:effectLst/>
              </a:rPr>
              <a:t>القضاء على الجوع </a:t>
            </a:r>
            <a:endParaRPr lang="en-US" b="1" dirty="0">
              <a:solidFill>
                <a:srgbClr val="FFC000"/>
              </a:solidFill>
            </a:endParaRPr>
          </a:p>
        </p:txBody>
      </p:sp>
      <p:sp>
        <p:nvSpPr>
          <p:cNvPr id="3" name="Content Placeholder 2"/>
          <p:cNvSpPr>
            <a:spLocks noGrp="1"/>
          </p:cNvSpPr>
          <p:nvPr>
            <p:ph idx="1"/>
          </p:nvPr>
        </p:nvSpPr>
        <p:spPr>
          <a:xfrm>
            <a:off x="381000" y="1371601"/>
            <a:ext cx="8305800" cy="1828800"/>
          </a:xfrm>
        </p:spPr>
        <p:txBody>
          <a:bodyPr>
            <a:normAutofit fontScale="85000" lnSpcReduction="20000"/>
          </a:bodyPr>
          <a:lstStyle/>
          <a:p>
            <a:pPr marL="0" indent="0" algn="r" rtl="1">
              <a:buNone/>
            </a:pPr>
            <a:r>
              <a:rPr lang="ar-SA" b="1" i="1" u="sng" dirty="0">
                <a:effectLst/>
              </a:rPr>
              <a:t>القضاء على الجوع وتحقيق الأمن الغذائي وتحسين التغذية وتعزيز الزراعة المستدامة</a:t>
            </a:r>
            <a:endParaRPr lang="en-US" b="1" i="1" u="sng" dirty="0">
              <a:effectLst/>
            </a:endParaRPr>
          </a:p>
          <a:p>
            <a:pPr marL="0" indent="0" algn="r" rtl="1">
              <a:buNone/>
            </a:pPr>
            <a:r>
              <a:rPr lang="ar-LB" i="1" dirty="0"/>
              <a:t>تشمل الغايات القضاء على الجوع وسوء التغذية؛ وتحسين الإنتاج الزراعي، وإنتاج غذائي مستدام و قوي؛ وتصحيح التشوهات التجارية، وضمان أسواق السلع الغذائية العاملة.</a:t>
            </a:r>
          </a:p>
          <a:p>
            <a:pPr marL="0" indent="0" algn="r" rtl="1">
              <a:buNone/>
            </a:pPr>
            <a:endParaRPr lang="en-US" dirty="0"/>
          </a:p>
        </p:txBody>
      </p:sp>
      <p:pic>
        <p:nvPicPr>
          <p:cNvPr id="2050" name="Picture 2" descr="http://www.social.gov.bh/sites/default/files/img/images/636345871237587057-A_SDG-goals_icons-individual-rgb-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76600"/>
            <a:ext cx="3463635" cy="34636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3352800"/>
            <a:ext cx="4953000" cy="2246769"/>
          </a:xfrm>
          <a:prstGeom prst="rect">
            <a:avLst/>
          </a:prstGeom>
          <a:noFill/>
        </p:spPr>
        <p:txBody>
          <a:bodyPr wrap="square" rtlCol="0">
            <a:spAutoFit/>
          </a:bodyPr>
          <a:lstStyle/>
          <a:p>
            <a:pPr algn="r" rtl="1"/>
            <a:r>
              <a:rPr lang="ar-LB" sz="2000" b="1" u="sng" dirty="0"/>
              <a:t>حقوق الإنسان ذات العلاقة</a:t>
            </a:r>
          </a:p>
          <a:p>
            <a:pPr algn="r" rtl="1"/>
            <a:r>
              <a:rPr lang="ar-LB" sz="2000" dirty="0"/>
              <a:t> </a:t>
            </a:r>
            <a:r>
              <a:rPr lang="ar-LB" sz="2000" b="1" dirty="0"/>
              <a:t>- الحق في الغذاء المناسب</a:t>
            </a:r>
          </a:p>
          <a:p>
            <a:pPr algn="r" rtl="1"/>
            <a:r>
              <a:rPr lang="ar-LB" sz="1600" dirty="0"/>
              <a:t>[م/ 25 من الاعلان العالمي لحقوق الانسان، م/11 العهد الدولي للحقوق الاقتصادية والاجتماعية والثقافية، م/24 (2/ج) اتفاقية حقوق الطفل]</a:t>
            </a:r>
          </a:p>
          <a:p>
            <a:pPr algn="r" rtl="1"/>
            <a:endParaRPr lang="ar-LB" sz="1600" dirty="0"/>
          </a:p>
          <a:p>
            <a:pPr algn="r" rtl="1"/>
            <a:r>
              <a:rPr lang="ar-LB" sz="2000" dirty="0"/>
              <a:t> </a:t>
            </a:r>
            <a:r>
              <a:rPr lang="ar-LB" sz="2000" b="1" dirty="0"/>
              <a:t>- التعاون الدولي</a:t>
            </a:r>
            <a:r>
              <a:rPr lang="ar-LB" sz="2000" dirty="0"/>
              <a:t>، بما في ذلك التوزيع العادل للمؤن الغذائية</a:t>
            </a:r>
          </a:p>
          <a:p>
            <a:pPr algn="r" rtl="1"/>
            <a:r>
              <a:rPr lang="ar-LB" sz="1600" dirty="0"/>
              <a:t>[م/28 الاعلان العالمي لحقوق الإنسان، م/2 (1)، م/11 (2) العهد الدولي للحقوق الاقتصادية والاجتماعية والثقافية]</a:t>
            </a:r>
            <a:endParaRPr lang="en-US" sz="1600" dirty="0"/>
          </a:p>
        </p:txBody>
      </p:sp>
    </p:spTree>
    <p:extLst>
      <p:ext uri="{BB962C8B-B14F-4D97-AF65-F5344CB8AC3E}">
        <p14:creationId xmlns:p14="http://schemas.microsoft.com/office/powerpoint/2010/main" val="275593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r" rtl="1"/>
            <a:r>
              <a:rPr lang="ar-LB" b="1" dirty="0">
                <a:solidFill>
                  <a:srgbClr val="92D050"/>
                </a:solidFill>
              </a:rPr>
              <a:t>الهدف 3: الصحة الجيدة والرفاه </a:t>
            </a:r>
          </a:p>
        </p:txBody>
      </p:sp>
      <p:sp>
        <p:nvSpPr>
          <p:cNvPr id="3" name="Content Placeholder 2"/>
          <p:cNvSpPr>
            <a:spLocks noGrp="1"/>
          </p:cNvSpPr>
          <p:nvPr>
            <p:ph idx="1"/>
          </p:nvPr>
        </p:nvSpPr>
        <p:spPr>
          <a:xfrm>
            <a:off x="457200" y="990600"/>
            <a:ext cx="8229600" cy="1752600"/>
          </a:xfrm>
        </p:spPr>
        <p:txBody>
          <a:bodyPr>
            <a:normAutofit fontScale="92500" lnSpcReduction="20000"/>
          </a:bodyPr>
          <a:lstStyle/>
          <a:p>
            <a:pPr marL="0" indent="0" algn="r" rtl="1">
              <a:buNone/>
            </a:pPr>
            <a:r>
              <a:rPr lang="ar-SA" sz="2800" b="1" i="1" u="sng" dirty="0">
                <a:effectLst/>
              </a:rPr>
              <a:t>ضمان حياة صحية وتعزيز الرفاه للجميع في جميع الأعمار</a:t>
            </a:r>
            <a:endParaRPr lang="en-US" sz="2800" b="1" i="1" u="sng" dirty="0">
              <a:effectLst/>
            </a:endParaRPr>
          </a:p>
          <a:p>
            <a:pPr marL="0" indent="0" algn="r" rtl="1">
              <a:buNone/>
            </a:pPr>
            <a:r>
              <a:rPr lang="ar-LB" sz="2700" i="1" dirty="0"/>
              <a:t>تشمل </a:t>
            </a:r>
            <a:r>
              <a:rPr lang="ar-LB" sz="2800" i="1" dirty="0"/>
              <a:t> الغايات</a:t>
            </a:r>
            <a:r>
              <a:rPr lang="ar-LB" sz="2700" i="1" dirty="0"/>
              <a:t> خفض وفيات الأمهات؛ إنهاء وفيات الأطفال التي يمكن الوقاية منها؛ إنهاء أو الحد من الإيدز و الأمراض أخرى؛ والتغطية الصحية الشاملة، والأدوية الأساسية بأسعار معقولة، والرعاية الصحية الجنسية والإنجابية؛ وبحوث اللقاحات، والحصول على الأدوية.</a:t>
            </a:r>
          </a:p>
          <a:p>
            <a:pPr marL="0" indent="0" algn="r" rtl="1">
              <a:buNone/>
            </a:pPr>
            <a:endParaRPr lang="en-US" sz="2700" i="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76600"/>
            <a:ext cx="3429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2735282"/>
            <a:ext cx="5105400" cy="3970318"/>
          </a:xfrm>
          <a:prstGeom prst="rect">
            <a:avLst/>
          </a:prstGeom>
          <a:noFill/>
        </p:spPr>
        <p:txBody>
          <a:bodyPr wrap="square" rtlCol="0">
            <a:spAutoFit/>
          </a:bodyPr>
          <a:lstStyle/>
          <a:p>
            <a:pPr algn="r" rtl="1"/>
            <a:r>
              <a:rPr lang="ar-LB" sz="1400" b="1" u="sng" dirty="0"/>
              <a:t>حقوق الإنسان ذات العلاقة</a:t>
            </a:r>
          </a:p>
          <a:p>
            <a:pPr algn="r" rtl="1"/>
            <a:r>
              <a:rPr lang="ar-LB" sz="1400" b="1" dirty="0"/>
              <a:t> - الحق في الحياة</a:t>
            </a:r>
          </a:p>
          <a:p>
            <a:pPr algn="r" rtl="1"/>
            <a:r>
              <a:rPr lang="ar-LB" sz="1400" dirty="0"/>
              <a:t>[م/3 الاعلان العالمي لحقوق الإنسان، م/6 العهد الدولي للحقوق المدنية والسياسية</a:t>
            </a:r>
            <a:r>
              <a:rPr lang="en-US" sz="1400" dirty="0"/>
              <a:t>[</a:t>
            </a:r>
            <a:r>
              <a:rPr lang="ar-LB" sz="1400" dirty="0"/>
              <a:t>، خاصةً للمرأة ، </a:t>
            </a:r>
            <a:r>
              <a:rPr lang="en-US" sz="1400" dirty="0"/>
              <a:t>]</a:t>
            </a:r>
            <a:r>
              <a:rPr lang="ar-LB" sz="1400" dirty="0"/>
              <a:t>م/12 اتفاقية القضاء على التمييز ضد المرأة</a:t>
            </a:r>
            <a:r>
              <a:rPr lang="en-US" sz="1400" dirty="0"/>
              <a:t>[</a:t>
            </a:r>
            <a:r>
              <a:rPr lang="ar-LB" sz="1400" dirty="0"/>
              <a:t>، والأطفال </a:t>
            </a:r>
            <a:r>
              <a:rPr lang="en-US" sz="1400" dirty="0"/>
              <a:t> ]</a:t>
            </a:r>
            <a:r>
              <a:rPr lang="ar-LB" sz="1400" dirty="0"/>
              <a:t>م/6 اتفاقية حقوق الطفل]</a:t>
            </a:r>
          </a:p>
          <a:p>
            <a:pPr algn="r" rtl="1"/>
            <a:r>
              <a:rPr lang="ar-LB" sz="1400" b="1" dirty="0"/>
              <a:t> - الحق في الصحة</a:t>
            </a:r>
          </a:p>
          <a:p>
            <a:pPr algn="r" rtl="1"/>
            <a:r>
              <a:rPr lang="ar-LB" sz="1400" dirty="0"/>
              <a:t>[م/25 الاعلان العالمي لحقوق الإنسان، م/12 العهد الدولي للحقوق، الاقتصادية والاجتماعية والثقافية</a:t>
            </a:r>
            <a:r>
              <a:rPr lang="en-US" sz="1400" dirty="0"/>
              <a:t>[</a:t>
            </a:r>
            <a:r>
              <a:rPr lang="ar-LB" sz="1400" dirty="0"/>
              <a:t>، خاصةً للمرأة ، </a:t>
            </a:r>
            <a:r>
              <a:rPr lang="en-US" sz="1400" dirty="0"/>
              <a:t>]</a:t>
            </a:r>
            <a:r>
              <a:rPr lang="ar-LB" sz="1400" dirty="0"/>
              <a:t>م/ 12 اتفاقية القضاء على التمييز ضد المرأة</a:t>
            </a:r>
            <a:r>
              <a:rPr lang="en-US" sz="1400" dirty="0"/>
              <a:t>[</a:t>
            </a:r>
            <a:r>
              <a:rPr lang="ar-LB" sz="1400" dirty="0"/>
              <a:t>، والأطفال </a:t>
            </a:r>
            <a:r>
              <a:rPr lang="en-US" sz="1400" dirty="0"/>
              <a:t>]</a:t>
            </a:r>
            <a:r>
              <a:rPr lang="ar-LB" sz="1400" dirty="0"/>
              <a:t>م/24 اتفاقية حقوق الطفل]</a:t>
            </a:r>
          </a:p>
          <a:p>
            <a:pPr algn="r" rtl="1"/>
            <a:r>
              <a:rPr lang="ar-LB" sz="1400" b="1" dirty="0"/>
              <a:t> - الحماية الخاصة للأمهات والأطفال</a:t>
            </a:r>
            <a:endParaRPr lang="en-US" sz="1400" b="1" dirty="0"/>
          </a:p>
          <a:p>
            <a:pPr algn="r" rtl="1"/>
            <a:r>
              <a:rPr lang="ar-LB" sz="1400" dirty="0"/>
              <a:t>[م/ 10 العهد الدولي للحقوق الاقتصادية والاجتماعية والثقافية]</a:t>
            </a:r>
            <a:endParaRPr lang="en-US" sz="1400" dirty="0"/>
          </a:p>
          <a:p>
            <a:pPr algn="r" rtl="1"/>
            <a:r>
              <a:rPr lang="en-US" sz="1400" b="1" dirty="0"/>
              <a:t>- </a:t>
            </a:r>
            <a:r>
              <a:rPr lang="ar-LB" sz="1400" b="1" dirty="0"/>
              <a:t>الحق في التمتع بفوائد التقدم العلمي وتطبيقه</a:t>
            </a:r>
            <a:endParaRPr lang="en-US" sz="1400" b="1" dirty="0"/>
          </a:p>
          <a:p>
            <a:pPr algn="r" rtl="1"/>
            <a:r>
              <a:rPr lang="en-US" sz="1400" dirty="0"/>
              <a:t>]</a:t>
            </a:r>
            <a:r>
              <a:rPr lang="ar-LB" sz="1400" dirty="0"/>
              <a:t>الإعلان الدولي لحقوق الانسان م/27،</a:t>
            </a:r>
            <a:r>
              <a:rPr lang="en-US" sz="1400" dirty="0"/>
              <a:t> </a:t>
            </a:r>
            <a:r>
              <a:rPr lang="ar-LB" sz="1400" dirty="0"/>
              <a:t>العهد الدولي الخاص بالحقوق الاقتصادية والاجتماعية والثقافية م/15(1) (ب)]</a:t>
            </a:r>
            <a:endParaRPr lang="en-US" sz="1600" dirty="0"/>
          </a:p>
          <a:p>
            <a:pPr algn="r" rtl="1"/>
            <a:r>
              <a:rPr lang="en-US" sz="1400" b="1" dirty="0"/>
              <a:t>-</a:t>
            </a:r>
            <a:r>
              <a:rPr lang="ar-LB" sz="1400" b="1" dirty="0"/>
              <a:t>التعاون الدولي</a:t>
            </a:r>
            <a:endParaRPr lang="en-US" sz="1400" b="1" dirty="0"/>
          </a:p>
          <a:p>
            <a:pPr algn="r" rtl="1"/>
            <a:r>
              <a:rPr lang="en-US" sz="1400" dirty="0"/>
              <a:t>]</a:t>
            </a:r>
            <a:r>
              <a:rPr lang="ar-LB" sz="1400" dirty="0"/>
              <a:t> م/</a:t>
            </a:r>
            <a:r>
              <a:rPr lang="en-US" sz="1400" dirty="0"/>
              <a:t>28</a:t>
            </a:r>
            <a:r>
              <a:rPr lang="ar-LB" sz="1400" dirty="0"/>
              <a:t> الإعلان الدولي لحقوق الانسان ، م/3-4 إعلان الحق في التنمية </a:t>
            </a:r>
            <a:r>
              <a:rPr lang="en-US" sz="1400" dirty="0"/>
              <a:t>[</a:t>
            </a:r>
            <a:r>
              <a:rPr lang="ar-LB" sz="1400" dirty="0"/>
              <a:t>،</a:t>
            </a:r>
            <a:r>
              <a:rPr lang="en-US" sz="1400" dirty="0"/>
              <a:t> </a:t>
            </a:r>
            <a:r>
              <a:rPr lang="ar-LB" sz="1400" dirty="0"/>
              <a:t>و خاصةً فيما يتعلق بالحق في الصحة وحقوق الطفل</a:t>
            </a:r>
            <a:r>
              <a:rPr lang="en-US" sz="1400" dirty="0"/>
              <a:t> ]</a:t>
            </a:r>
            <a:r>
              <a:rPr lang="ar-LB" sz="1400" dirty="0"/>
              <a:t>(م/2 (1) العهد الدولي الخاص بالحقوق الاقتصادية والاجتماعية والثقافية،</a:t>
            </a:r>
            <a:r>
              <a:rPr lang="en-US" sz="1400" dirty="0"/>
              <a:t> </a:t>
            </a:r>
            <a:r>
              <a:rPr lang="ar-LB" sz="1400" dirty="0"/>
              <a:t>م/ 4 اتفاقية حقوق الطفل</a:t>
            </a:r>
            <a:r>
              <a:rPr lang="en-US" sz="1400" dirty="0"/>
              <a:t> [</a:t>
            </a:r>
          </a:p>
        </p:txBody>
      </p:sp>
    </p:spTree>
    <p:extLst>
      <p:ext uri="{BB962C8B-B14F-4D97-AF65-F5344CB8AC3E}">
        <p14:creationId xmlns:p14="http://schemas.microsoft.com/office/powerpoint/2010/main" val="27559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152400"/>
            <a:ext cx="8229600" cy="838200"/>
          </a:xfrm>
        </p:spPr>
        <p:txBody>
          <a:bodyPr/>
          <a:lstStyle/>
          <a:p>
            <a:pPr algn="r" rtl="1"/>
            <a:r>
              <a:rPr lang="ar-LB" b="1" dirty="0">
                <a:solidFill>
                  <a:srgbClr val="FF0000"/>
                </a:solidFill>
              </a:rPr>
              <a:t>الهدف 4: التعليم الجيد</a:t>
            </a:r>
            <a:endParaRPr lang="en-US" b="1" dirty="0">
              <a:solidFill>
                <a:srgbClr val="FF0000"/>
              </a:solidFill>
            </a:endParaRPr>
          </a:p>
        </p:txBody>
      </p:sp>
      <p:sp>
        <p:nvSpPr>
          <p:cNvPr id="3" name="Content Placeholder 2"/>
          <p:cNvSpPr>
            <a:spLocks noGrp="1"/>
          </p:cNvSpPr>
          <p:nvPr>
            <p:ph idx="1"/>
          </p:nvPr>
        </p:nvSpPr>
        <p:spPr>
          <a:xfrm>
            <a:off x="533400" y="990600"/>
            <a:ext cx="8229600" cy="1828800"/>
          </a:xfrm>
        </p:spPr>
        <p:txBody>
          <a:bodyPr/>
          <a:lstStyle/>
          <a:p>
            <a:pPr marL="0" indent="0" algn="r" rtl="1">
              <a:buNone/>
            </a:pPr>
            <a:r>
              <a:rPr lang="ar-SA" sz="2600" b="1" i="1" u="sng" dirty="0">
                <a:effectLst/>
              </a:rPr>
              <a:t>ضمان شامل وعادل لجودة التعليم وتعزيز فرص التعلم مدى الحياة للجميع</a:t>
            </a:r>
            <a:endParaRPr lang="en-US" sz="2600" b="1" i="1" u="sng" dirty="0">
              <a:effectLst/>
            </a:endParaRPr>
          </a:p>
          <a:p>
            <a:pPr marL="0" indent="0" algn="r" rtl="1">
              <a:buNone/>
            </a:pPr>
            <a:r>
              <a:rPr lang="ar-LB" sz="2600" i="1" dirty="0"/>
              <a:t>تشمل </a:t>
            </a:r>
            <a:r>
              <a:rPr lang="ar-LB" sz="2800" i="1" dirty="0"/>
              <a:t> الغايات</a:t>
            </a:r>
            <a:r>
              <a:rPr lang="ar-LB" sz="2600" i="1" dirty="0"/>
              <a:t> الوصول الشامل إلى التعليم المجاني قبل الابتدائي وجودة التعليم الابتدائي والثانوي؛ وتحسين المهارات المهنية؛ المساواة في الحصول على التعليم؛ وتوسيع مرافق التعليم، والمنح الدراسية، وتدريب المعلمين. </a:t>
            </a:r>
            <a:endParaRPr lang="en-US" sz="2600"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352800"/>
            <a:ext cx="3352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2848708"/>
            <a:ext cx="5410200" cy="3754874"/>
          </a:xfrm>
          <a:prstGeom prst="rect">
            <a:avLst/>
          </a:prstGeom>
          <a:noFill/>
        </p:spPr>
        <p:txBody>
          <a:bodyPr wrap="square" rtlCol="0">
            <a:spAutoFit/>
          </a:bodyPr>
          <a:lstStyle/>
          <a:p>
            <a:pPr algn="r" rtl="1"/>
            <a:r>
              <a:rPr lang="ar-LB" sz="1400" b="1" u="sng" dirty="0"/>
              <a:t>حقوق الإنسان ذات العلاقة</a:t>
            </a:r>
          </a:p>
          <a:p>
            <a:pPr algn="r" rtl="1"/>
            <a:r>
              <a:rPr lang="ar-LB" sz="1400" dirty="0"/>
              <a:t> </a:t>
            </a:r>
            <a:r>
              <a:rPr lang="ar-LB" sz="1400" b="1" dirty="0"/>
              <a:t>- الحق في التعليم</a:t>
            </a:r>
          </a:p>
          <a:p>
            <a:pPr algn="r" rtl="1"/>
            <a:r>
              <a:rPr lang="ar-LB" sz="1400" dirty="0"/>
              <a:t>[م/26 الاعلان العالمي لحقوق الإنسان، م/13 العهد الدولي للحقوق الاقتصادية والاجتماعية والثقافية</a:t>
            </a:r>
            <a:r>
              <a:rPr lang="en-US" sz="1400" dirty="0"/>
              <a:t>[</a:t>
            </a:r>
            <a:r>
              <a:rPr lang="ar-LB" sz="1400" dirty="0"/>
              <a:t>، و خاصةً فيما يتعلق بالاطفال </a:t>
            </a:r>
            <a:r>
              <a:rPr lang="en-US" sz="1400" dirty="0"/>
              <a:t>]</a:t>
            </a:r>
            <a:r>
              <a:rPr lang="ar-LB" sz="1400" dirty="0"/>
              <a:t>م/28 و29 اتفاقية حقوق الطفل</a:t>
            </a:r>
            <a:r>
              <a:rPr lang="en-US" sz="1400" dirty="0"/>
              <a:t>[</a:t>
            </a:r>
            <a:endParaRPr lang="ar-LB" sz="1400" dirty="0"/>
          </a:p>
          <a:p>
            <a:pPr algn="r" rtl="1"/>
            <a:r>
              <a:rPr lang="en-US" sz="1400" b="1" dirty="0"/>
              <a:t>-</a:t>
            </a:r>
            <a:r>
              <a:rPr lang="ar-LB" sz="1400" b="1" dirty="0"/>
              <a:t>الأشخاص ذوي الإعاقة </a:t>
            </a:r>
            <a:endParaRPr lang="en-US" sz="1400" b="1" dirty="0"/>
          </a:p>
          <a:p>
            <a:pPr algn="r" rtl="1"/>
            <a:r>
              <a:rPr lang="en-US" sz="1400" b="1" dirty="0"/>
              <a:t>]</a:t>
            </a:r>
            <a:r>
              <a:rPr lang="ar-LB" sz="1400" dirty="0"/>
              <a:t> م/ 23 (3) اتفاقية حقوق الطفل،</a:t>
            </a:r>
            <a:r>
              <a:rPr lang="en-US" sz="1400" dirty="0"/>
              <a:t> </a:t>
            </a:r>
            <a:r>
              <a:rPr lang="ar-LB" sz="1400" dirty="0"/>
              <a:t>م/ 24 اتفاقية الاشخاص ذوي الاعاقة] ؛ والشعوب الأصلية </a:t>
            </a:r>
            <a:endParaRPr lang="en-US" sz="1400" dirty="0"/>
          </a:p>
          <a:p>
            <a:pPr algn="r" rtl="1"/>
            <a:r>
              <a:rPr lang="ar-LB" sz="1400" dirty="0"/>
              <a:t> </a:t>
            </a:r>
            <a:r>
              <a:rPr lang="en-US" sz="1400" dirty="0"/>
              <a:t>]</a:t>
            </a:r>
            <a:r>
              <a:rPr lang="ar-LB" sz="1400" dirty="0"/>
              <a:t>م/14 إعلان الأمم المتحدة بشأن حقوق الشعوب الأصلية</a:t>
            </a:r>
            <a:r>
              <a:rPr lang="en-US" sz="1400" dirty="0"/>
              <a:t>[</a:t>
            </a:r>
            <a:r>
              <a:rPr lang="ar-LB" sz="1400" dirty="0"/>
              <a:t> </a:t>
            </a:r>
            <a:endParaRPr lang="en-US" sz="1400" dirty="0"/>
          </a:p>
          <a:p>
            <a:pPr algn="r" rtl="1"/>
            <a:r>
              <a:rPr lang="ar-LB" sz="1400" b="1" dirty="0"/>
              <a:t>- حقوق متساوية للنساء والفتيات في التعليم</a:t>
            </a:r>
          </a:p>
          <a:p>
            <a:pPr algn="r" rtl="1"/>
            <a:r>
              <a:rPr lang="ar-LB" sz="1400" dirty="0"/>
              <a:t>[م/10 اتفاقية القضاء على التمييز ضد المرأة]</a:t>
            </a:r>
          </a:p>
          <a:p>
            <a:pPr algn="r" rtl="1"/>
            <a:r>
              <a:rPr lang="ar-LB" sz="1400" b="1" dirty="0"/>
              <a:t>- الحق في العمل والتدريب المهني</a:t>
            </a:r>
          </a:p>
          <a:p>
            <a:pPr algn="r" rtl="1"/>
            <a:r>
              <a:rPr lang="ar-LB" sz="1400" dirty="0"/>
              <a:t>[م/6 العهد الدولي للحقوق الاقتصادية والاجتماعية والثقافية]</a:t>
            </a:r>
            <a:endParaRPr lang="en-US" sz="1400" dirty="0"/>
          </a:p>
          <a:p>
            <a:pPr algn="r" rtl="1"/>
            <a:r>
              <a:rPr lang="en-US" sz="1400" b="1" dirty="0"/>
              <a:t>-</a:t>
            </a:r>
            <a:r>
              <a:rPr lang="ar-LB" sz="1400" b="1" dirty="0"/>
              <a:t>التعاون الدولي</a:t>
            </a:r>
            <a:endParaRPr lang="en-US" sz="1400" b="1" dirty="0"/>
          </a:p>
          <a:p>
            <a:pPr algn="r" rtl="1"/>
            <a:r>
              <a:rPr lang="en-US" sz="1400" dirty="0"/>
              <a:t>]</a:t>
            </a:r>
            <a:r>
              <a:rPr lang="ar-LB" sz="1400" dirty="0"/>
              <a:t>م/28 الاعلان العالمي لحقوق الإنسان، م/3-4 إعلان الحق في التنمية </a:t>
            </a:r>
            <a:r>
              <a:rPr lang="en-US" sz="1400" dirty="0"/>
              <a:t>[</a:t>
            </a:r>
            <a:r>
              <a:rPr lang="ar-LB" sz="1400" dirty="0"/>
              <a:t>، و خاصةً فيما يتعلق بالاطفال </a:t>
            </a:r>
            <a:r>
              <a:rPr lang="en-US" sz="1400" dirty="0"/>
              <a:t>]</a:t>
            </a:r>
            <a:r>
              <a:rPr lang="ar-LB" sz="1400" dirty="0"/>
              <a:t>م/23 (4)، م/28 (3) اتفاقية حقوق الطفل</a:t>
            </a:r>
            <a:r>
              <a:rPr lang="en-US" sz="1400" dirty="0"/>
              <a:t>[</a:t>
            </a:r>
            <a:r>
              <a:rPr lang="ar-LB" sz="1400" dirty="0"/>
              <a:t>،</a:t>
            </a:r>
            <a:r>
              <a:rPr lang="ar-LB" sz="1400" b="1" dirty="0"/>
              <a:t> </a:t>
            </a:r>
            <a:r>
              <a:rPr lang="ar-LB" sz="1400" dirty="0"/>
              <a:t>الأشخاص ذوي الإعاقة </a:t>
            </a:r>
            <a:r>
              <a:rPr lang="en-US" sz="1400" dirty="0"/>
              <a:t>]</a:t>
            </a:r>
            <a:r>
              <a:rPr lang="ar-LB" sz="1400" dirty="0"/>
              <a:t>م/32 اتفاقية حقوق الأشخاص ذوي الإعاقة</a:t>
            </a:r>
            <a:r>
              <a:rPr lang="en-US" sz="1400" dirty="0"/>
              <a:t>[</a:t>
            </a:r>
            <a:r>
              <a:rPr lang="ar-LB" sz="1400" dirty="0"/>
              <a:t>، والشعوب الأصلية </a:t>
            </a:r>
            <a:r>
              <a:rPr lang="en-US" sz="1400" dirty="0"/>
              <a:t>]</a:t>
            </a:r>
            <a:r>
              <a:rPr lang="ar-LB" sz="1400" dirty="0"/>
              <a:t>م/39 إعلان الأمم المتحدة بشأن حقوق الشعوب الأصلية</a:t>
            </a:r>
            <a:r>
              <a:rPr lang="en-US" sz="1400" dirty="0"/>
              <a:t>[</a:t>
            </a:r>
          </a:p>
          <a:p>
            <a:pPr algn="r" rtl="1"/>
            <a:endParaRPr lang="en-US" sz="1400" dirty="0"/>
          </a:p>
        </p:txBody>
      </p:sp>
    </p:spTree>
    <p:extLst>
      <p:ext uri="{BB962C8B-B14F-4D97-AF65-F5344CB8AC3E}">
        <p14:creationId xmlns:p14="http://schemas.microsoft.com/office/powerpoint/2010/main" val="275593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r" rtl="1"/>
            <a:r>
              <a:rPr lang="ar-SA" b="1" dirty="0">
                <a:solidFill>
                  <a:schemeClr val="accent6">
                    <a:lumMod val="75000"/>
                  </a:schemeClr>
                </a:solidFill>
                <a:effectLst/>
              </a:rPr>
              <a:t>الهدف 5</a:t>
            </a:r>
            <a:r>
              <a:rPr lang="ar-LB" b="1" dirty="0">
                <a:solidFill>
                  <a:schemeClr val="accent6">
                    <a:lumMod val="75000"/>
                  </a:schemeClr>
                </a:solidFill>
                <a:effectLst/>
              </a:rPr>
              <a:t>:</a:t>
            </a:r>
            <a:r>
              <a:rPr lang="ar-SA" b="1" dirty="0">
                <a:solidFill>
                  <a:schemeClr val="accent6">
                    <a:lumMod val="75000"/>
                  </a:schemeClr>
                </a:solidFill>
                <a:effectLst/>
              </a:rPr>
              <a:t> المساواة بين الجنسين</a:t>
            </a:r>
            <a:endParaRPr lang="en-US" b="1" dirty="0">
              <a:solidFill>
                <a:schemeClr val="accent6">
                  <a:lumMod val="75000"/>
                </a:schemeClr>
              </a:solidFill>
            </a:endParaRPr>
          </a:p>
        </p:txBody>
      </p:sp>
      <p:sp>
        <p:nvSpPr>
          <p:cNvPr id="3" name="Content Placeholder 2"/>
          <p:cNvSpPr>
            <a:spLocks noGrp="1"/>
          </p:cNvSpPr>
          <p:nvPr>
            <p:ph idx="1"/>
          </p:nvPr>
        </p:nvSpPr>
        <p:spPr>
          <a:xfrm>
            <a:off x="533400" y="1143000"/>
            <a:ext cx="8229600" cy="1981201"/>
          </a:xfrm>
        </p:spPr>
        <p:txBody>
          <a:bodyPr>
            <a:normAutofit fontScale="92500" lnSpcReduction="10000"/>
          </a:bodyPr>
          <a:lstStyle/>
          <a:p>
            <a:pPr marL="0" indent="0" algn="r" rtl="1">
              <a:buNone/>
            </a:pPr>
            <a:r>
              <a:rPr lang="ar-SA" sz="2800" b="1" i="1" u="sng" dirty="0">
                <a:effectLst/>
              </a:rPr>
              <a:t>تحقيق المساواة بين الجنسين وتمكين جميع النساء والفتيات</a:t>
            </a:r>
            <a:endParaRPr lang="en-US" sz="2800" b="1" i="1" u="sng" dirty="0">
              <a:effectLst/>
            </a:endParaRPr>
          </a:p>
          <a:p>
            <a:pPr marL="0" indent="0" algn="r" rtl="1">
              <a:buNone/>
            </a:pPr>
            <a:r>
              <a:rPr lang="ar-LB" sz="2800" i="1" dirty="0"/>
              <a:t>تشمل  الغايات القضاء على التمييز والعنف ضد النساء والفتيات؛ وتقييم الرعاية غير المدفوعة الأجر والعمل المنزلي؛ وضمان المشاركة الكاملة للمرأة؛ والحصول على الرعاية الصحية الإنجابية؛ وتساوي فرص حصول المرأة على الموارد الاقتصادية.</a:t>
            </a:r>
            <a:endParaRPr lang="en-US" sz="27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429000"/>
            <a:ext cx="32956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05200" y="3112478"/>
            <a:ext cx="5181600" cy="3539430"/>
          </a:xfrm>
          <a:prstGeom prst="rect">
            <a:avLst/>
          </a:prstGeom>
          <a:noFill/>
        </p:spPr>
        <p:txBody>
          <a:bodyPr wrap="square" rtlCol="0">
            <a:spAutoFit/>
          </a:bodyPr>
          <a:lstStyle/>
          <a:p>
            <a:pPr algn="r" rtl="1"/>
            <a:r>
              <a:rPr lang="ar-LB" sz="1400" b="1" u="sng" dirty="0"/>
              <a:t>حقوق الإنسان ذات العلاقة</a:t>
            </a:r>
          </a:p>
          <a:p>
            <a:pPr algn="r" rtl="1"/>
            <a:r>
              <a:rPr lang="ar-LB" sz="1400" b="1" dirty="0"/>
              <a:t> - القضاء على التمييز ضد المرأة</a:t>
            </a:r>
          </a:p>
          <a:p>
            <a:pPr algn="r" rtl="1"/>
            <a:r>
              <a:rPr lang="ar-LB" sz="1400" dirty="0"/>
              <a:t>[م/1-5 اتفاقية القضاء على التمييز ضد المرأة</a:t>
            </a:r>
            <a:r>
              <a:rPr lang="en-US" sz="1400" dirty="0"/>
              <a:t>[</a:t>
            </a:r>
            <a:r>
              <a:rPr lang="ar-LB" sz="1400" dirty="0"/>
              <a:t>، والفتيات</a:t>
            </a:r>
            <a:r>
              <a:rPr lang="en-US" sz="1400" dirty="0"/>
              <a:t>]</a:t>
            </a:r>
            <a:r>
              <a:rPr lang="ar-LB" sz="1400" dirty="0"/>
              <a:t>م/2 اتفاقية حقوق الطفل</a:t>
            </a:r>
            <a:r>
              <a:rPr lang="en-US" sz="1400" dirty="0"/>
              <a:t>[</a:t>
            </a:r>
            <a:r>
              <a:rPr lang="ar-LB" sz="1400" dirty="0"/>
              <a:t>،</a:t>
            </a:r>
            <a:r>
              <a:rPr lang="en-US" sz="1400" dirty="0"/>
              <a:t> </a:t>
            </a:r>
            <a:r>
              <a:rPr lang="ar-LB" sz="1400" dirty="0"/>
              <a:t>خاصةً في التشريعات والحياة السياسية والحياة العامة (م/7)، والحياة الإقتصادية والإجتماعية (م 11 و13)، والعلاقات الأسرية (م/16). </a:t>
            </a:r>
          </a:p>
          <a:p>
            <a:pPr algn="r" rtl="1"/>
            <a:r>
              <a:rPr lang="ar-LB" sz="1400" b="1" dirty="0"/>
              <a:t>- الحق في تحديد عدد الأطفال وتباعد الولادات</a:t>
            </a:r>
          </a:p>
          <a:p>
            <a:pPr algn="r" rtl="1"/>
            <a:r>
              <a:rPr lang="ar-LB" sz="1400" dirty="0"/>
              <a:t>[م/12 وم/16 (1) (هـ)، اتفاقية القضاء على التمييز ضد المرأة، م/24 (2) (و) اتفاقية حقوق الطفل]</a:t>
            </a:r>
          </a:p>
          <a:p>
            <a:pPr algn="r" rtl="1"/>
            <a:r>
              <a:rPr lang="ar-LB" sz="1400" b="1" dirty="0"/>
              <a:t> - الحماية الخاصة للأمهات والأطفال</a:t>
            </a:r>
          </a:p>
          <a:p>
            <a:pPr algn="r" rtl="1"/>
            <a:r>
              <a:rPr lang="ar-LB" sz="1400" dirty="0"/>
              <a:t>[م/10 العهد الدولي للحقوق الاقتصادية والاجتماعية والثقافية]</a:t>
            </a:r>
          </a:p>
          <a:p>
            <a:pPr algn="r" rtl="1"/>
            <a:r>
              <a:rPr lang="ar-LB" sz="1400" dirty="0"/>
              <a:t> </a:t>
            </a:r>
            <a:r>
              <a:rPr lang="ar-LB" sz="1400" b="1" dirty="0"/>
              <a:t>- القضاء على العنف ضد المرأة والفتيات</a:t>
            </a:r>
          </a:p>
          <a:p>
            <a:pPr algn="r" rtl="1"/>
            <a:r>
              <a:rPr lang="ar-LB" sz="1400" dirty="0"/>
              <a:t>[م/1-6 اتفاقية القضاء على التمييز ضد المرأة، م/1-4 إعلان القضاء على العنف ضد المرأة ، م/24 (3)، م/ 35 اتفاقية حقوق الطفل]</a:t>
            </a:r>
          </a:p>
          <a:p>
            <a:pPr algn="r" rtl="1"/>
            <a:r>
              <a:rPr lang="ar-LB" sz="1400" b="1" dirty="0"/>
              <a:t> - الحق في ظروف عمل عادلة ومواتية</a:t>
            </a:r>
          </a:p>
          <a:p>
            <a:pPr algn="r" rtl="1"/>
            <a:r>
              <a:rPr lang="ar-LB" sz="1400" dirty="0"/>
              <a:t>[م/7 العهد الدولي للحقوق الاقتصادية والاجتماعية والثقافية، م/11 اتفاقية القضاء على التمييز ضد المرأة]</a:t>
            </a:r>
            <a:endParaRPr lang="en-US" sz="1400" dirty="0"/>
          </a:p>
        </p:txBody>
      </p:sp>
    </p:spTree>
    <p:extLst>
      <p:ext uri="{BB962C8B-B14F-4D97-AF65-F5344CB8AC3E}">
        <p14:creationId xmlns:p14="http://schemas.microsoft.com/office/powerpoint/2010/main" val="275593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solidFill>
                  <a:srgbClr val="00B0F0"/>
                </a:solidFill>
                <a:effectLst/>
              </a:rPr>
              <a:t>الهدف 6</a:t>
            </a:r>
            <a:r>
              <a:rPr lang="ar-LB" b="1" dirty="0">
                <a:solidFill>
                  <a:srgbClr val="00B0F0"/>
                </a:solidFill>
                <a:effectLst/>
              </a:rPr>
              <a:t>: </a:t>
            </a:r>
            <a:r>
              <a:rPr lang="ar-LB" b="1" dirty="0">
                <a:solidFill>
                  <a:srgbClr val="00B0F0"/>
                </a:solidFill>
              </a:rPr>
              <a:t>المياه </a:t>
            </a:r>
            <a:r>
              <a:rPr lang="ar-LB" b="1">
                <a:solidFill>
                  <a:srgbClr val="00B0F0"/>
                </a:solidFill>
              </a:rPr>
              <a:t>النظيفة و الصرف الصحي </a:t>
            </a:r>
            <a:endParaRPr lang="en-US" b="1" dirty="0">
              <a:solidFill>
                <a:srgbClr val="00B0F0"/>
              </a:solidFill>
            </a:endParaRPr>
          </a:p>
        </p:txBody>
      </p:sp>
      <p:sp>
        <p:nvSpPr>
          <p:cNvPr id="3" name="Content Placeholder 2"/>
          <p:cNvSpPr>
            <a:spLocks noGrp="1"/>
          </p:cNvSpPr>
          <p:nvPr>
            <p:ph idx="1"/>
          </p:nvPr>
        </p:nvSpPr>
        <p:spPr>
          <a:xfrm>
            <a:off x="457200" y="1371601"/>
            <a:ext cx="8229600" cy="1752600"/>
          </a:xfrm>
        </p:spPr>
        <p:txBody>
          <a:bodyPr>
            <a:normAutofit fontScale="85000" lnSpcReduction="10000"/>
          </a:bodyPr>
          <a:lstStyle/>
          <a:p>
            <a:pPr marL="0" indent="0" algn="r" rtl="1">
              <a:buNone/>
            </a:pPr>
            <a:r>
              <a:rPr lang="ar-SA" sz="2800" b="1" i="1" u="sng" dirty="0"/>
              <a:t>ضمان التوفر والإدارة </a:t>
            </a:r>
            <a:r>
              <a:rPr lang="ar-SA" sz="2800" b="1" i="1" u="sng" dirty="0">
                <a:effectLst/>
              </a:rPr>
              <a:t>المستدامة للمياه والصرف الصحي للجميع</a:t>
            </a:r>
            <a:endParaRPr lang="en-US" sz="2800" b="1" i="1" u="sng" dirty="0">
              <a:effectLst/>
            </a:endParaRPr>
          </a:p>
          <a:p>
            <a:pPr marL="0" indent="0" algn="r" rtl="1">
              <a:buNone/>
            </a:pPr>
            <a:r>
              <a:rPr lang="ar-LB" sz="2800" i="1" dirty="0"/>
              <a:t>تشمل  الغايات ضمان حصول الجميع على مياه الشرب المأمونة والميسورة التكلفة والمرافق الصحية والصرف الصحي للجميع، والحد من التلوث؛ وزيادة كفاءة استخدام المياه؛ وتعزيز الإدارة التشاركية لخدمات المياه والصرف الصحي.</a:t>
            </a:r>
            <a:endParaRPr lang="en-US" sz="2800"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9337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1617" y="3152918"/>
            <a:ext cx="5068455" cy="3416320"/>
          </a:xfrm>
          <a:prstGeom prst="rect">
            <a:avLst/>
          </a:prstGeom>
          <a:noFill/>
        </p:spPr>
        <p:txBody>
          <a:bodyPr wrap="square" rtlCol="0">
            <a:spAutoFit/>
          </a:bodyPr>
          <a:lstStyle/>
          <a:p>
            <a:pPr algn="r" rtl="1">
              <a:lnSpc>
                <a:spcPct val="150000"/>
              </a:lnSpc>
            </a:pPr>
            <a:r>
              <a:rPr lang="ar-LB" b="1" u="sng" dirty="0"/>
              <a:t>حقوق الإنسان ذات العلاقة</a:t>
            </a:r>
          </a:p>
          <a:p>
            <a:pPr algn="r" rtl="1">
              <a:lnSpc>
                <a:spcPct val="150000"/>
              </a:lnSpc>
            </a:pPr>
            <a:r>
              <a:rPr lang="ar-LB" b="1" dirty="0"/>
              <a:t> - الحق في مياه شرب آمنة وصرف صحي</a:t>
            </a:r>
          </a:p>
          <a:p>
            <a:pPr algn="r" rtl="1">
              <a:lnSpc>
                <a:spcPct val="150000"/>
              </a:lnSpc>
            </a:pPr>
            <a:r>
              <a:rPr lang="ar-LB" dirty="0"/>
              <a:t>[م/ 11 العهد الدولي للحقوق الاقتصادية والاجتماعية والثقافية]</a:t>
            </a:r>
          </a:p>
          <a:p>
            <a:pPr algn="r" rtl="1">
              <a:lnSpc>
                <a:spcPct val="150000"/>
              </a:lnSpc>
            </a:pPr>
            <a:r>
              <a:rPr lang="ar-LB" b="1" dirty="0"/>
              <a:t> - الحق في الصحة</a:t>
            </a:r>
          </a:p>
          <a:p>
            <a:pPr algn="r" rtl="1">
              <a:lnSpc>
                <a:spcPct val="150000"/>
              </a:lnSpc>
            </a:pPr>
            <a:r>
              <a:rPr lang="ar-LB" dirty="0"/>
              <a:t>[م/ 25 الاعلان العالمي لحقوق الإنسان، م/12 العهد الدولي للحقوق الاقتصادية والاجتماعية والثقافية]</a:t>
            </a:r>
          </a:p>
          <a:p>
            <a:pPr algn="r" rtl="1">
              <a:lnSpc>
                <a:spcPct val="150000"/>
              </a:lnSpc>
            </a:pPr>
            <a:r>
              <a:rPr lang="ar-LB" dirty="0"/>
              <a:t> </a:t>
            </a:r>
            <a:r>
              <a:rPr lang="ar-LB" b="1" dirty="0"/>
              <a:t>- إمكانية الوصول العادل للمياه والصرف الصحي للمرأة</a:t>
            </a:r>
          </a:p>
          <a:p>
            <a:pPr algn="r" rtl="1">
              <a:lnSpc>
                <a:spcPct val="150000"/>
              </a:lnSpc>
            </a:pPr>
            <a:r>
              <a:rPr lang="ar-LB" dirty="0"/>
              <a:t>[م/14 (2) (ح) اتفاقية القضاء على التمييز ضد المرأة]</a:t>
            </a:r>
            <a:endParaRPr lang="en-US" dirty="0"/>
          </a:p>
        </p:txBody>
      </p:sp>
    </p:spTree>
    <p:extLst>
      <p:ext uri="{BB962C8B-B14F-4D97-AF65-F5344CB8AC3E}">
        <p14:creationId xmlns:p14="http://schemas.microsoft.com/office/powerpoint/2010/main" val="275593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r" rtl="1"/>
            <a:r>
              <a:rPr lang="ar-LB" b="1" dirty="0">
                <a:solidFill>
                  <a:srgbClr val="FFC000"/>
                </a:solidFill>
              </a:rPr>
              <a:t>الهدف 7: طاقة نظيفة وبأسعار معقولة</a:t>
            </a:r>
            <a:endParaRPr lang="en-US" b="1" dirty="0">
              <a:solidFill>
                <a:srgbClr val="FFC000"/>
              </a:solidFill>
            </a:endParaRPr>
          </a:p>
        </p:txBody>
      </p:sp>
      <p:sp>
        <p:nvSpPr>
          <p:cNvPr id="3" name="Content Placeholder 2"/>
          <p:cNvSpPr>
            <a:spLocks noGrp="1"/>
          </p:cNvSpPr>
          <p:nvPr>
            <p:ph idx="1"/>
          </p:nvPr>
        </p:nvSpPr>
        <p:spPr>
          <a:xfrm>
            <a:off x="381000" y="1207477"/>
            <a:ext cx="8382000" cy="1905001"/>
          </a:xfrm>
        </p:spPr>
        <p:txBody>
          <a:bodyPr>
            <a:normAutofit/>
          </a:bodyPr>
          <a:lstStyle/>
          <a:p>
            <a:pPr marL="0" indent="0" algn="r" rtl="1">
              <a:buNone/>
            </a:pPr>
            <a:r>
              <a:rPr lang="ar-SA" sz="2600" b="1" i="1" u="sng" dirty="0">
                <a:effectLst/>
              </a:rPr>
              <a:t>ضمان الحصول على الطاقة بأسعار معقولة وموثوق بها ومستدامة وحديثة </a:t>
            </a:r>
            <a:endParaRPr lang="en-US" sz="2600" b="1" i="1" u="sng" dirty="0">
              <a:effectLst/>
            </a:endParaRPr>
          </a:p>
          <a:p>
            <a:pPr marL="0" indent="0" algn="r" rtl="1">
              <a:buNone/>
            </a:pPr>
            <a:r>
              <a:rPr lang="ar-SA" sz="2600" b="1" i="1" u="sng" dirty="0">
                <a:effectLst/>
              </a:rPr>
              <a:t>للجميع</a:t>
            </a:r>
            <a:endParaRPr lang="en-US" sz="2600" b="1" i="1" u="sng" dirty="0">
              <a:effectLst/>
            </a:endParaRPr>
          </a:p>
          <a:p>
            <a:pPr marL="0" indent="0" algn="r" rtl="1">
              <a:buNone/>
            </a:pPr>
            <a:r>
              <a:rPr lang="ar-LB" sz="2600" i="1" dirty="0"/>
              <a:t>تشمل </a:t>
            </a:r>
            <a:r>
              <a:rPr lang="ar-LB" sz="2800" i="1" dirty="0"/>
              <a:t> الغايات</a:t>
            </a:r>
            <a:r>
              <a:rPr lang="ar-LB" sz="2600" i="1" dirty="0"/>
              <a:t> ضمان حصول الجميع على خدمات الطاقة بأسعار معقولة وموثوق بها وحديثة.</a:t>
            </a:r>
            <a:endParaRPr lang="en-US" sz="2600" i="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718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0" y="3200400"/>
            <a:ext cx="4953000" cy="3323987"/>
          </a:xfrm>
          <a:prstGeom prst="rect">
            <a:avLst/>
          </a:prstGeom>
          <a:noFill/>
        </p:spPr>
        <p:txBody>
          <a:bodyPr wrap="square" rtlCol="0">
            <a:spAutoFit/>
          </a:bodyPr>
          <a:lstStyle/>
          <a:p>
            <a:pPr algn="r" rtl="1">
              <a:lnSpc>
                <a:spcPct val="150000"/>
              </a:lnSpc>
            </a:pPr>
            <a:r>
              <a:rPr lang="ar-LB" sz="2000" b="1" u="sng" dirty="0"/>
              <a:t>حقوق الإنسان ذات العلاقة</a:t>
            </a:r>
          </a:p>
          <a:p>
            <a:pPr algn="r" rtl="1">
              <a:lnSpc>
                <a:spcPct val="150000"/>
              </a:lnSpc>
            </a:pPr>
            <a:r>
              <a:rPr lang="ar-LB" sz="2000" b="1" dirty="0"/>
              <a:t> - الحق في مستوى معيشي ملائم</a:t>
            </a:r>
          </a:p>
          <a:p>
            <a:pPr algn="r" rtl="1">
              <a:lnSpc>
                <a:spcPct val="150000"/>
              </a:lnSpc>
            </a:pPr>
            <a:r>
              <a:rPr lang="ar-LB" sz="2000" dirty="0"/>
              <a:t>[م/ 25 الاعلان العالمي لحقوق الإنسان، م/ 11 العهد الدولي للحقوق الاقتصادية والاجتماعية والثقافية]</a:t>
            </a:r>
          </a:p>
          <a:p>
            <a:pPr algn="r" rtl="1">
              <a:lnSpc>
                <a:spcPct val="150000"/>
              </a:lnSpc>
            </a:pPr>
            <a:r>
              <a:rPr lang="ar-LB" sz="2000" dirty="0"/>
              <a:t> </a:t>
            </a:r>
            <a:r>
              <a:rPr lang="ar-LB" sz="2000" b="1" dirty="0"/>
              <a:t>- الحق في التمتع بفوائد التقدم العلمي وبتطبيقاته</a:t>
            </a:r>
          </a:p>
          <a:p>
            <a:pPr algn="r" rtl="1">
              <a:lnSpc>
                <a:spcPct val="150000"/>
              </a:lnSpc>
            </a:pPr>
            <a:r>
              <a:rPr lang="ar-LB" sz="2000" dirty="0"/>
              <a:t>[م/ 27 الاعلان العالمي لحقوق الإنسان، م/15 (1)(ب) العهد الدولي للحقوق الاقتصادية والاجتماعية والثقافية]</a:t>
            </a:r>
            <a:endParaRPr lang="en-US" sz="2000" dirty="0"/>
          </a:p>
        </p:txBody>
      </p:sp>
    </p:spTree>
    <p:extLst>
      <p:ext uri="{BB962C8B-B14F-4D97-AF65-F5344CB8AC3E}">
        <p14:creationId xmlns:p14="http://schemas.microsoft.com/office/powerpoint/2010/main" val="275593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46" y="152400"/>
            <a:ext cx="8229600" cy="1143000"/>
          </a:xfrm>
        </p:spPr>
        <p:txBody>
          <a:bodyPr/>
          <a:lstStyle/>
          <a:p>
            <a:pPr algn="r" rtl="1"/>
            <a:r>
              <a:rPr lang="ar-LB" b="1" dirty="0">
                <a:solidFill>
                  <a:schemeClr val="accent2">
                    <a:lumMod val="75000"/>
                  </a:schemeClr>
                </a:solidFill>
              </a:rPr>
              <a:t> الهدف 8: العمل اللائق ونمو الإقتصاد</a:t>
            </a:r>
            <a:r>
              <a:rPr lang="ar-LB" dirty="0"/>
              <a:t> </a:t>
            </a:r>
            <a:endParaRPr lang="en-US" dirty="0"/>
          </a:p>
        </p:txBody>
      </p:sp>
      <p:sp>
        <p:nvSpPr>
          <p:cNvPr id="3" name="Content Placeholder 2"/>
          <p:cNvSpPr>
            <a:spLocks noGrp="1"/>
          </p:cNvSpPr>
          <p:nvPr>
            <p:ph idx="1"/>
          </p:nvPr>
        </p:nvSpPr>
        <p:spPr>
          <a:xfrm>
            <a:off x="304800" y="1143000"/>
            <a:ext cx="8382000" cy="1600200"/>
          </a:xfrm>
        </p:spPr>
        <p:txBody>
          <a:bodyPr>
            <a:normAutofit fontScale="85000" lnSpcReduction="10000"/>
          </a:bodyPr>
          <a:lstStyle/>
          <a:p>
            <a:pPr marL="0" indent="0" algn="r" rtl="1">
              <a:buNone/>
            </a:pPr>
            <a:r>
              <a:rPr lang="ar-SA" sz="2400" b="1" i="1" u="sng" dirty="0">
                <a:effectLst/>
              </a:rPr>
              <a:t>تعزيز النمو المستدام والشامل والمستدام الاقتصادي والعمالة الكاملة والمنتجة والعمل اللائق للجميع</a:t>
            </a:r>
            <a:endParaRPr lang="en-US" sz="2400" b="1" i="1" u="sng" dirty="0">
              <a:effectLst/>
            </a:endParaRPr>
          </a:p>
          <a:p>
            <a:pPr marL="0" indent="0" algn="r" rtl="1">
              <a:buNone/>
            </a:pPr>
            <a:r>
              <a:rPr lang="ar-LB" sz="2400" i="1" dirty="0"/>
              <a:t>تشمل  الغايات تعزيز النمو الاقتصادي المطرد؛ وتحسين كفاءة استخدام الموارد في الإنتاج والاستهلاك؛ والعمالة الكاملة والمنتجة، وتوفير العمل اللائق للجميع؛ والقضاء على العمل الجبري وعمل الأطفال والاتجار بهم؛ وحماية حقوق العمال بما فيها حقوق العمال المهاجرين؛ وزيادة فرص الحصول على الخدمات المالية.</a:t>
            </a:r>
            <a:endParaRPr lang="en-US" sz="2400" i="1" dirty="0"/>
          </a:p>
        </p:txBody>
      </p:sp>
      <p:pic>
        <p:nvPicPr>
          <p:cNvPr id="8194" name="Picture 2" descr="http://sd.one.un.org/content/dam/unct/sudan/img/SDGs/Arabic/A_SDG%20goals_icons-individual-rgb-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971800"/>
            <a:ext cx="3657599"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667000"/>
            <a:ext cx="5029200" cy="3785652"/>
          </a:xfrm>
          <a:prstGeom prst="rect">
            <a:avLst/>
          </a:prstGeom>
          <a:noFill/>
        </p:spPr>
        <p:txBody>
          <a:bodyPr wrap="square" rtlCol="0">
            <a:spAutoFit/>
          </a:bodyPr>
          <a:lstStyle/>
          <a:p>
            <a:pPr algn="r" rtl="1"/>
            <a:r>
              <a:rPr lang="ar-LB" sz="1500" b="1" u="sng" dirty="0"/>
              <a:t>حقوق الإنسان ذات العلاقة</a:t>
            </a:r>
          </a:p>
          <a:p>
            <a:pPr algn="r" rtl="1"/>
            <a:r>
              <a:rPr lang="ar-LB" sz="1500" b="1" dirty="0"/>
              <a:t> - الحق في العمل / العمل بظروف عادلة ومواتية</a:t>
            </a:r>
          </a:p>
          <a:p>
            <a:pPr algn="r" rtl="1"/>
            <a:r>
              <a:rPr lang="ar-LB" sz="1500" dirty="0"/>
              <a:t>[م/ 23 الاعلان العالمي لحقوق الإنسان، م/ 6، 7، 10 العهد الدولي للحقوق الاقتصادية والاجتماعية والثقافية، م/ 27 اتفاقية الأشخاص ذوي الإعاقة، اتفاقيات منظمة العمل الدولية ذات العلاقة]</a:t>
            </a:r>
          </a:p>
          <a:p>
            <a:pPr algn="r" rtl="1"/>
            <a:r>
              <a:rPr lang="ar-LB" sz="1500" dirty="0"/>
              <a:t> </a:t>
            </a:r>
            <a:r>
              <a:rPr lang="ar-LB" sz="1500" b="1" dirty="0"/>
              <a:t>- حظر الرق، العمل الجبري، الاتجار بالبشر</a:t>
            </a:r>
          </a:p>
          <a:p>
            <a:pPr algn="r" rtl="1"/>
            <a:r>
              <a:rPr lang="ar-LB" sz="1500" dirty="0"/>
              <a:t>[م/ 4 الاعلان العالمي لحقوق الإنسان، م/ 8 العهد الدولي للحقوق المدنية والسياسية، م/6 اتفاقية القضاء على التمييز ضد المرأة، م/ 34-36 اتفاقية حقوق الطفل]</a:t>
            </a:r>
            <a:endParaRPr lang="en-US" sz="1500" dirty="0"/>
          </a:p>
          <a:p>
            <a:pPr algn="r" rtl="1"/>
            <a:r>
              <a:rPr lang="en-US" sz="1500" b="1" dirty="0"/>
              <a:t>-</a:t>
            </a:r>
            <a:r>
              <a:rPr lang="ar-LB" sz="1500" b="1" dirty="0"/>
              <a:t>الحقوق المتساوية للمرأة فيما يتعلق بالعمل</a:t>
            </a:r>
            <a:endParaRPr lang="en-US" sz="1500" b="1" dirty="0"/>
          </a:p>
          <a:p>
            <a:pPr algn="r" rtl="1"/>
            <a:r>
              <a:rPr lang="en-US" sz="1500" dirty="0"/>
              <a:t>]</a:t>
            </a:r>
            <a:r>
              <a:rPr lang="ar-LB" sz="1500" dirty="0"/>
              <a:t>اتفاقية القضاء على جميع أشكال التمييز ضد المرأة</a:t>
            </a:r>
            <a:r>
              <a:rPr lang="en-US" sz="1500" dirty="0"/>
              <a:t> </a:t>
            </a:r>
            <a:r>
              <a:rPr lang="ar-LB" sz="1500" dirty="0"/>
              <a:t> م/11، اتفاقيات منظمة العمل الدولية رقم 100، ورقم 111</a:t>
            </a:r>
            <a:r>
              <a:rPr lang="en-US" sz="1500" dirty="0"/>
              <a:t>[</a:t>
            </a:r>
            <a:r>
              <a:rPr lang="ar-LB" sz="1500" dirty="0"/>
              <a:t>.</a:t>
            </a:r>
          </a:p>
          <a:p>
            <a:pPr algn="r" rtl="1"/>
            <a:r>
              <a:rPr lang="ar-LB" sz="1500" b="1" dirty="0"/>
              <a:t> - حظر عمل الأطفال</a:t>
            </a:r>
          </a:p>
          <a:p>
            <a:pPr algn="r" rtl="1"/>
            <a:r>
              <a:rPr lang="ar-LB" sz="1500" dirty="0"/>
              <a:t>[م/ 32 اتفاقية حقوق الطفل، اتفاقية العمل الدولية رقم 182]</a:t>
            </a:r>
            <a:endParaRPr lang="en-US" sz="1500" dirty="0"/>
          </a:p>
          <a:p>
            <a:pPr algn="r" rtl="1"/>
            <a:r>
              <a:rPr lang="en-US" sz="1500" b="1" dirty="0"/>
              <a:t>-</a:t>
            </a:r>
            <a:r>
              <a:rPr lang="ar-LB" sz="1500" b="1" dirty="0"/>
              <a:t>الحقوق المتساوية للعمال المهاجرين</a:t>
            </a:r>
            <a:endParaRPr lang="en-US" sz="1500" b="1" dirty="0"/>
          </a:p>
          <a:p>
            <a:pPr algn="r" rtl="1"/>
            <a:r>
              <a:rPr lang="en-US" sz="1500" dirty="0"/>
              <a:t>]</a:t>
            </a:r>
            <a:r>
              <a:rPr lang="ar-LB" sz="1500" dirty="0"/>
              <a:t>الإتفاقية المعنية بالعمال المهاجرين م/25]</a:t>
            </a:r>
            <a:endParaRPr lang="en-US" sz="1500" dirty="0"/>
          </a:p>
        </p:txBody>
      </p:sp>
    </p:spTree>
    <p:extLst>
      <p:ext uri="{BB962C8B-B14F-4D97-AF65-F5344CB8AC3E}">
        <p14:creationId xmlns:p14="http://schemas.microsoft.com/office/powerpoint/2010/main" val="275593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54" y="99646"/>
            <a:ext cx="8229600" cy="967154"/>
          </a:xfrm>
        </p:spPr>
        <p:txBody>
          <a:bodyPr>
            <a:normAutofit fontScale="90000"/>
          </a:bodyPr>
          <a:lstStyle/>
          <a:p>
            <a:pPr algn="r" rtl="1"/>
            <a:r>
              <a:rPr lang="ar-LB" b="1" dirty="0">
                <a:solidFill>
                  <a:schemeClr val="accent6">
                    <a:lumMod val="75000"/>
                  </a:schemeClr>
                </a:solidFill>
              </a:rPr>
              <a:t> الهدف 9:الصناعة والإبتكار والهياكل الأساسية </a:t>
            </a:r>
            <a:endParaRPr lang="en-US" b="1" dirty="0">
              <a:solidFill>
                <a:schemeClr val="accent6">
                  <a:lumMod val="75000"/>
                </a:schemeClr>
              </a:solidFill>
            </a:endParaRPr>
          </a:p>
        </p:txBody>
      </p:sp>
      <p:sp>
        <p:nvSpPr>
          <p:cNvPr id="3" name="Content Placeholder 2"/>
          <p:cNvSpPr>
            <a:spLocks noGrp="1"/>
          </p:cNvSpPr>
          <p:nvPr>
            <p:ph idx="1"/>
          </p:nvPr>
        </p:nvSpPr>
        <p:spPr>
          <a:xfrm>
            <a:off x="480646" y="1063869"/>
            <a:ext cx="8229600" cy="1752601"/>
          </a:xfrm>
        </p:spPr>
        <p:txBody>
          <a:bodyPr>
            <a:noAutofit/>
          </a:bodyPr>
          <a:lstStyle/>
          <a:p>
            <a:pPr marL="0" indent="0" algn="r" rtl="1">
              <a:buNone/>
            </a:pPr>
            <a:r>
              <a:rPr lang="ar-SA" sz="2500" b="1" i="1" u="sng" dirty="0">
                <a:effectLst/>
              </a:rPr>
              <a:t>بناء البنية التحتية المرنة، وتشجيع التصنيع الشامل والمستدام وتشجيع الابتكار</a:t>
            </a:r>
            <a:endParaRPr lang="en-US" sz="2500" b="1" i="1" u="sng" dirty="0">
              <a:ea typeface="Calibri"/>
              <a:cs typeface="Times New Roman"/>
            </a:endParaRPr>
          </a:p>
          <a:p>
            <a:pPr marL="0" indent="0" algn="r" rtl="1">
              <a:buNone/>
            </a:pPr>
            <a:r>
              <a:rPr lang="ar-LB" sz="2500" i="1" dirty="0"/>
              <a:t>وتشمل </a:t>
            </a:r>
            <a:r>
              <a:rPr lang="ar-LB" sz="2800" i="1" dirty="0"/>
              <a:t> الغايات</a:t>
            </a:r>
            <a:r>
              <a:rPr lang="ar-LB" sz="2500" i="1" dirty="0"/>
              <a:t> الوصول بأسعار معقولة ومنصفة إلى البنية التحتية الجيدة؛ التصنيع المولود للعمالة؛ الوصول إلى الخدمات المالية والأسواق؛ والابتكار ونقل التكنولوجيا، وزيادة فرص الحصول على تكنولوجيا المعلومات والاتصالات.</a:t>
            </a:r>
            <a:endParaRPr lang="en-US" sz="2500" i="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358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0" y="2936081"/>
            <a:ext cx="4891454" cy="3508653"/>
          </a:xfrm>
          <a:prstGeom prst="rect">
            <a:avLst/>
          </a:prstGeom>
          <a:noFill/>
        </p:spPr>
        <p:txBody>
          <a:bodyPr wrap="square" rtlCol="0">
            <a:spAutoFit/>
          </a:bodyPr>
          <a:lstStyle/>
          <a:p>
            <a:pPr algn="r" rtl="1"/>
            <a:r>
              <a:rPr lang="ar-LB" b="1" u="sng" dirty="0"/>
              <a:t>حقوق الإنسان ذات العلاقة</a:t>
            </a:r>
          </a:p>
          <a:p>
            <a:pPr algn="r" rtl="1"/>
            <a:r>
              <a:rPr lang="ar-LB" dirty="0"/>
              <a:t> </a:t>
            </a:r>
            <a:r>
              <a:rPr lang="ar-LB" b="1" dirty="0"/>
              <a:t>- الحق في التمتع بفوائد التقدم العلمي وبتطبيقاته</a:t>
            </a:r>
          </a:p>
          <a:p>
            <a:pPr algn="r" rtl="1"/>
            <a:r>
              <a:rPr lang="ar-LB" sz="1600" dirty="0"/>
              <a:t>[م/ 27 الإعلان العالمي لحقوق الإنسان، م/15 (1)(ب) العهد الدولي للحقوق الاقتصادية والاجتماعية والثقافية]</a:t>
            </a:r>
          </a:p>
          <a:p>
            <a:pPr algn="r" rtl="1"/>
            <a:r>
              <a:rPr lang="ar-LB" dirty="0"/>
              <a:t> </a:t>
            </a:r>
            <a:r>
              <a:rPr lang="ar-LB" b="1" dirty="0"/>
              <a:t>- الحق في الوصول إلى المعلومات</a:t>
            </a:r>
          </a:p>
          <a:p>
            <a:pPr algn="r" rtl="1"/>
            <a:r>
              <a:rPr lang="ar-LB" sz="1600" dirty="0"/>
              <a:t>[م/19 الإعلان العالمي لحقوق الإنسان، م/19(2) العهد الدولي للحقوق المدنية والسياسية]</a:t>
            </a:r>
          </a:p>
          <a:p>
            <a:pPr algn="r" rtl="1"/>
            <a:r>
              <a:rPr lang="ar-LB" dirty="0"/>
              <a:t> </a:t>
            </a:r>
            <a:r>
              <a:rPr lang="ar-LB" b="1" dirty="0"/>
              <a:t>- الحق في سكن لائق</a:t>
            </a:r>
            <a:r>
              <a:rPr lang="ar-LB" dirty="0"/>
              <a:t> ، بما في ذلك الأراضي والموارد</a:t>
            </a:r>
            <a:endParaRPr lang="ar-LB" b="1" dirty="0"/>
          </a:p>
          <a:p>
            <a:pPr algn="r" rtl="1"/>
            <a:r>
              <a:rPr lang="ar-LB" sz="1600" dirty="0"/>
              <a:t>[م/ 25 الإعلان العالمي لحقوق الإنسان، م/ 11 العهد الدولي للحقوق الاقتصادية والاجتماعية والثقافية]</a:t>
            </a:r>
          </a:p>
          <a:p>
            <a:pPr algn="r" rtl="1"/>
            <a:r>
              <a:rPr lang="ar-LB" dirty="0"/>
              <a:t> </a:t>
            </a:r>
            <a:r>
              <a:rPr lang="ar-LB" b="1" dirty="0"/>
              <a:t>- الحقوق المتساوية في الحصول على القروض المصرفية وغيرها من أشكال الائتمان المالي</a:t>
            </a:r>
          </a:p>
          <a:p>
            <a:pPr algn="r" rtl="1"/>
            <a:r>
              <a:rPr lang="ar-LB" sz="1600" dirty="0"/>
              <a:t>[م/13 (ب) و م/14 (2) اتفاقية القضاء على التمييز ضد المرأة]</a:t>
            </a:r>
            <a:endParaRPr lang="en-US" sz="1600" dirty="0"/>
          </a:p>
        </p:txBody>
      </p:sp>
    </p:spTree>
    <p:extLst>
      <p:ext uri="{BB962C8B-B14F-4D97-AF65-F5344CB8AC3E}">
        <p14:creationId xmlns:p14="http://schemas.microsoft.com/office/powerpoint/2010/main" val="2755939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30BF7E-29A7-4F74-A59A-E6687ECEED7C}">
  <ds:schemaRefs>
    <ds:schemaRef ds:uri="http://schemas.microsoft.com/sharepoint/v3/contenttype/forms"/>
  </ds:schemaRefs>
</ds:datastoreItem>
</file>

<file path=customXml/itemProps2.xml><?xml version="1.0" encoding="utf-8"?>
<ds:datastoreItem xmlns:ds="http://schemas.openxmlformats.org/officeDocument/2006/customXml" ds:itemID="{9E7234D9-3FAA-4F58-AF80-E5292BDCA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3A136B-B643-466F-964A-FE358B67EFB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1145</TotalTime>
  <Words>3371</Words>
  <Application>Microsoft Macintosh PowerPoint</Application>
  <PresentationFormat>On-screen Show (4:3)</PresentationFormat>
  <Paragraphs>207</Paragraphs>
  <Slides>17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الهدف 1: القضاء على الفقر </vt:lpstr>
      <vt:lpstr>الهدف 2: القضاء على الجوع </vt:lpstr>
      <vt:lpstr>الهدف 3: الصحة الجيدة والرفاه </vt:lpstr>
      <vt:lpstr>الهدف 4: التعليم الجيد</vt:lpstr>
      <vt:lpstr>الهدف 5: المساواة بين الجنسين</vt:lpstr>
      <vt:lpstr>الهدف 6: المياه النظيفة و الصرف الصحي </vt:lpstr>
      <vt:lpstr>الهدف 7: طاقة نظيفة وبأسعار معقولة</vt:lpstr>
      <vt:lpstr> الهدف 8: العمل اللائق ونمو الإقتصاد </vt:lpstr>
      <vt:lpstr> الهدف 9:الصناعة والإبتكار والهياكل الأساسية </vt:lpstr>
      <vt:lpstr>الهدف 10: الحد من أوجه عدم المساواة </vt:lpstr>
      <vt:lpstr> الهدف 11: مدن ومجتمعات محلية مستدامة</vt:lpstr>
      <vt:lpstr> الهدف 12: الاستهداف والإنتاج المسؤولان</vt:lpstr>
      <vt:lpstr>الهدف 13: العمل المناخي </vt:lpstr>
      <vt:lpstr>الهدف 14: الحياة تحت الماء </vt:lpstr>
      <vt:lpstr>الهدف 15: الحياة في البر</vt:lpstr>
      <vt:lpstr>الهدف 16:السلام والعدل والمؤسسات القوية</vt:lpstr>
      <vt:lpstr>الهدف 17: عقد الشراكات لتحقيق الأهداف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الهدف 1: القضاء على الفقر</dc:title>
  <dc:creator>Ohchr Intern2</dc:creator>
  <cp:lastModifiedBy>CBP Individual contractor</cp:lastModifiedBy>
  <cp:revision>91</cp:revision>
  <cp:lastPrinted>2017-12-09T07:56:45Z</cp:lastPrinted>
  <dcterms:created xsi:type="dcterms:W3CDTF">2017-11-15T08:23:31Z</dcterms:created>
  <dcterms:modified xsi:type="dcterms:W3CDTF">2020-04-29T09:39:20Z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