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58" r:id="rId7"/>
    <p:sldId id="259" r:id="rId8"/>
    <p:sldId id="261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A8184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7"/>
  </p:normalViewPr>
  <p:slideViewPr>
    <p:cSldViewPr>
      <p:cViewPr varScale="1">
        <p:scale>
          <a:sx n="93" d="100"/>
          <a:sy n="93" d="100"/>
        </p:scale>
        <p:origin x="456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B1632-A298-496B-8DFF-DAFAE6DD52B6}" type="datetimeFigureOut">
              <a:rPr lang="fr-FR" smtClean="0"/>
              <a:t>29/04/2020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7B0B1-7C4F-4199-8A46-A09545B854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572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B7B0B1-7C4F-4199-8A46-A09545B8546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24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31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130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56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2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750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08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935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28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86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25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39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D9E40-02CE-48D0-883B-8686190F5252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C3B8-3861-426F-84F2-CB1643EDF0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120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6102" y="260648"/>
            <a:ext cx="9144000" cy="648072"/>
          </a:xfrm>
          <a:ln w="57150">
            <a:noFill/>
          </a:ln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FF0000"/>
                </a:solidFill>
              </a:rPr>
              <a:t>ODD 1: Pas de </a:t>
            </a:r>
            <a:r>
              <a:rPr lang="en-US" sz="5000" b="1" err="1">
                <a:solidFill>
                  <a:srgbClr val="FF0000"/>
                </a:solidFill>
              </a:rPr>
              <a:t>pauvreté</a:t>
            </a:r>
            <a:endParaRPr lang="en-US" sz="5000" b="1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568952" cy="230425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1100" b="1" i="1" u="sng">
                <a:solidFill>
                  <a:schemeClr val="tx1"/>
                </a:solidFill>
              </a:rPr>
              <a:t>Éliminer la </a:t>
            </a:r>
            <a:r>
              <a:rPr lang="en-US" sz="11100" b="1" i="1" u="sng" err="1">
                <a:solidFill>
                  <a:schemeClr val="tx1"/>
                </a:solidFill>
              </a:rPr>
              <a:t>pauvreté</a:t>
            </a:r>
            <a:r>
              <a:rPr lang="en-US" sz="11100" b="1" i="1" u="sng">
                <a:solidFill>
                  <a:schemeClr val="tx1"/>
                </a:solidFill>
              </a:rPr>
              <a:t> sous </a:t>
            </a:r>
            <a:r>
              <a:rPr lang="en-US" sz="11100" b="1" i="1" u="sng" err="1">
                <a:solidFill>
                  <a:schemeClr val="tx1"/>
                </a:solidFill>
              </a:rPr>
              <a:t>toutes</a:t>
            </a:r>
            <a:r>
              <a:rPr lang="en-US" sz="11100" b="1" i="1" u="sng">
                <a:solidFill>
                  <a:schemeClr val="tx1"/>
                </a:solidFill>
              </a:rPr>
              <a:t> </a:t>
            </a:r>
            <a:r>
              <a:rPr lang="en-US" sz="11100" b="1" i="1" u="sng" err="1">
                <a:solidFill>
                  <a:schemeClr val="tx1"/>
                </a:solidFill>
              </a:rPr>
              <a:t>ses</a:t>
            </a:r>
            <a:r>
              <a:rPr lang="en-US" sz="11100" b="1" i="1" u="sng">
                <a:solidFill>
                  <a:schemeClr val="tx1"/>
                </a:solidFill>
              </a:rPr>
              <a:t> </a:t>
            </a:r>
            <a:r>
              <a:rPr lang="en-US" sz="11100" b="1" i="1" u="sng" err="1">
                <a:solidFill>
                  <a:schemeClr val="tx1"/>
                </a:solidFill>
              </a:rPr>
              <a:t>formes</a:t>
            </a:r>
            <a:r>
              <a:rPr lang="en-US" sz="11100" b="1" i="1" u="sng">
                <a:solidFill>
                  <a:schemeClr val="tx1"/>
                </a:solidFill>
              </a:rPr>
              <a:t> et partout </a:t>
            </a:r>
            <a:r>
              <a:rPr lang="en-US" sz="11100" b="1" i="1" u="sng" err="1">
                <a:solidFill>
                  <a:schemeClr val="tx1"/>
                </a:solidFill>
              </a:rPr>
              <a:t>dans</a:t>
            </a:r>
            <a:r>
              <a:rPr lang="en-US" sz="11100" b="1" i="1" u="sng">
                <a:solidFill>
                  <a:schemeClr val="tx1"/>
                </a:solidFill>
              </a:rPr>
              <a:t> le </a:t>
            </a:r>
            <a:r>
              <a:rPr lang="fr-FR" sz="11100" b="1" i="1" u="sng">
                <a:solidFill>
                  <a:schemeClr val="tx1"/>
                </a:solidFill>
              </a:rPr>
              <a:t>monde</a:t>
            </a:r>
          </a:p>
          <a:p>
            <a:pPr algn="just"/>
            <a:r>
              <a:rPr lang="en-US" sz="11100" i="1" u="sng">
                <a:solidFill>
                  <a:schemeClr val="tx1"/>
                </a:solidFill>
              </a:rPr>
              <a:t>Cibles: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en-US" sz="11100" i="1" err="1">
                <a:solidFill>
                  <a:schemeClr val="tx1"/>
                </a:solidFill>
              </a:rPr>
              <a:t>l’éradication</a:t>
            </a:r>
            <a:r>
              <a:rPr lang="en-US" sz="11100" i="1">
                <a:solidFill>
                  <a:schemeClr val="tx1"/>
                </a:solidFill>
              </a:rPr>
              <a:t> de </a:t>
            </a:r>
            <a:r>
              <a:rPr lang="en-US" sz="11100" i="1" err="1">
                <a:solidFill>
                  <a:schemeClr val="tx1"/>
                </a:solidFill>
              </a:rPr>
              <a:t>l’extrême</a:t>
            </a:r>
            <a:r>
              <a:rPr lang="en-US" sz="11100" i="1">
                <a:solidFill>
                  <a:schemeClr val="tx1"/>
                </a:solidFill>
              </a:rPr>
              <a:t> pauvreté; la </a:t>
            </a:r>
            <a:r>
              <a:rPr lang="en-US" sz="11100" i="1" err="1">
                <a:solidFill>
                  <a:schemeClr val="tx1"/>
                </a:solidFill>
              </a:rPr>
              <a:t>mise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en-US" sz="11100" i="1" err="1">
                <a:solidFill>
                  <a:schemeClr val="tx1"/>
                </a:solidFill>
              </a:rPr>
              <a:t>en</a:t>
            </a:r>
            <a:r>
              <a:rPr lang="en-US" sz="11100" i="1">
                <a:solidFill>
                  <a:schemeClr val="tx1"/>
                </a:solidFill>
              </a:rPr>
              <a:t> oeuvre de </a:t>
            </a:r>
            <a:r>
              <a:rPr lang="en-US" sz="11100" i="1" err="1">
                <a:solidFill>
                  <a:schemeClr val="tx1"/>
                </a:solidFill>
              </a:rPr>
              <a:t>mesures</a:t>
            </a:r>
            <a:r>
              <a:rPr lang="en-US" sz="11100" i="1">
                <a:solidFill>
                  <a:schemeClr val="tx1"/>
                </a:solidFill>
              </a:rPr>
              <a:t> de protection sociales; la </a:t>
            </a:r>
            <a:r>
              <a:rPr lang="en-US" sz="11100" i="1" err="1">
                <a:solidFill>
                  <a:schemeClr val="tx1"/>
                </a:solidFill>
              </a:rPr>
              <a:t>garantie</a:t>
            </a:r>
            <a:r>
              <a:rPr lang="en-US" sz="11100" i="1">
                <a:solidFill>
                  <a:schemeClr val="tx1"/>
                </a:solidFill>
              </a:rPr>
              <a:t> d’un </a:t>
            </a:r>
            <a:r>
              <a:rPr lang="en-US" sz="11100" i="1" err="1">
                <a:solidFill>
                  <a:schemeClr val="tx1"/>
                </a:solidFill>
              </a:rPr>
              <a:t>accès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en-US" sz="11100" i="1" err="1">
                <a:solidFill>
                  <a:schemeClr val="tx1"/>
                </a:solidFill>
              </a:rPr>
              <a:t>égal</a:t>
            </a:r>
            <a:r>
              <a:rPr lang="en-US" sz="11100" i="1">
                <a:solidFill>
                  <a:schemeClr val="tx1"/>
                </a:solidFill>
              </a:rPr>
              <a:t> entre les hommes et les femmes aux </a:t>
            </a:r>
            <a:r>
              <a:rPr lang="en-US" sz="11100" i="1" err="1">
                <a:solidFill>
                  <a:schemeClr val="tx1"/>
                </a:solidFill>
              </a:rPr>
              <a:t>ressources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en-US" sz="11100" i="1" err="1">
                <a:solidFill>
                  <a:schemeClr val="tx1"/>
                </a:solidFill>
              </a:rPr>
              <a:t>économiques</a:t>
            </a:r>
            <a:r>
              <a:rPr lang="en-US" sz="11100" i="1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7706" y="3434332"/>
            <a:ext cx="60547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b="1"/>
              <a:t>Droit à un </a:t>
            </a:r>
            <a:r>
              <a:rPr lang="en-US" sz="2200" b="1" err="1"/>
              <a:t>niveau</a:t>
            </a:r>
            <a:r>
              <a:rPr lang="en-US" sz="2200" b="1"/>
              <a:t> de vie suffisant</a:t>
            </a:r>
          </a:p>
          <a:p>
            <a:pPr algn="just"/>
            <a:r>
              <a:rPr lang="en-US" sz="2200"/>
              <a:t>[DUDH art.25; ICESCR art.11; CRC art.27]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b="1"/>
              <a:t>Droit à la </a:t>
            </a:r>
            <a:r>
              <a:rPr lang="en-US" sz="2200" b="1" err="1"/>
              <a:t>sécurité</a:t>
            </a:r>
            <a:r>
              <a:rPr lang="en-US" sz="2200" b="1"/>
              <a:t> </a:t>
            </a:r>
            <a:r>
              <a:rPr lang="en-US" sz="2200" b="1" err="1"/>
              <a:t>sociale</a:t>
            </a:r>
            <a:endParaRPr lang="en-US" sz="2200" b="1"/>
          </a:p>
          <a:p>
            <a:pPr algn="just"/>
            <a:r>
              <a:rPr lang="en-US" sz="2200"/>
              <a:t>[DUDH art.22; ICESCR art.9; CRPD art.28; CRC art.26]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b="1"/>
              <a:t>Égalité des droits entre homme et femmes </a:t>
            </a:r>
            <a:r>
              <a:rPr lang="en-US" sz="2200" b="1" err="1"/>
              <a:t>dans</a:t>
            </a:r>
            <a:r>
              <a:rPr lang="en-US" sz="2200" b="1"/>
              <a:t> la </a:t>
            </a:r>
            <a:r>
              <a:rPr lang="en-US" sz="2200" b="1" err="1"/>
              <a:t>sphére</a:t>
            </a:r>
            <a:r>
              <a:rPr lang="en-US" sz="2200" b="1"/>
              <a:t> </a:t>
            </a:r>
            <a:r>
              <a:rPr lang="en-US" sz="2200" b="1" err="1"/>
              <a:t>économique</a:t>
            </a:r>
            <a:endParaRPr lang="en-US" sz="2200" b="1"/>
          </a:p>
          <a:p>
            <a:pPr algn="just"/>
            <a:r>
              <a:rPr lang="en-US" sz="2200"/>
              <a:t>[CEDAW arts.11, 13, 14(2)(g), 15(2), 16(1)]</a:t>
            </a:r>
            <a:endParaRPr lang="en-GB" sz="22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768032"/>
            <a:ext cx="2502698" cy="250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331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21345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FF3399"/>
                </a:solidFill>
              </a:rPr>
              <a:t>ODD 10: </a:t>
            </a:r>
            <a:r>
              <a:rPr lang="fr-CH" sz="5000" b="1">
                <a:solidFill>
                  <a:srgbClr val="FF3399"/>
                </a:solidFill>
              </a:rPr>
              <a:t>Inégalités</a:t>
            </a:r>
            <a:r>
              <a:rPr lang="en-US" sz="5000" b="1">
                <a:solidFill>
                  <a:srgbClr val="FF3399"/>
                </a:solidFill>
              </a:rPr>
              <a:t> </a:t>
            </a:r>
            <a:r>
              <a:rPr lang="fr-CH" sz="5000" b="1">
                <a:solidFill>
                  <a:srgbClr val="FF3399"/>
                </a:solidFill>
              </a:rPr>
              <a:t>réduites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752" y="838567"/>
            <a:ext cx="9036496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0500" b="1" i="1" u="sng" dirty="0" err="1">
                <a:solidFill>
                  <a:schemeClr val="tx1"/>
                </a:solidFill>
              </a:rPr>
              <a:t>Réduire</a:t>
            </a:r>
            <a:r>
              <a:rPr lang="en-US" sz="10500" b="1" i="1" u="sng" dirty="0">
                <a:solidFill>
                  <a:schemeClr val="tx1"/>
                </a:solidFill>
              </a:rPr>
              <a:t> les </a:t>
            </a:r>
            <a:r>
              <a:rPr lang="en-US" sz="10500" b="1" i="1" u="sng" dirty="0" err="1">
                <a:solidFill>
                  <a:schemeClr val="tx1"/>
                </a:solidFill>
              </a:rPr>
              <a:t>inégalités</a:t>
            </a:r>
            <a:r>
              <a:rPr lang="en-US" sz="10500" b="1" i="1" u="sng" dirty="0">
                <a:solidFill>
                  <a:schemeClr val="tx1"/>
                </a:solidFill>
              </a:rPr>
              <a:t> dans les pays et d’un pays </a:t>
            </a:r>
            <a:r>
              <a:rPr lang="en-US" sz="10500" b="1" i="1" u="sng" dirty="0" err="1">
                <a:solidFill>
                  <a:schemeClr val="tx1"/>
                </a:solidFill>
              </a:rPr>
              <a:t>à</a:t>
            </a:r>
            <a:r>
              <a:rPr lang="en-US" sz="10500" b="1" i="1" u="sng" dirty="0">
                <a:solidFill>
                  <a:schemeClr val="tx1"/>
                </a:solidFill>
              </a:rPr>
              <a:t> </a:t>
            </a:r>
            <a:r>
              <a:rPr lang="en-US" sz="10500" b="1" i="1" u="sng" dirty="0" err="1">
                <a:solidFill>
                  <a:schemeClr val="tx1"/>
                </a:solidFill>
              </a:rPr>
              <a:t>l’autre</a:t>
            </a:r>
            <a:endParaRPr lang="en-US" sz="10500" b="1" i="1" u="sng" dirty="0">
              <a:solidFill>
                <a:schemeClr val="tx1"/>
              </a:solidFill>
            </a:endParaRPr>
          </a:p>
          <a:p>
            <a:pPr algn="just"/>
            <a:r>
              <a:rPr lang="en-US" sz="9600" i="1" u="sng" dirty="0" err="1">
                <a:solidFill>
                  <a:schemeClr val="tx1"/>
                </a:solidFill>
              </a:rPr>
              <a:t>Cibles</a:t>
            </a:r>
            <a:r>
              <a:rPr lang="en-US" sz="9600" i="1" u="sng" dirty="0">
                <a:solidFill>
                  <a:schemeClr val="tx1"/>
                </a:solidFill>
              </a:rPr>
              <a:t>:</a:t>
            </a:r>
            <a:r>
              <a:rPr lang="en-US" sz="9600" i="1" dirty="0">
                <a:solidFill>
                  <a:schemeClr val="tx1"/>
                </a:solidFill>
              </a:rPr>
              <a:t> la </a:t>
            </a:r>
            <a:r>
              <a:rPr lang="en-US" sz="9600" i="1" dirty="0" err="1">
                <a:solidFill>
                  <a:schemeClr val="tx1"/>
                </a:solidFill>
              </a:rPr>
              <a:t>croissance</a:t>
            </a:r>
            <a:r>
              <a:rPr lang="en-US" sz="9600" i="1" dirty="0">
                <a:solidFill>
                  <a:schemeClr val="tx1"/>
                </a:solidFill>
              </a:rPr>
              <a:t> des </a:t>
            </a:r>
            <a:r>
              <a:rPr lang="en-US" sz="9600" i="1" dirty="0" err="1">
                <a:solidFill>
                  <a:schemeClr val="tx1"/>
                </a:solidFill>
              </a:rPr>
              <a:t>revenus</a:t>
            </a:r>
            <a:r>
              <a:rPr lang="en-US" sz="9600" i="1" dirty="0">
                <a:solidFill>
                  <a:schemeClr val="tx1"/>
                </a:solidFill>
              </a:rPr>
              <a:t> des 40% de la population la plus </a:t>
            </a:r>
            <a:r>
              <a:rPr lang="en-US" sz="9600" i="1" dirty="0" err="1">
                <a:solidFill>
                  <a:schemeClr val="tx1"/>
                </a:solidFill>
              </a:rPr>
              <a:t>pauvre</a:t>
            </a:r>
            <a:r>
              <a:rPr lang="en-US" sz="9600" i="1" dirty="0">
                <a:solidFill>
                  <a:schemeClr val="tx1"/>
                </a:solidFill>
              </a:rPr>
              <a:t>; </a:t>
            </a:r>
            <a:r>
              <a:rPr lang="en-US" sz="9600" i="1" dirty="0" err="1">
                <a:solidFill>
                  <a:schemeClr val="tx1"/>
                </a:solidFill>
              </a:rPr>
              <a:t>l’intégration</a:t>
            </a:r>
            <a:r>
              <a:rPr lang="en-US" sz="9600" i="1" dirty="0">
                <a:solidFill>
                  <a:schemeClr val="tx1"/>
                </a:solidFill>
              </a:rPr>
              <a:t> </a:t>
            </a:r>
            <a:r>
              <a:rPr lang="en-US" sz="9600" i="1" dirty="0" err="1">
                <a:solidFill>
                  <a:schemeClr val="tx1"/>
                </a:solidFill>
              </a:rPr>
              <a:t>sociale</a:t>
            </a:r>
            <a:r>
              <a:rPr lang="en-US" sz="9600" i="1" dirty="0">
                <a:solidFill>
                  <a:schemeClr val="tx1"/>
                </a:solidFill>
              </a:rPr>
              <a:t>, </a:t>
            </a:r>
            <a:r>
              <a:rPr lang="en-US" sz="9600" i="1" dirty="0" err="1">
                <a:solidFill>
                  <a:schemeClr val="tx1"/>
                </a:solidFill>
              </a:rPr>
              <a:t>économique</a:t>
            </a:r>
            <a:r>
              <a:rPr lang="en-US" sz="9600" i="1" dirty="0">
                <a:solidFill>
                  <a:schemeClr val="tx1"/>
                </a:solidFill>
              </a:rPr>
              <a:t> et politique de </a:t>
            </a:r>
            <a:r>
              <a:rPr lang="en-US" sz="9600" i="1" dirty="0" err="1">
                <a:solidFill>
                  <a:schemeClr val="tx1"/>
                </a:solidFill>
              </a:rPr>
              <a:t>tous</a:t>
            </a:r>
            <a:r>
              <a:rPr lang="en-US" sz="9600" i="1" dirty="0">
                <a:solidFill>
                  <a:schemeClr val="tx1"/>
                </a:solidFill>
              </a:rPr>
              <a:t>; </a:t>
            </a:r>
            <a:r>
              <a:rPr lang="en-US" sz="9600" i="1" dirty="0" err="1">
                <a:solidFill>
                  <a:schemeClr val="tx1"/>
                </a:solidFill>
              </a:rPr>
              <a:t>l’égalité</a:t>
            </a:r>
            <a:r>
              <a:rPr lang="en-US" sz="9600" i="1" dirty="0">
                <a:solidFill>
                  <a:schemeClr val="tx1"/>
                </a:solidFill>
              </a:rPr>
              <a:t> des chances; la protection </a:t>
            </a:r>
            <a:r>
              <a:rPr lang="en-US" sz="9600" i="1" dirty="0" err="1">
                <a:solidFill>
                  <a:schemeClr val="tx1"/>
                </a:solidFill>
              </a:rPr>
              <a:t>sociale</a:t>
            </a:r>
            <a:r>
              <a:rPr lang="en-US" sz="9600" i="1" dirty="0">
                <a:solidFill>
                  <a:schemeClr val="tx1"/>
                </a:solidFill>
              </a:rPr>
              <a:t> pour </a:t>
            </a:r>
            <a:r>
              <a:rPr lang="en-US" sz="9600" i="1" dirty="0" err="1">
                <a:solidFill>
                  <a:schemeClr val="tx1"/>
                </a:solidFill>
              </a:rPr>
              <a:t>tous</a:t>
            </a:r>
            <a:r>
              <a:rPr lang="en-US" sz="9600" i="1" dirty="0">
                <a:solidFill>
                  <a:schemeClr val="tx1"/>
                </a:solidFill>
              </a:rPr>
              <a:t>; la </a:t>
            </a:r>
            <a:r>
              <a:rPr lang="en-US" sz="9600" i="1" dirty="0" err="1">
                <a:solidFill>
                  <a:schemeClr val="tx1"/>
                </a:solidFill>
              </a:rPr>
              <a:t>réglementation</a:t>
            </a:r>
            <a:r>
              <a:rPr lang="en-US" sz="9600" i="1" dirty="0">
                <a:solidFill>
                  <a:schemeClr val="tx1"/>
                </a:solidFill>
              </a:rPr>
              <a:t> et la surveillance des institutions et </a:t>
            </a:r>
            <a:r>
              <a:rPr lang="en-US" sz="9600" i="1" dirty="0" err="1">
                <a:solidFill>
                  <a:schemeClr val="tx1"/>
                </a:solidFill>
              </a:rPr>
              <a:t>marchés</a:t>
            </a:r>
            <a:r>
              <a:rPr lang="en-US" sz="9600" i="1" dirty="0">
                <a:solidFill>
                  <a:schemeClr val="tx1"/>
                </a:solidFill>
              </a:rPr>
              <a:t> financiers </a:t>
            </a:r>
            <a:r>
              <a:rPr lang="en-US" sz="9600" i="1" dirty="0" err="1">
                <a:solidFill>
                  <a:schemeClr val="tx1"/>
                </a:solidFill>
              </a:rPr>
              <a:t>mondiaux</a:t>
            </a:r>
            <a:r>
              <a:rPr lang="en-US" sz="9600" i="1" dirty="0">
                <a:solidFill>
                  <a:schemeClr val="tx1"/>
                </a:solidFill>
              </a:rPr>
              <a:t>; la participation de </a:t>
            </a:r>
            <a:r>
              <a:rPr lang="en-US" sz="9600" i="1" dirty="0" err="1">
                <a:solidFill>
                  <a:schemeClr val="tx1"/>
                </a:solidFill>
              </a:rPr>
              <a:t>tous</a:t>
            </a:r>
            <a:r>
              <a:rPr lang="en-US" sz="9600" i="1" dirty="0">
                <a:solidFill>
                  <a:schemeClr val="tx1"/>
                </a:solidFill>
              </a:rPr>
              <a:t> les pays dans les institutions </a:t>
            </a:r>
            <a:r>
              <a:rPr lang="en-US" sz="9600" i="1" dirty="0" err="1">
                <a:solidFill>
                  <a:schemeClr val="tx1"/>
                </a:solidFill>
              </a:rPr>
              <a:t>économiques</a:t>
            </a:r>
            <a:r>
              <a:rPr lang="en-US" sz="9600" i="1" dirty="0">
                <a:solidFill>
                  <a:schemeClr val="tx1"/>
                </a:solidFill>
              </a:rPr>
              <a:t> et </a:t>
            </a:r>
            <a:r>
              <a:rPr lang="en-US" sz="9600" i="1" dirty="0" err="1">
                <a:solidFill>
                  <a:schemeClr val="tx1"/>
                </a:solidFill>
              </a:rPr>
              <a:t>financières</a:t>
            </a:r>
            <a:r>
              <a:rPr lang="en-US" sz="9600" i="1" dirty="0">
                <a:solidFill>
                  <a:schemeClr val="tx1"/>
                </a:solidFill>
              </a:rPr>
              <a:t> </a:t>
            </a:r>
            <a:r>
              <a:rPr lang="en-US" sz="9600" i="1" dirty="0" err="1">
                <a:solidFill>
                  <a:schemeClr val="tx1"/>
                </a:solidFill>
              </a:rPr>
              <a:t>internationales</a:t>
            </a:r>
            <a:r>
              <a:rPr lang="en-US" sz="9600" i="1" dirty="0">
                <a:solidFill>
                  <a:schemeClr val="tx1"/>
                </a:solidFill>
              </a:rPr>
              <a:t>; la bonne gestion de la migration et la </a:t>
            </a:r>
            <a:r>
              <a:rPr lang="en-US" sz="9600" i="1" dirty="0" err="1">
                <a:solidFill>
                  <a:schemeClr val="tx1"/>
                </a:solidFill>
              </a:rPr>
              <a:t>baisse</a:t>
            </a:r>
            <a:r>
              <a:rPr lang="en-US" sz="9600" i="1" dirty="0">
                <a:solidFill>
                  <a:schemeClr val="tx1"/>
                </a:solidFill>
              </a:rPr>
              <a:t> des </a:t>
            </a:r>
            <a:r>
              <a:rPr lang="en-US" sz="9600" i="1" dirty="0" err="1">
                <a:solidFill>
                  <a:schemeClr val="tx1"/>
                </a:solidFill>
              </a:rPr>
              <a:t>coûts</a:t>
            </a:r>
            <a:r>
              <a:rPr lang="en-US" sz="9600" i="1" dirty="0">
                <a:solidFill>
                  <a:schemeClr val="tx1"/>
                </a:solidFill>
              </a:rPr>
              <a:t> de transaction </a:t>
            </a:r>
            <a:r>
              <a:rPr lang="en-US" sz="9600" i="1" dirty="0" err="1">
                <a:solidFill>
                  <a:schemeClr val="tx1"/>
                </a:solidFill>
              </a:rPr>
              <a:t>effectués</a:t>
            </a:r>
            <a:r>
              <a:rPr lang="en-US" sz="9600" i="1" dirty="0">
                <a:solidFill>
                  <a:schemeClr val="tx1"/>
                </a:solidFill>
              </a:rPr>
              <a:t> par les migrants.</a:t>
            </a:r>
            <a:endParaRPr lang="en-GB" sz="8000" dirty="0"/>
          </a:p>
        </p:txBody>
      </p:sp>
      <p:sp>
        <p:nvSpPr>
          <p:cNvPr id="7" name="TextBox 6"/>
          <p:cNvSpPr txBox="1"/>
          <p:nvPr/>
        </p:nvSpPr>
        <p:spPr>
          <a:xfrm>
            <a:off x="107504" y="3840748"/>
            <a:ext cx="644420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Égalité et non-discrimination </a:t>
            </a:r>
            <a:r>
              <a:rPr lang="en-US" sz="1600"/>
              <a:t>[DUDH art.2; ICESCR art.2(2); ICCPR arts.2(1), 26; CERD art.2(2); CEDAW art.2; CRC art.2; CRPD art.5; CMW art.7; </a:t>
            </a:r>
            <a:r>
              <a:rPr lang="en-US" sz="1600" err="1"/>
              <a:t>DRtD</a:t>
            </a:r>
            <a:r>
              <a:rPr lang="en-US" sz="1600"/>
              <a:t> art.8(1)]</a:t>
            </a:r>
            <a:r>
              <a:rPr lang="en-US" sz="1600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Droit de </a:t>
            </a:r>
            <a:r>
              <a:rPr lang="en-US" sz="1600" b="1" err="1"/>
              <a:t>participer</a:t>
            </a:r>
            <a:r>
              <a:rPr lang="en-US" sz="1600" b="1"/>
              <a:t> à la vie </a:t>
            </a:r>
            <a:r>
              <a:rPr lang="en-US" sz="1600" b="1" err="1"/>
              <a:t>publique</a:t>
            </a:r>
            <a:r>
              <a:rPr lang="en-US" sz="1600" b="1"/>
              <a:t> </a:t>
            </a:r>
            <a:r>
              <a:rPr lang="en-US" sz="1600"/>
              <a:t>[DUDH art.21; ICCPR art.25; CEDAW art.7; ICERD art.5; CRPD art.29; </a:t>
            </a:r>
            <a:r>
              <a:rPr lang="en-US" sz="1600" err="1"/>
              <a:t>DRtD</a:t>
            </a:r>
            <a:r>
              <a:rPr lang="en-US" sz="1600"/>
              <a:t> art.8(2)] </a:t>
            </a:r>
            <a:r>
              <a:rPr lang="en-US" sz="1600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Droit à la </a:t>
            </a:r>
            <a:r>
              <a:rPr lang="en-US" sz="1600" b="1" err="1"/>
              <a:t>sécurité</a:t>
            </a:r>
            <a:r>
              <a:rPr lang="en-US" sz="1600" b="1"/>
              <a:t> </a:t>
            </a:r>
            <a:r>
              <a:rPr lang="en-US" sz="1600" b="1" err="1"/>
              <a:t>sociale</a:t>
            </a:r>
            <a:r>
              <a:rPr lang="en-US" sz="1600" b="1"/>
              <a:t> </a:t>
            </a:r>
            <a:r>
              <a:rPr lang="en-US" sz="1600"/>
              <a:t>[DUDH art.22; ICESCR arts.9-10; CRPD art.28] </a:t>
            </a:r>
            <a:endParaRPr lang="en-US" sz="16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Promotion des conditions pour la migration </a:t>
            </a:r>
            <a:r>
              <a:rPr lang="en-US" sz="1600" b="1" err="1"/>
              <a:t>internationale</a:t>
            </a:r>
            <a:r>
              <a:rPr lang="en-US" sz="1600" b="1"/>
              <a:t> </a:t>
            </a:r>
            <a:r>
              <a:rPr lang="en-US" sz="1600"/>
              <a:t>[CMW art.64] </a:t>
            </a:r>
            <a:r>
              <a:rPr lang="en-US" sz="1600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Droit pour les migrants de </a:t>
            </a:r>
            <a:r>
              <a:rPr lang="en-US" sz="1600" b="1" err="1"/>
              <a:t>transférer</a:t>
            </a:r>
            <a:r>
              <a:rPr lang="en-US" sz="1600" b="1"/>
              <a:t> </a:t>
            </a:r>
            <a:r>
              <a:rPr lang="en-US" sz="1600" b="1" err="1"/>
              <a:t>leur</a:t>
            </a:r>
            <a:r>
              <a:rPr lang="en-US" sz="1600" b="1"/>
              <a:t> </a:t>
            </a:r>
            <a:r>
              <a:rPr lang="en-US" sz="1600" b="1" err="1"/>
              <a:t>salaire</a:t>
            </a:r>
            <a:r>
              <a:rPr lang="en-US" sz="1600" b="1"/>
              <a:t> et </a:t>
            </a:r>
            <a:r>
              <a:rPr lang="en-US" sz="1600" b="1" err="1"/>
              <a:t>leurs</a:t>
            </a:r>
            <a:r>
              <a:rPr lang="en-US" sz="1600" b="1"/>
              <a:t> </a:t>
            </a:r>
            <a:r>
              <a:rPr lang="en-US" sz="1600" b="1" err="1"/>
              <a:t>économies</a:t>
            </a:r>
            <a:r>
              <a:rPr lang="en-US" sz="1600" b="1"/>
              <a:t> </a:t>
            </a:r>
            <a:r>
              <a:rPr lang="en-US" sz="1600"/>
              <a:t>[CMW art.47(1)]</a:t>
            </a:r>
            <a:endParaRPr lang="en-GB" sz="160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E3DFA20C-3434-8947-898E-E2D1DCCEA9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496" y="4149080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7190"/>
            <a:ext cx="9144000" cy="1470025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FFC000"/>
                </a:solidFill>
              </a:rPr>
              <a:t>ODD 11: </a:t>
            </a:r>
            <a:r>
              <a:rPr lang="en-US" sz="5000" b="1" err="1">
                <a:solidFill>
                  <a:srgbClr val="FFC000"/>
                </a:solidFill>
              </a:rPr>
              <a:t>Villes</a:t>
            </a:r>
            <a:r>
              <a:rPr lang="en-US" sz="5000" b="1">
                <a:solidFill>
                  <a:srgbClr val="FFC000"/>
                </a:solidFill>
              </a:rPr>
              <a:t> et </a:t>
            </a:r>
            <a:r>
              <a:rPr lang="en-US" sz="5000" b="1" err="1">
                <a:solidFill>
                  <a:srgbClr val="FFC000"/>
                </a:solidFill>
              </a:rPr>
              <a:t>communautés</a:t>
            </a:r>
            <a:r>
              <a:rPr lang="en-US" sz="5000" b="1">
                <a:solidFill>
                  <a:srgbClr val="FFC000"/>
                </a:solidFill>
              </a:rPr>
              <a:t> durables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1489060"/>
            <a:ext cx="9144000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1100" b="1" i="1" u="sng">
                <a:solidFill>
                  <a:schemeClr val="tx1"/>
                </a:solidFill>
              </a:rPr>
              <a:t>Faire </a:t>
            </a:r>
            <a:r>
              <a:rPr lang="en-US" sz="11100" b="1" i="1" u="sng" err="1">
                <a:solidFill>
                  <a:schemeClr val="tx1"/>
                </a:solidFill>
              </a:rPr>
              <a:t>en</a:t>
            </a:r>
            <a:r>
              <a:rPr lang="en-US" sz="11100" b="1" i="1" u="sng">
                <a:solidFill>
                  <a:schemeClr val="tx1"/>
                </a:solidFill>
              </a:rPr>
              <a:t> </a:t>
            </a:r>
            <a:r>
              <a:rPr lang="en-US" sz="11100" b="1" i="1" u="sng" err="1">
                <a:solidFill>
                  <a:schemeClr val="tx1"/>
                </a:solidFill>
              </a:rPr>
              <a:t>sorte</a:t>
            </a:r>
            <a:r>
              <a:rPr lang="en-US" sz="11100" b="1" i="1" u="sng">
                <a:solidFill>
                  <a:schemeClr val="tx1"/>
                </a:solidFill>
              </a:rPr>
              <a:t> que les </a:t>
            </a:r>
            <a:r>
              <a:rPr lang="en-US" sz="11100" b="1" i="1" u="sng" err="1">
                <a:solidFill>
                  <a:schemeClr val="tx1"/>
                </a:solidFill>
              </a:rPr>
              <a:t>villes</a:t>
            </a:r>
            <a:r>
              <a:rPr lang="en-US" sz="11100" b="1" i="1" u="sng">
                <a:solidFill>
                  <a:schemeClr val="tx1"/>
                </a:solidFill>
              </a:rPr>
              <a:t> et les </a:t>
            </a:r>
            <a:r>
              <a:rPr lang="en-US" sz="11100" b="1" i="1" u="sng" err="1">
                <a:solidFill>
                  <a:schemeClr val="tx1"/>
                </a:solidFill>
              </a:rPr>
              <a:t>établissements</a:t>
            </a:r>
            <a:r>
              <a:rPr lang="en-US" sz="11100" b="1" i="1" u="sng">
                <a:solidFill>
                  <a:schemeClr val="tx1"/>
                </a:solidFill>
              </a:rPr>
              <a:t> </a:t>
            </a:r>
            <a:r>
              <a:rPr lang="en-US" sz="11100" b="1" i="1" u="sng" err="1">
                <a:solidFill>
                  <a:schemeClr val="tx1"/>
                </a:solidFill>
              </a:rPr>
              <a:t>humains</a:t>
            </a:r>
            <a:r>
              <a:rPr lang="en-US" sz="11100" b="1" i="1" u="sng">
                <a:solidFill>
                  <a:schemeClr val="tx1"/>
                </a:solidFill>
              </a:rPr>
              <a:t> </a:t>
            </a:r>
            <a:r>
              <a:rPr lang="en-US" sz="11100" b="1" i="1" u="sng" err="1">
                <a:solidFill>
                  <a:schemeClr val="tx1"/>
                </a:solidFill>
              </a:rPr>
              <a:t>soient</a:t>
            </a:r>
            <a:r>
              <a:rPr lang="en-US" sz="11100" b="1" i="1" u="sng">
                <a:solidFill>
                  <a:schemeClr val="tx1"/>
                </a:solidFill>
              </a:rPr>
              <a:t> </a:t>
            </a:r>
            <a:r>
              <a:rPr lang="en-US" sz="11100" b="1" i="1" u="sng" err="1">
                <a:solidFill>
                  <a:schemeClr val="tx1"/>
                </a:solidFill>
              </a:rPr>
              <a:t>ouverts</a:t>
            </a:r>
            <a:r>
              <a:rPr lang="en-US" sz="11100" b="1" i="1" u="sng">
                <a:solidFill>
                  <a:schemeClr val="tx1"/>
                </a:solidFill>
              </a:rPr>
              <a:t> à </a:t>
            </a:r>
            <a:r>
              <a:rPr lang="en-US" sz="11100" b="1" i="1" u="sng" err="1">
                <a:solidFill>
                  <a:schemeClr val="tx1"/>
                </a:solidFill>
              </a:rPr>
              <a:t>tous</a:t>
            </a:r>
            <a:r>
              <a:rPr lang="en-US" sz="11100" b="1" i="1" u="sng">
                <a:solidFill>
                  <a:schemeClr val="tx1"/>
                </a:solidFill>
              </a:rPr>
              <a:t>, </a:t>
            </a:r>
            <a:r>
              <a:rPr lang="en-US" sz="11100" b="1" i="1" u="sng" err="1">
                <a:solidFill>
                  <a:schemeClr val="tx1"/>
                </a:solidFill>
              </a:rPr>
              <a:t>sûrs</a:t>
            </a:r>
            <a:r>
              <a:rPr lang="en-US" sz="11100" b="1" i="1" u="sng">
                <a:solidFill>
                  <a:schemeClr val="tx1"/>
                </a:solidFill>
              </a:rPr>
              <a:t>, </a:t>
            </a:r>
            <a:r>
              <a:rPr lang="en-US" sz="11100" b="1" i="1" u="sng" err="1">
                <a:solidFill>
                  <a:schemeClr val="tx1"/>
                </a:solidFill>
              </a:rPr>
              <a:t>résilients</a:t>
            </a:r>
            <a:r>
              <a:rPr lang="en-US" sz="11100" b="1" i="1" u="sng">
                <a:solidFill>
                  <a:schemeClr val="tx1"/>
                </a:solidFill>
              </a:rPr>
              <a:t> et durables</a:t>
            </a:r>
          </a:p>
          <a:p>
            <a:pPr algn="just"/>
            <a:r>
              <a:rPr lang="en-US" sz="11100" i="1" u="sng">
                <a:solidFill>
                  <a:schemeClr val="tx1"/>
                </a:solidFill>
              </a:rPr>
              <a:t>Cibles: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fr-FR" sz="11100" i="1">
                <a:solidFill>
                  <a:schemeClr val="tx1"/>
                </a:solidFill>
              </a:rPr>
              <a:t>l’accès de tous à un logement, des services de base, et des transports adéquats</a:t>
            </a:r>
            <a:r>
              <a:rPr lang="en-US" sz="11100" i="1">
                <a:solidFill>
                  <a:schemeClr val="tx1"/>
                </a:solidFill>
              </a:rPr>
              <a:t>; l’amélioration des capacités de planification et de gestion participatives; la protection du patrimoine culturel et naturel mondial; l’augmentation de la résilience aux catastrophes.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699792" y="3996724"/>
            <a:ext cx="644420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Droit à un </a:t>
            </a:r>
            <a:r>
              <a:rPr lang="en-US" b="1" err="1"/>
              <a:t>logement</a:t>
            </a:r>
            <a:r>
              <a:rPr lang="en-US" b="1"/>
              <a:t> </a:t>
            </a:r>
            <a:r>
              <a:rPr lang="en-US" b="1" err="1"/>
              <a:t>convenable</a:t>
            </a:r>
            <a:r>
              <a:rPr lang="en-US" b="1"/>
              <a:t>, </a:t>
            </a:r>
            <a:r>
              <a:rPr lang="en-US" b="1" err="1"/>
              <a:t>incluant</a:t>
            </a:r>
            <a:r>
              <a:rPr lang="en-US" b="1"/>
              <a:t> </a:t>
            </a:r>
            <a:r>
              <a:rPr lang="en-US" b="1" err="1"/>
              <a:t>l’accès</a:t>
            </a:r>
            <a:r>
              <a:rPr lang="en-US" b="1"/>
              <a:t> à la </a:t>
            </a:r>
            <a:r>
              <a:rPr lang="en-US" b="1" err="1"/>
              <a:t>terre</a:t>
            </a:r>
            <a:r>
              <a:rPr lang="en-US" b="1"/>
              <a:t> et aux </a:t>
            </a:r>
            <a:r>
              <a:rPr lang="en-US" b="1" err="1"/>
              <a:t>ressources</a:t>
            </a:r>
            <a:r>
              <a:rPr lang="en-US" b="1"/>
              <a:t> </a:t>
            </a:r>
            <a:r>
              <a:rPr lang="en-US" b="1" err="1"/>
              <a:t>naturelles</a:t>
            </a:r>
            <a:r>
              <a:rPr lang="en-US" b="1"/>
              <a:t> </a:t>
            </a:r>
            <a:r>
              <a:rPr lang="en-US"/>
              <a:t>[DUDH art.25; ICESCR art.11] </a:t>
            </a:r>
            <a:endParaRPr lang="en-US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Droit de </a:t>
            </a:r>
            <a:r>
              <a:rPr lang="en-US" b="1" err="1"/>
              <a:t>participer</a:t>
            </a:r>
            <a:r>
              <a:rPr lang="en-US" b="1"/>
              <a:t> à la vie </a:t>
            </a:r>
            <a:r>
              <a:rPr lang="en-US" b="1" err="1"/>
              <a:t>culturelle</a:t>
            </a:r>
            <a:r>
              <a:rPr lang="en-US" b="1"/>
              <a:t> </a:t>
            </a:r>
            <a:r>
              <a:rPr lang="en-US"/>
              <a:t>[DUDH art.25; ICESCR art.15; ICERD arts.5, 7; CRPD art.30; CRC art.31] </a:t>
            </a:r>
            <a:endParaRPr lang="en-US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err="1"/>
              <a:t>Accéssibilité</a:t>
            </a:r>
            <a:r>
              <a:rPr lang="en-US" b="1"/>
              <a:t> des transports, infrastructures et services, </a:t>
            </a:r>
            <a:r>
              <a:rPr lang="en-US" b="1" err="1"/>
              <a:t>particulièrement</a:t>
            </a:r>
            <a:r>
              <a:rPr lang="en-US" b="1"/>
              <a:t> pour les </a:t>
            </a:r>
            <a:r>
              <a:rPr lang="en-US" b="1" err="1"/>
              <a:t>personnes</a:t>
            </a:r>
            <a:r>
              <a:rPr lang="en-US" b="1"/>
              <a:t> </a:t>
            </a:r>
            <a:r>
              <a:rPr lang="en-US" b="1" err="1"/>
              <a:t>handicapées</a:t>
            </a:r>
            <a:r>
              <a:rPr lang="en-US" b="1"/>
              <a:t>, </a:t>
            </a:r>
            <a:r>
              <a:rPr lang="en-US"/>
              <a:t>[CRPD art.9(1)], </a:t>
            </a:r>
            <a:r>
              <a:rPr lang="en-US" b="1"/>
              <a:t>les </a:t>
            </a:r>
            <a:r>
              <a:rPr lang="en-US" b="1" err="1"/>
              <a:t>enfants</a:t>
            </a:r>
            <a:r>
              <a:rPr lang="en-US" b="1"/>
              <a:t> </a:t>
            </a:r>
            <a:r>
              <a:rPr lang="en-US"/>
              <a:t>[CRC art.23], </a:t>
            </a:r>
            <a:r>
              <a:rPr lang="en-US" b="1"/>
              <a:t>et les femmes </a:t>
            </a:r>
            <a:r>
              <a:rPr lang="en-US" b="1" err="1"/>
              <a:t>en</a:t>
            </a:r>
            <a:r>
              <a:rPr lang="en-US" b="1"/>
              <a:t> milieu rural </a:t>
            </a:r>
            <a:r>
              <a:rPr lang="en-US"/>
              <a:t>[CEDAW art.14(2)]</a:t>
            </a:r>
            <a:r>
              <a:rPr lang="en-US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Protection </a:t>
            </a:r>
            <a:r>
              <a:rPr lang="en-US" b="1" err="1"/>
              <a:t>en</a:t>
            </a:r>
            <a:r>
              <a:rPr lang="en-US" b="1"/>
              <a:t> </a:t>
            </a:r>
            <a:r>
              <a:rPr lang="en-US" b="1" err="1"/>
              <a:t>cas</a:t>
            </a:r>
            <a:r>
              <a:rPr lang="en-US" b="1"/>
              <a:t> de catastrophes </a:t>
            </a:r>
            <a:r>
              <a:rPr lang="en-US" b="1" err="1"/>
              <a:t>naturelles</a:t>
            </a:r>
            <a:r>
              <a:rPr lang="en-US" b="1"/>
              <a:t> </a:t>
            </a:r>
            <a:r>
              <a:rPr lang="en-US"/>
              <a:t>[CRPD art.11]</a:t>
            </a:r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6" y="4157835"/>
            <a:ext cx="2564904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FFC000"/>
                </a:solidFill>
              </a:rPr>
              <a:t>ODD 12: </a:t>
            </a:r>
            <a:r>
              <a:rPr lang="en-US" sz="5000" b="1" err="1">
                <a:solidFill>
                  <a:srgbClr val="FFC000"/>
                </a:solidFill>
              </a:rPr>
              <a:t>Consommation</a:t>
            </a:r>
            <a:r>
              <a:rPr lang="en-US" sz="5000" b="1">
                <a:solidFill>
                  <a:srgbClr val="FFC000"/>
                </a:solidFill>
              </a:rPr>
              <a:t> et production </a:t>
            </a:r>
            <a:r>
              <a:rPr lang="en-US" sz="5000" b="1" err="1">
                <a:solidFill>
                  <a:srgbClr val="FFC000"/>
                </a:solidFill>
              </a:rPr>
              <a:t>responsables</a:t>
            </a:r>
            <a:endParaRPr lang="en-US" sz="5000" b="1">
              <a:solidFill>
                <a:srgbClr val="FFC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87524" y="1484767"/>
            <a:ext cx="8568952" cy="2736304"/>
          </a:xfrm>
        </p:spPr>
        <p:txBody>
          <a:bodyPr>
            <a:normAutofit/>
          </a:bodyPr>
          <a:lstStyle/>
          <a:p>
            <a:pPr algn="just"/>
            <a:r>
              <a:rPr lang="en-US" sz="2600" b="1" i="1" u="sng">
                <a:solidFill>
                  <a:schemeClr val="tx1"/>
                </a:solidFill>
              </a:rPr>
              <a:t>Établir des modes de </a:t>
            </a:r>
            <a:r>
              <a:rPr lang="en-US" sz="2600" b="1" i="1" u="sng" err="1">
                <a:solidFill>
                  <a:schemeClr val="tx1"/>
                </a:solidFill>
              </a:rPr>
              <a:t>consommation</a:t>
            </a:r>
            <a:r>
              <a:rPr lang="en-US" sz="2600" b="1" i="1" u="sng">
                <a:solidFill>
                  <a:schemeClr val="tx1"/>
                </a:solidFill>
              </a:rPr>
              <a:t> et de production durables</a:t>
            </a:r>
          </a:p>
          <a:p>
            <a:pPr algn="just"/>
            <a:r>
              <a:rPr lang="en-US" sz="2600" i="1" u="sng">
                <a:solidFill>
                  <a:schemeClr val="tx1"/>
                </a:solidFill>
              </a:rPr>
              <a:t>Cibles:</a:t>
            </a:r>
            <a:r>
              <a:rPr lang="en-US" sz="2600" i="1">
                <a:solidFill>
                  <a:schemeClr val="tx1"/>
                </a:solidFill>
              </a:rPr>
              <a:t> la gestion durable et l’utilisation rationnelle des ressources naturelles; l’amélioration de la gestion des déchets; la promotion des pratiques durables; l’accès à l’information; le renforcement des capacités pour le développement durable.</a:t>
            </a:r>
            <a:endParaRPr lang="en-GB" sz="2600"/>
          </a:p>
        </p:txBody>
      </p:sp>
      <p:sp>
        <p:nvSpPr>
          <p:cNvPr id="7" name="TextBox 6"/>
          <p:cNvSpPr txBox="1"/>
          <p:nvPr/>
        </p:nvSpPr>
        <p:spPr>
          <a:xfrm>
            <a:off x="147545" y="4097351"/>
            <a:ext cx="644420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/>
              <a:t>Droit à la santé  </a:t>
            </a:r>
            <a:r>
              <a:rPr lang="en-US" sz="2000" b="1" err="1"/>
              <a:t>incluant</a:t>
            </a:r>
            <a:r>
              <a:rPr lang="en-US" sz="2000" b="1"/>
              <a:t> le droit à un </a:t>
            </a:r>
            <a:r>
              <a:rPr lang="en-US" sz="2000" b="1" err="1"/>
              <a:t>environnement</a:t>
            </a:r>
            <a:r>
              <a:rPr lang="en-US" sz="2000" b="1"/>
              <a:t> de </a:t>
            </a:r>
            <a:r>
              <a:rPr lang="en-US" sz="2000" b="1" err="1"/>
              <a:t>sécurité</a:t>
            </a:r>
            <a:r>
              <a:rPr lang="en-US" sz="2000" b="1"/>
              <a:t>, </a:t>
            </a:r>
            <a:r>
              <a:rPr lang="en-US" sz="2000" b="1" err="1"/>
              <a:t>propre</a:t>
            </a:r>
            <a:r>
              <a:rPr lang="en-US" sz="2000" b="1"/>
              <a:t>, durable et </a:t>
            </a:r>
            <a:r>
              <a:rPr lang="en-US" sz="2000" b="1" err="1"/>
              <a:t>sain</a:t>
            </a:r>
            <a:r>
              <a:rPr lang="en-US" sz="2000" b="1"/>
              <a:t> </a:t>
            </a:r>
            <a:r>
              <a:rPr lang="en-US" sz="2000"/>
              <a:t>[DUDH art.25(1); ICESCR art.12] </a:t>
            </a:r>
            <a:endParaRPr lang="en-US" sz="20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/>
              <a:t>Droit à </a:t>
            </a:r>
            <a:r>
              <a:rPr lang="en-US" sz="2000" b="1" err="1"/>
              <a:t>l’alimentation</a:t>
            </a:r>
            <a:r>
              <a:rPr lang="en-US" sz="2000" b="1"/>
              <a:t>, à </a:t>
            </a:r>
            <a:r>
              <a:rPr lang="en-US" sz="2000" b="1" err="1"/>
              <a:t>l’eau</a:t>
            </a:r>
            <a:r>
              <a:rPr lang="en-US" sz="2000" b="1"/>
              <a:t> potable et à </a:t>
            </a:r>
            <a:r>
              <a:rPr lang="en-US" sz="2000" b="1" err="1"/>
              <a:t>l’assainissement</a:t>
            </a:r>
            <a:r>
              <a:rPr lang="en-US" sz="2000" b="1"/>
              <a:t> </a:t>
            </a:r>
            <a:r>
              <a:rPr lang="en-US" sz="2000"/>
              <a:t>[DUDH art.25(1); ICESCR art.11]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/>
              <a:t>Droit à </a:t>
            </a:r>
            <a:r>
              <a:rPr lang="en-US" sz="2000" b="1" err="1"/>
              <a:t>tous</a:t>
            </a:r>
            <a:r>
              <a:rPr lang="en-US" sz="2000" b="1"/>
              <a:t> les </a:t>
            </a:r>
            <a:r>
              <a:rPr lang="en-US" sz="2000" b="1" err="1"/>
              <a:t>peuples</a:t>
            </a:r>
            <a:r>
              <a:rPr lang="en-US" sz="2000" b="1"/>
              <a:t> de disposer </a:t>
            </a:r>
            <a:r>
              <a:rPr lang="en-US" sz="2000" b="1" err="1"/>
              <a:t>librement</a:t>
            </a:r>
            <a:r>
              <a:rPr lang="en-US" sz="2000" b="1"/>
              <a:t> de </a:t>
            </a:r>
            <a:r>
              <a:rPr lang="en-US" sz="2000" b="1" err="1"/>
              <a:t>leurs</a:t>
            </a:r>
            <a:r>
              <a:rPr lang="en-US" sz="2000" b="1"/>
              <a:t> </a:t>
            </a:r>
            <a:r>
              <a:rPr lang="en-US" sz="2000" b="1" err="1"/>
              <a:t>ressources</a:t>
            </a:r>
            <a:r>
              <a:rPr lang="en-US" sz="2000" b="1"/>
              <a:t> </a:t>
            </a:r>
            <a:r>
              <a:rPr lang="en-US" sz="2000" b="1" err="1"/>
              <a:t>naturelles</a:t>
            </a:r>
            <a:r>
              <a:rPr lang="en-US" sz="2000" b="1"/>
              <a:t> </a:t>
            </a:r>
            <a:r>
              <a:rPr lang="en-US" sz="2000"/>
              <a:t>[ICCPR, ICESCR art.1(2)]</a:t>
            </a:r>
            <a:endParaRPr lang="en-GB" sz="20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1773" y="4158954"/>
            <a:ext cx="249289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34719"/>
            <a:ext cx="9144000" cy="1109985"/>
          </a:xfrm>
        </p:spPr>
        <p:txBody>
          <a:bodyPr>
            <a:noAutofit/>
          </a:bodyPr>
          <a:lstStyle/>
          <a:p>
            <a:r>
              <a:rPr lang="en-US" b="1">
                <a:solidFill>
                  <a:srgbClr val="009900"/>
                </a:solidFill>
              </a:rPr>
              <a:t>ODD 13: </a:t>
            </a:r>
            <a:r>
              <a:rPr lang="en-US" b="1" err="1">
                <a:solidFill>
                  <a:srgbClr val="009900"/>
                </a:solidFill>
              </a:rPr>
              <a:t>Mesures</a:t>
            </a:r>
            <a:r>
              <a:rPr lang="en-US" b="1">
                <a:solidFill>
                  <a:srgbClr val="009900"/>
                </a:solidFill>
              </a:rPr>
              <a:t> relatives à la </a:t>
            </a:r>
            <a:r>
              <a:rPr lang="en-US" b="1" err="1">
                <a:solidFill>
                  <a:srgbClr val="009900"/>
                </a:solidFill>
              </a:rPr>
              <a:t>lutte</a:t>
            </a:r>
            <a:r>
              <a:rPr lang="en-US" b="1">
                <a:solidFill>
                  <a:srgbClr val="009900"/>
                </a:solidFill>
              </a:rPr>
              <a:t> </a:t>
            </a:r>
            <a:r>
              <a:rPr lang="en-US" b="1" err="1">
                <a:solidFill>
                  <a:srgbClr val="009900"/>
                </a:solidFill>
              </a:rPr>
              <a:t>contre</a:t>
            </a:r>
            <a:r>
              <a:rPr lang="en-US" b="1">
                <a:solidFill>
                  <a:srgbClr val="009900"/>
                </a:solidFill>
              </a:rPr>
              <a:t> les </a:t>
            </a:r>
            <a:r>
              <a:rPr lang="en-US" b="1" err="1">
                <a:solidFill>
                  <a:srgbClr val="009900"/>
                </a:solidFill>
              </a:rPr>
              <a:t>changements</a:t>
            </a:r>
            <a:r>
              <a:rPr lang="en-US" b="1">
                <a:solidFill>
                  <a:srgbClr val="009900"/>
                </a:solidFill>
              </a:rPr>
              <a:t> </a:t>
            </a:r>
            <a:r>
              <a:rPr lang="en-US" b="1" err="1">
                <a:solidFill>
                  <a:srgbClr val="009900"/>
                </a:solidFill>
              </a:rPr>
              <a:t>climatiques</a:t>
            </a:r>
            <a:endParaRPr lang="en-US" b="1">
              <a:solidFill>
                <a:srgbClr val="0099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97640" y="1365156"/>
            <a:ext cx="8568952" cy="2736304"/>
          </a:xfrm>
        </p:spPr>
        <p:txBody>
          <a:bodyPr>
            <a:noAutofit/>
          </a:bodyPr>
          <a:lstStyle/>
          <a:p>
            <a:pPr algn="just"/>
            <a:r>
              <a:rPr lang="en-US" sz="2800" b="1" i="1" u="sng" err="1">
                <a:solidFill>
                  <a:schemeClr val="tx1"/>
                </a:solidFill>
              </a:rPr>
              <a:t>Prendre</a:t>
            </a:r>
            <a:r>
              <a:rPr lang="en-US" sz="2800" b="1" i="1" u="sng">
                <a:solidFill>
                  <a:schemeClr val="tx1"/>
                </a:solidFill>
              </a:rPr>
              <a:t> </a:t>
            </a:r>
            <a:r>
              <a:rPr lang="en-US" sz="2800" b="1" i="1" u="sng" err="1">
                <a:solidFill>
                  <a:schemeClr val="tx1"/>
                </a:solidFill>
              </a:rPr>
              <a:t>d’urgence</a:t>
            </a:r>
            <a:r>
              <a:rPr lang="en-US" sz="2800" b="1" i="1" u="sng">
                <a:solidFill>
                  <a:schemeClr val="tx1"/>
                </a:solidFill>
              </a:rPr>
              <a:t> des </a:t>
            </a:r>
            <a:r>
              <a:rPr lang="en-US" sz="2800" b="1" i="1" u="sng" err="1">
                <a:solidFill>
                  <a:schemeClr val="tx1"/>
                </a:solidFill>
              </a:rPr>
              <a:t>mesures</a:t>
            </a:r>
            <a:r>
              <a:rPr lang="en-US" sz="2800" b="1" i="1" u="sng">
                <a:solidFill>
                  <a:schemeClr val="tx1"/>
                </a:solidFill>
              </a:rPr>
              <a:t> pour </a:t>
            </a:r>
            <a:r>
              <a:rPr lang="en-US" sz="2800" b="1" i="1" u="sng" err="1">
                <a:solidFill>
                  <a:schemeClr val="tx1"/>
                </a:solidFill>
              </a:rPr>
              <a:t>lutter</a:t>
            </a:r>
            <a:r>
              <a:rPr lang="en-US" sz="2800" b="1" i="1" u="sng">
                <a:solidFill>
                  <a:schemeClr val="tx1"/>
                </a:solidFill>
              </a:rPr>
              <a:t> </a:t>
            </a:r>
            <a:r>
              <a:rPr lang="en-US" sz="2800" b="1" i="1" u="sng" err="1">
                <a:solidFill>
                  <a:schemeClr val="tx1"/>
                </a:solidFill>
              </a:rPr>
              <a:t>contre</a:t>
            </a:r>
            <a:r>
              <a:rPr lang="en-US" sz="2800" b="1" i="1" u="sng">
                <a:solidFill>
                  <a:schemeClr val="tx1"/>
                </a:solidFill>
              </a:rPr>
              <a:t> les </a:t>
            </a:r>
            <a:r>
              <a:rPr lang="en-US" sz="2800" b="1" i="1" u="sng" err="1">
                <a:solidFill>
                  <a:schemeClr val="tx1"/>
                </a:solidFill>
              </a:rPr>
              <a:t>changements</a:t>
            </a:r>
            <a:r>
              <a:rPr lang="en-US" sz="2800" b="1" i="1" u="sng">
                <a:solidFill>
                  <a:schemeClr val="tx1"/>
                </a:solidFill>
              </a:rPr>
              <a:t> </a:t>
            </a:r>
            <a:r>
              <a:rPr lang="en-US" sz="2800" b="1" i="1" u="sng" err="1">
                <a:solidFill>
                  <a:schemeClr val="tx1"/>
                </a:solidFill>
              </a:rPr>
              <a:t>climatiques</a:t>
            </a:r>
            <a:r>
              <a:rPr lang="en-US" sz="2800" b="1" i="1" u="sng">
                <a:solidFill>
                  <a:schemeClr val="tx1"/>
                </a:solidFill>
              </a:rPr>
              <a:t> et </a:t>
            </a:r>
            <a:r>
              <a:rPr lang="en-US" sz="2800" b="1" i="1" u="sng" err="1">
                <a:solidFill>
                  <a:schemeClr val="tx1"/>
                </a:solidFill>
              </a:rPr>
              <a:t>leurs</a:t>
            </a:r>
            <a:r>
              <a:rPr lang="en-US" sz="2800" b="1" i="1" u="sng">
                <a:solidFill>
                  <a:schemeClr val="tx1"/>
                </a:solidFill>
              </a:rPr>
              <a:t> répercussions</a:t>
            </a:r>
          </a:p>
          <a:p>
            <a:pPr algn="just"/>
            <a:r>
              <a:rPr lang="en-US" sz="2800" i="1" u="sng">
                <a:solidFill>
                  <a:schemeClr val="tx1"/>
                </a:solidFill>
              </a:rPr>
              <a:t>Cibles:</a:t>
            </a:r>
            <a:r>
              <a:rPr lang="en-US" sz="2800" i="1">
                <a:solidFill>
                  <a:schemeClr val="tx1"/>
                </a:solidFill>
              </a:rPr>
              <a:t> le renforcement de la résilience et des capacités d’adaptation face aux changements climatiques et aux catastrophes naturelles; la mise en oeuvre du Fonds vert pour le climat.</a:t>
            </a:r>
            <a:endParaRPr lang="en-GB" sz="2800"/>
          </a:p>
        </p:txBody>
      </p:sp>
      <p:sp>
        <p:nvSpPr>
          <p:cNvPr id="7" name="TextBox 6"/>
          <p:cNvSpPr txBox="1"/>
          <p:nvPr/>
        </p:nvSpPr>
        <p:spPr>
          <a:xfrm>
            <a:off x="2699792" y="4101460"/>
            <a:ext cx="644420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/>
              <a:t>Droit à la santé, incluant le droit à un environnement sûr, propre, durable et sain </a:t>
            </a:r>
            <a:r>
              <a:rPr lang="en-US" sz="2000" b="1"/>
              <a:t> </a:t>
            </a:r>
            <a:r>
              <a:rPr lang="en-US" sz="2000"/>
              <a:t>[DUDH art.25(1); ICESCR art.12; CRC art.24; CEDAW art.12; CMW art.28] </a:t>
            </a:r>
            <a:endParaRPr lang="en-US" sz="20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/>
              <a:t>Droit à l’alimentation, l’eau potable et l’assainissement </a:t>
            </a:r>
            <a:r>
              <a:rPr lang="en-US" sz="2000"/>
              <a:t>[DUDH art.25(1); ICESCR art.11] </a:t>
            </a:r>
            <a:endParaRPr lang="en-US" sz="20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/>
              <a:t>Droit à tous les peuples de disposer librement de leurs ressources naturelles </a:t>
            </a:r>
            <a:r>
              <a:rPr lang="en-US" sz="2000"/>
              <a:t>[ICCPR, ICESCR art.1(2)]</a:t>
            </a:r>
            <a:endParaRPr lang="en-GB" sz="20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69" y="4199066"/>
            <a:ext cx="2420888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473" y="116632"/>
            <a:ext cx="9144000" cy="605929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00B0F0"/>
                </a:solidFill>
              </a:rPr>
              <a:t>ODD 14: Vie </a:t>
            </a:r>
            <a:r>
              <a:rPr lang="en-US" sz="5000" b="1" err="1">
                <a:solidFill>
                  <a:srgbClr val="00B0F0"/>
                </a:solidFill>
              </a:rPr>
              <a:t>aquatique</a:t>
            </a:r>
            <a:endParaRPr lang="en-US" sz="5000" b="1">
              <a:solidFill>
                <a:srgbClr val="00B0F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9997" y="1043294"/>
            <a:ext cx="8568952" cy="2736304"/>
          </a:xfrm>
        </p:spPr>
        <p:txBody>
          <a:bodyPr>
            <a:noAutofit/>
          </a:bodyPr>
          <a:lstStyle/>
          <a:p>
            <a:pPr algn="just"/>
            <a:r>
              <a:rPr lang="en-US" sz="2800" b="1" i="1" u="sng">
                <a:solidFill>
                  <a:schemeClr val="tx1"/>
                </a:solidFill>
              </a:rPr>
              <a:t>Conserver et exploiter de </a:t>
            </a:r>
            <a:r>
              <a:rPr lang="en-US" sz="2800" b="1" i="1" u="sng" err="1">
                <a:solidFill>
                  <a:schemeClr val="tx1"/>
                </a:solidFill>
              </a:rPr>
              <a:t>manière</a:t>
            </a:r>
            <a:r>
              <a:rPr lang="en-US" sz="2800" b="1" i="1" u="sng">
                <a:solidFill>
                  <a:schemeClr val="tx1"/>
                </a:solidFill>
              </a:rPr>
              <a:t> durable les oceans, les </a:t>
            </a:r>
            <a:r>
              <a:rPr lang="en-US" sz="2800" b="1" i="1" u="sng" err="1">
                <a:solidFill>
                  <a:schemeClr val="tx1"/>
                </a:solidFill>
              </a:rPr>
              <a:t>mers</a:t>
            </a:r>
            <a:r>
              <a:rPr lang="en-US" sz="2800" b="1" i="1" u="sng">
                <a:solidFill>
                  <a:schemeClr val="tx1"/>
                </a:solidFill>
              </a:rPr>
              <a:t> et les </a:t>
            </a:r>
            <a:r>
              <a:rPr lang="en-US" sz="2800" b="1" i="1" u="sng" err="1">
                <a:solidFill>
                  <a:schemeClr val="tx1"/>
                </a:solidFill>
              </a:rPr>
              <a:t>ressources</a:t>
            </a:r>
            <a:r>
              <a:rPr lang="en-US" sz="2800" b="1" i="1" u="sng">
                <a:solidFill>
                  <a:schemeClr val="tx1"/>
                </a:solidFill>
              </a:rPr>
              <a:t> marines aux fins du </a:t>
            </a:r>
            <a:r>
              <a:rPr lang="en-US" sz="2800" b="1" i="1" u="sng" err="1">
                <a:solidFill>
                  <a:schemeClr val="tx1"/>
                </a:solidFill>
              </a:rPr>
              <a:t>développement</a:t>
            </a:r>
            <a:r>
              <a:rPr lang="en-US" sz="2800" b="1" i="1" u="sng">
                <a:solidFill>
                  <a:schemeClr val="tx1"/>
                </a:solidFill>
              </a:rPr>
              <a:t> durable</a:t>
            </a:r>
          </a:p>
          <a:p>
            <a:pPr algn="just"/>
            <a:r>
              <a:rPr lang="en-US" sz="2800" i="1" u="sng">
                <a:solidFill>
                  <a:schemeClr val="tx1"/>
                </a:solidFill>
              </a:rPr>
              <a:t>Cibles:</a:t>
            </a:r>
            <a:r>
              <a:rPr lang="en-US" sz="2800" i="1">
                <a:solidFill>
                  <a:schemeClr val="tx1"/>
                </a:solidFill>
              </a:rPr>
              <a:t> la réduction de la pollution marine; la protection des écosystèmes marins et côtiers et de la biodiversité marine; la réglementation efficace de la pêche.</a:t>
            </a:r>
            <a:endParaRPr lang="en-GB" sz="2800"/>
          </a:p>
        </p:txBody>
      </p:sp>
      <p:sp>
        <p:nvSpPr>
          <p:cNvPr id="7" name="TextBox 6"/>
          <p:cNvSpPr txBox="1"/>
          <p:nvPr/>
        </p:nvSpPr>
        <p:spPr>
          <a:xfrm>
            <a:off x="146453" y="4161932"/>
            <a:ext cx="644420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/>
              <a:t>Droit à la santé incluant le droit à un environnement de sécurité, propre, durable et sain </a:t>
            </a:r>
            <a:r>
              <a:rPr lang="en-US" sz="2000" b="1"/>
              <a:t> </a:t>
            </a:r>
            <a:r>
              <a:rPr lang="en-US" sz="2000"/>
              <a:t>[DUDH art.25(1); ICESCR art.12; CRC art.24; CEDAW art.12; CMW art.28] </a:t>
            </a:r>
            <a:endParaRPr lang="en-US" sz="20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/>
              <a:t>Droit à l’alimentation, à l’eau potable et à l’assainissement </a:t>
            </a:r>
            <a:r>
              <a:rPr lang="en-US" sz="2000"/>
              <a:t>[DUDH art.25(1); ICESCR art.11] </a:t>
            </a:r>
            <a:endParaRPr lang="en-US" sz="20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/>
              <a:t>Droit à tous les peuples de disposer librement de leurs ressources naturelles </a:t>
            </a:r>
            <a:r>
              <a:rPr lang="en-US" sz="2000"/>
              <a:t>[ICCPR, ICESCR art.1(2)]</a:t>
            </a:r>
            <a:endParaRPr lang="en-GB" sz="20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223534"/>
            <a:ext cx="249289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4986"/>
            <a:ext cx="9144000" cy="605929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00B050"/>
                </a:solidFill>
              </a:rPr>
              <a:t>ODD 15: Vie </a:t>
            </a:r>
            <a:r>
              <a:rPr lang="en-US" sz="5000" b="1" err="1">
                <a:solidFill>
                  <a:srgbClr val="00B050"/>
                </a:solidFill>
              </a:rPr>
              <a:t>terrestre</a:t>
            </a:r>
            <a:endParaRPr lang="en-US" sz="5000" b="1">
              <a:solidFill>
                <a:srgbClr val="00B05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694220"/>
            <a:ext cx="8568952" cy="3468841"/>
          </a:xfrm>
        </p:spPr>
        <p:txBody>
          <a:bodyPr>
            <a:noAutofit/>
          </a:bodyPr>
          <a:lstStyle/>
          <a:p>
            <a:pPr algn="just"/>
            <a:r>
              <a:rPr lang="en-US" sz="2400" b="1" i="1" u="sng" err="1">
                <a:solidFill>
                  <a:schemeClr val="tx1"/>
                </a:solidFill>
              </a:rPr>
              <a:t>Préserver</a:t>
            </a:r>
            <a:r>
              <a:rPr lang="en-US" sz="2400" b="1" i="1" u="sng">
                <a:solidFill>
                  <a:schemeClr val="tx1"/>
                </a:solidFill>
              </a:rPr>
              <a:t> et </a:t>
            </a:r>
            <a:r>
              <a:rPr lang="en-US" sz="2400" b="1" i="1" u="sng" err="1">
                <a:solidFill>
                  <a:schemeClr val="tx1"/>
                </a:solidFill>
              </a:rPr>
              <a:t>restaurer</a:t>
            </a:r>
            <a:r>
              <a:rPr lang="en-US" sz="2400" b="1" i="1" u="sng">
                <a:solidFill>
                  <a:schemeClr val="tx1"/>
                </a:solidFill>
              </a:rPr>
              <a:t> les </a:t>
            </a:r>
            <a:r>
              <a:rPr lang="en-US" sz="2400" b="1" i="1" u="sng" err="1">
                <a:solidFill>
                  <a:schemeClr val="tx1"/>
                </a:solidFill>
              </a:rPr>
              <a:t>écosystèmes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terrestres</a:t>
            </a:r>
            <a:r>
              <a:rPr lang="en-US" sz="2400" b="1" i="1" u="sng">
                <a:solidFill>
                  <a:schemeClr val="tx1"/>
                </a:solidFill>
              </a:rPr>
              <a:t>, </a:t>
            </a:r>
            <a:r>
              <a:rPr lang="en-US" sz="2400" b="1" i="1" u="sng" err="1">
                <a:solidFill>
                  <a:schemeClr val="tx1"/>
                </a:solidFill>
              </a:rPr>
              <a:t>en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veillant</a:t>
            </a:r>
            <a:r>
              <a:rPr lang="en-US" sz="2400" b="1" i="1" u="sng">
                <a:solidFill>
                  <a:schemeClr val="tx1"/>
                </a:solidFill>
              </a:rPr>
              <a:t> à les exploiter de </a:t>
            </a:r>
            <a:r>
              <a:rPr lang="en-US" sz="2400" b="1" i="1" u="sng" err="1">
                <a:solidFill>
                  <a:schemeClr val="tx1"/>
                </a:solidFill>
              </a:rPr>
              <a:t>façon</a:t>
            </a:r>
            <a:r>
              <a:rPr lang="en-US" sz="2400" b="1" i="1" u="sng">
                <a:solidFill>
                  <a:schemeClr val="tx1"/>
                </a:solidFill>
              </a:rPr>
              <a:t> durable, </a:t>
            </a:r>
            <a:r>
              <a:rPr lang="en-US" sz="2400" b="1" i="1" u="sng" err="1">
                <a:solidFill>
                  <a:schemeClr val="tx1"/>
                </a:solidFill>
              </a:rPr>
              <a:t>gérer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durablement</a:t>
            </a:r>
            <a:r>
              <a:rPr lang="en-US" sz="2400" b="1" i="1" u="sng">
                <a:solidFill>
                  <a:schemeClr val="tx1"/>
                </a:solidFill>
              </a:rPr>
              <a:t> les </a:t>
            </a:r>
            <a:r>
              <a:rPr lang="en-US" sz="2400" b="1" i="1" u="sng" err="1">
                <a:solidFill>
                  <a:schemeClr val="tx1"/>
                </a:solidFill>
              </a:rPr>
              <a:t>forêts</a:t>
            </a:r>
            <a:r>
              <a:rPr lang="en-US" sz="2400" b="1" i="1" u="sng">
                <a:solidFill>
                  <a:schemeClr val="tx1"/>
                </a:solidFill>
              </a:rPr>
              <a:t>, </a:t>
            </a:r>
            <a:r>
              <a:rPr lang="en-US" sz="2400" b="1" i="1" u="sng" err="1">
                <a:solidFill>
                  <a:schemeClr val="tx1"/>
                </a:solidFill>
              </a:rPr>
              <a:t>lutter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contre</a:t>
            </a:r>
            <a:r>
              <a:rPr lang="en-US" sz="2400" b="1" i="1" u="sng">
                <a:solidFill>
                  <a:schemeClr val="tx1"/>
                </a:solidFill>
              </a:rPr>
              <a:t> la désertification, </a:t>
            </a:r>
            <a:r>
              <a:rPr lang="en-US" sz="2400" b="1" i="1" u="sng" err="1">
                <a:solidFill>
                  <a:schemeClr val="tx1"/>
                </a:solidFill>
              </a:rPr>
              <a:t>enrayer</a:t>
            </a:r>
            <a:r>
              <a:rPr lang="en-US" sz="2400" b="1" i="1" u="sng">
                <a:solidFill>
                  <a:schemeClr val="tx1"/>
                </a:solidFill>
              </a:rPr>
              <a:t> et </a:t>
            </a:r>
            <a:r>
              <a:rPr lang="en-US" sz="2400" b="1" i="1" u="sng" err="1">
                <a:solidFill>
                  <a:schemeClr val="tx1"/>
                </a:solidFill>
              </a:rPr>
              <a:t>inverser</a:t>
            </a:r>
            <a:r>
              <a:rPr lang="en-US" sz="2400" b="1" i="1" u="sng">
                <a:solidFill>
                  <a:schemeClr val="tx1"/>
                </a:solidFill>
              </a:rPr>
              <a:t> le </a:t>
            </a:r>
            <a:r>
              <a:rPr lang="en-US" sz="2400" b="1" i="1" u="sng" err="1">
                <a:solidFill>
                  <a:schemeClr val="tx1"/>
                </a:solidFill>
              </a:rPr>
              <a:t>processus</a:t>
            </a:r>
            <a:r>
              <a:rPr lang="en-US" sz="2400" b="1" i="1" u="sng">
                <a:solidFill>
                  <a:schemeClr val="tx1"/>
                </a:solidFill>
              </a:rPr>
              <a:t> de dégradation des </a:t>
            </a:r>
            <a:r>
              <a:rPr lang="en-US" sz="2400" b="1" i="1" u="sng" err="1">
                <a:solidFill>
                  <a:schemeClr val="tx1"/>
                </a:solidFill>
              </a:rPr>
              <a:t>terres</a:t>
            </a:r>
            <a:r>
              <a:rPr lang="en-US" sz="2400" b="1" i="1" u="sng">
                <a:solidFill>
                  <a:schemeClr val="tx1"/>
                </a:solidFill>
              </a:rPr>
              <a:t> et </a:t>
            </a:r>
            <a:r>
              <a:rPr lang="en-US" sz="2400" b="1" i="1" u="sng" err="1">
                <a:solidFill>
                  <a:schemeClr val="tx1"/>
                </a:solidFill>
              </a:rPr>
              <a:t>mettre</a:t>
            </a:r>
            <a:r>
              <a:rPr lang="en-US" sz="2400" b="1" i="1" u="sng">
                <a:solidFill>
                  <a:schemeClr val="tx1"/>
                </a:solidFill>
              </a:rPr>
              <a:t> fin à </a:t>
            </a:r>
            <a:r>
              <a:rPr lang="en-US" sz="2400" b="1" i="1" u="sng" err="1">
                <a:solidFill>
                  <a:schemeClr val="tx1"/>
                </a:solidFill>
              </a:rPr>
              <a:t>l’appauvrissement</a:t>
            </a:r>
            <a:r>
              <a:rPr lang="en-US" sz="2400" b="1" i="1" u="sng">
                <a:solidFill>
                  <a:schemeClr val="tx1"/>
                </a:solidFill>
              </a:rPr>
              <a:t> de la </a:t>
            </a:r>
            <a:r>
              <a:rPr lang="en-US" sz="2400" b="1" i="1" u="sng" err="1">
                <a:solidFill>
                  <a:schemeClr val="tx1"/>
                </a:solidFill>
              </a:rPr>
              <a:t>biodiversité</a:t>
            </a:r>
            <a:r>
              <a:rPr lang="en-US" sz="2400" b="1" i="1" u="sng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i="1" u="sng">
                <a:solidFill>
                  <a:schemeClr val="tx1"/>
                </a:solidFill>
              </a:rPr>
              <a:t>Cibles:</a:t>
            </a:r>
            <a:r>
              <a:rPr lang="en-US" sz="2400" i="1">
                <a:solidFill>
                  <a:schemeClr val="tx1"/>
                </a:solidFill>
              </a:rPr>
              <a:t> la préservation, la restauration et l’exploitation durable des écosystèmes terrestres et des écosystèmes d’eau douce; la lutte contre la désertification, la destruction de la biodiversité et le braconnage sous toutes ses formes.</a:t>
            </a:r>
            <a:endParaRPr lang="en-GB" sz="2400"/>
          </a:p>
        </p:txBody>
      </p:sp>
      <p:sp>
        <p:nvSpPr>
          <p:cNvPr id="7" name="TextBox 6"/>
          <p:cNvSpPr txBox="1"/>
          <p:nvPr/>
        </p:nvSpPr>
        <p:spPr>
          <a:xfrm>
            <a:off x="2699792" y="4101460"/>
            <a:ext cx="644420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/>
              <a:t>Droit à la santé incluant le droit à un environnement sûr, propre, durable et sain </a:t>
            </a:r>
            <a:r>
              <a:rPr lang="en-US" sz="2000" b="1"/>
              <a:t> </a:t>
            </a:r>
            <a:r>
              <a:rPr lang="en-US" sz="2000"/>
              <a:t>[DUDH art.25(1); ICESCR art.12; CRC art.24; CEDAW art.12; CMW art.28] </a:t>
            </a:r>
            <a:endParaRPr lang="en-US" sz="20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/>
              <a:t>Droit à l’alimentation, à l’eau potable et à l’assainissement </a:t>
            </a:r>
            <a:r>
              <a:rPr lang="en-US" sz="2000"/>
              <a:t>[DUDH art.25(1); ICESCR art.11] </a:t>
            </a:r>
            <a:endParaRPr lang="en-US" sz="20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/>
              <a:t>Droit à tous les peuples de disposer librement de leurs ressources naturelles </a:t>
            </a:r>
            <a:r>
              <a:rPr lang="en-US" sz="2000"/>
              <a:t>[ICCPR, ICESCR art.1(2)]</a:t>
            </a:r>
            <a:endParaRPr lang="en-GB" sz="20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96" y="4163062"/>
            <a:ext cx="249289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3508" y="-28575"/>
            <a:ext cx="8856984" cy="1470025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chemeClr val="accent1">
                    <a:lumMod val="75000"/>
                  </a:schemeClr>
                </a:solidFill>
              </a:rPr>
              <a:t>ODD 16: </a:t>
            </a:r>
            <a:r>
              <a:rPr lang="en-US" sz="5000" b="1" err="1">
                <a:solidFill>
                  <a:schemeClr val="accent1">
                    <a:lumMod val="75000"/>
                  </a:schemeClr>
                </a:solidFill>
              </a:rPr>
              <a:t>Paix</a:t>
            </a:r>
            <a:r>
              <a:rPr lang="en-US" sz="5000" b="1">
                <a:solidFill>
                  <a:schemeClr val="accent1">
                    <a:lumMod val="75000"/>
                  </a:schemeClr>
                </a:solidFill>
              </a:rPr>
              <a:t>, justice et institutions </a:t>
            </a:r>
            <a:r>
              <a:rPr lang="en-US" sz="5000" b="1" err="1">
                <a:solidFill>
                  <a:schemeClr val="accent1">
                    <a:lumMod val="75000"/>
                  </a:schemeClr>
                </a:solidFill>
              </a:rPr>
              <a:t>efficaces</a:t>
            </a:r>
            <a:endParaRPr lang="en-US" sz="50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1344612"/>
            <a:ext cx="9144000" cy="3092499"/>
          </a:xfrm>
        </p:spPr>
        <p:txBody>
          <a:bodyPr>
            <a:noAutofit/>
          </a:bodyPr>
          <a:lstStyle/>
          <a:p>
            <a:pPr algn="just"/>
            <a:r>
              <a:rPr lang="fr-FR" sz="2100" b="1" i="1" u="sng">
                <a:solidFill>
                  <a:schemeClr val="tx1"/>
                </a:solidFill>
              </a:rPr>
              <a:t>Promouvoir l’avènement de sociétés pacifiques et inclusives aux fins du développement durable, assurer l’accès de tous à la justice et mettre en place, à  tous les niveaux, des institutions efficaces, responsables et ouvertes à tous</a:t>
            </a:r>
          </a:p>
          <a:p>
            <a:pPr algn="just"/>
            <a:r>
              <a:rPr lang="en-US" sz="1900" i="1" u="sng">
                <a:solidFill>
                  <a:schemeClr val="tx1"/>
                </a:solidFill>
              </a:rPr>
              <a:t>Cibles:</a:t>
            </a:r>
            <a:r>
              <a:rPr lang="en-US" sz="1900" i="1">
                <a:solidFill>
                  <a:schemeClr val="tx1"/>
                </a:solidFill>
              </a:rPr>
              <a:t> la réduction nette de toutes les formes de violences; la fin de la maltraitance, l’exploitation et la traite des enfants; la garantie à tous un égal accès à la justice; la réduction des flux financiers illicites, du trafic d’armes, de toutes les formes de criminalité organisée et de la corruption; le développement d’institutions efficaces; la participation dans tous les niveaux de prise de décision; la garantie à tous d’une identité juridique.</a:t>
            </a:r>
            <a:endParaRPr lang="en-GB" sz="1900"/>
          </a:p>
        </p:txBody>
      </p:sp>
      <p:sp>
        <p:nvSpPr>
          <p:cNvPr id="7" name="TextBox 6"/>
          <p:cNvSpPr txBox="1"/>
          <p:nvPr/>
        </p:nvSpPr>
        <p:spPr>
          <a:xfrm>
            <a:off x="39476" y="4295408"/>
            <a:ext cx="657215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u="sng"/>
              <a:t>Droits de </a:t>
            </a:r>
            <a:r>
              <a:rPr lang="en-GB" b="1" u="sng" err="1"/>
              <a:t>l’homme</a:t>
            </a:r>
            <a:r>
              <a:rPr lang="en-GB" b="1" u="sng"/>
              <a:t> </a:t>
            </a:r>
            <a:r>
              <a:rPr lang="en-GB" b="1" u="sng" err="1"/>
              <a:t>concernés</a:t>
            </a:r>
            <a:r>
              <a:rPr lang="en-GB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/>
              <a:t>Droit à la vie, à la </a:t>
            </a:r>
            <a:r>
              <a:rPr lang="en-US" sz="1400" b="1" err="1"/>
              <a:t>liberté</a:t>
            </a:r>
            <a:r>
              <a:rPr lang="en-US" sz="1400" b="1"/>
              <a:t> et à la </a:t>
            </a:r>
            <a:r>
              <a:rPr lang="en-US" sz="1400" b="1" err="1"/>
              <a:t>sécurité</a:t>
            </a:r>
            <a:r>
              <a:rPr lang="en-US" sz="1400" b="1"/>
              <a:t> de la </a:t>
            </a:r>
            <a:r>
              <a:rPr lang="en-US" sz="1400" b="1" err="1"/>
              <a:t>personne</a:t>
            </a:r>
            <a:r>
              <a:rPr lang="en-US" sz="1400" b="1"/>
              <a:t> </a:t>
            </a:r>
            <a:r>
              <a:rPr lang="en-US" sz="1400"/>
              <a:t>[DUDH art.3; ICCPR arts.6(1), 9(1); ICPED art.1] </a:t>
            </a:r>
            <a:r>
              <a:rPr lang="en-US" sz="1400" b="1"/>
              <a:t>incluant la sécurité contre la torture </a:t>
            </a:r>
            <a:r>
              <a:rPr lang="en-US" sz="1400"/>
              <a:t>[DUDH art.5; ICCPR art.7; CAT art.2; CRC art.37(a)]</a:t>
            </a:r>
            <a:r>
              <a:rPr lang="en-US" sz="1400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/>
              <a:t>Protection des </a:t>
            </a:r>
            <a:r>
              <a:rPr lang="en-US" sz="1400" b="1" err="1"/>
              <a:t>enfants</a:t>
            </a:r>
            <a:r>
              <a:rPr lang="en-US" sz="1400" b="1"/>
              <a:t> </a:t>
            </a:r>
            <a:r>
              <a:rPr lang="en-US" sz="1400" b="1" err="1"/>
              <a:t>contre</a:t>
            </a:r>
            <a:r>
              <a:rPr lang="en-US" sz="1400" b="1"/>
              <a:t> </a:t>
            </a:r>
            <a:r>
              <a:rPr lang="en-US" sz="1400" b="1" err="1"/>
              <a:t>toutes</a:t>
            </a:r>
            <a:r>
              <a:rPr lang="en-US" sz="1400" b="1"/>
              <a:t> les </a:t>
            </a:r>
            <a:r>
              <a:rPr lang="en-US" sz="1400" b="1" err="1"/>
              <a:t>formes</a:t>
            </a:r>
            <a:r>
              <a:rPr lang="en-US" sz="1400" b="1"/>
              <a:t> de violence, </a:t>
            </a:r>
            <a:r>
              <a:rPr lang="en-US" sz="1400" b="1" err="1"/>
              <a:t>d’abus</a:t>
            </a:r>
            <a:r>
              <a:rPr lang="en-US" sz="1400" b="1"/>
              <a:t> </a:t>
            </a:r>
            <a:r>
              <a:rPr lang="en-US" sz="1400" b="1" err="1"/>
              <a:t>ou</a:t>
            </a:r>
            <a:r>
              <a:rPr lang="en-US" sz="1400" b="1"/>
              <a:t> </a:t>
            </a:r>
            <a:r>
              <a:rPr lang="en-US" sz="1400" b="1" err="1"/>
              <a:t>d’exploitation</a:t>
            </a:r>
            <a:r>
              <a:rPr lang="en-US" sz="1400" b="1"/>
              <a:t> </a:t>
            </a:r>
            <a:r>
              <a:rPr lang="en-US" sz="1400"/>
              <a:t>[CRC arts.19, 37(a)), </a:t>
            </a:r>
            <a:r>
              <a:rPr lang="en-US" sz="1400" b="1" err="1"/>
              <a:t>incluant</a:t>
            </a:r>
            <a:r>
              <a:rPr lang="en-US" sz="1400" b="1"/>
              <a:t> le </a:t>
            </a:r>
            <a:r>
              <a:rPr lang="en-US" sz="1400" b="1" err="1"/>
              <a:t>trafique</a:t>
            </a:r>
            <a:r>
              <a:rPr lang="en-US" sz="1400" b="1"/>
              <a:t> </a:t>
            </a:r>
            <a:r>
              <a:rPr lang="en-US" sz="1400"/>
              <a:t>(CRC arts.34-36; CRC–OP1)]</a:t>
            </a:r>
            <a:r>
              <a:rPr lang="en-US" sz="1400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/>
              <a:t>Droit à </a:t>
            </a:r>
            <a:r>
              <a:rPr lang="en-US" sz="1400" b="1" err="1"/>
              <a:t>l’accès</a:t>
            </a:r>
            <a:r>
              <a:rPr lang="en-US" sz="1400" b="1"/>
              <a:t> à la justice et à un </a:t>
            </a:r>
            <a:r>
              <a:rPr lang="en-US" sz="1400" b="1" err="1"/>
              <a:t>procès</a:t>
            </a:r>
            <a:r>
              <a:rPr lang="en-US" sz="1400" b="1"/>
              <a:t> equitable </a:t>
            </a:r>
            <a:r>
              <a:rPr lang="en-US" sz="1400"/>
              <a:t>[DUDH arts.8, 10; ICCPR arts.2(3), 14-15; CEDAW art.2(c)]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/>
              <a:t>Droit à la reconnaissance </a:t>
            </a:r>
            <a:r>
              <a:rPr lang="en-US" sz="1400" b="1" err="1"/>
              <a:t>juridique</a:t>
            </a:r>
            <a:r>
              <a:rPr lang="en-US" sz="1400" b="1"/>
              <a:t> </a:t>
            </a:r>
            <a:r>
              <a:rPr lang="en-US" sz="1400"/>
              <a:t>[DUDH art.6; ICCPR art.16; CRPD art.12] </a:t>
            </a:r>
            <a:endParaRPr lang="en-US" sz="14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/>
              <a:t>Droit de </a:t>
            </a:r>
            <a:r>
              <a:rPr lang="en-US" sz="1400" b="1" err="1"/>
              <a:t>participer</a:t>
            </a:r>
            <a:r>
              <a:rPr lang="en-US" sz="1400" b="1"/>
              <a:t> à la vie </a:t>
            </a:r>
            <a:r>
              <a:rPr lang="en-US" sz="1400" b="1" err="1"/>
              <a:t>publique</a:t>
            </a:r>
            <a:r>
              <a:rPr lang="en-US" sz="1400" b="1"/>
              <a:t> </a:t>
            </a:r>
            <a:r>
              <a:rPr lang="en-US" sz="1400"/>
              <a:t>[DUDH art.21; ICCPR art.25] </a:t>
            </a:r>
            <a:endParaRPr lang="en-US" sz="14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/>
              <a:t>Droit </a:t>
            </a:r>
            <a:r>
              <a:rPr lang="en-US" sz="1400" b="1" err="1"/>
              <a:t>d’accès</a:t>
            </a:r>
            <a:r>
              <a:rPr lang="en-US" sz="1400" b="1"/>
              <a:t> à </a:t>
            </a:r>
            <a:r>
              <a:rPr lang="en-US" sz="1400" b="1" err="1"/>
              <a:t>l’information</a:t>
            </a:r>
            <a:r>
              <a:rPr lang="en-US" sz="1400" b="1"/>
              <a:t> </a:t>
            </a:r>
            <a:r>
              <a:rPr lang="en-US" sz="1400"/>
              <a:t>[DUDH art.19; ICCPR art.19(1)]</a:t>
            </a:r>
            <a:endParaRPr lang="en-GB" sz="14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1628" y="4340419"/>
            <a:ext cx="249289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35747" cy="1470025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chemeClr val="accent1">
                    <a:lumMod val="75000"/>
                  </a:schemeClr>
                </a:solidFill>
              </a:rPr>
              <a:t>ODD 17: </a:t>
            </a:r>
            <a:r>
              <a:rPr lang="en-US" sz="5000" b="1" err="1">
                <a:solidFill>
                  <a:schemeClr val="accent1">
                    <a:lumMod val="75000"/>
                  </a:schemeClr>
                </a:solidFill>
              </a:rPr>
              <a:t>Partenariats</a:t>
            </a:r>
            <a:r>
              <a:rPr lang="en-US" sz="5000" b="1">
                <a:solidFill>
                  <a:schemeClr val="accent1">
                    <a:lumMod val="75000"/>
                  </a:schemeClr>
                </a:solidFill>
              </a:rPr>
              <a:t> pour la </a:t>
            </a:r>
            <a:r>
              <a:rPr lang="en-US" sz="5000" b="1" err="1">
                <a:solidFill>
                  <a:schemeClr val="accent1">
                    <a:lumMod val="75000"/>
                  </a:schemeClr>
                </a:solidFill>
              </a:rPr>
              <a:t>réalisation</a:t>
            </a:r>
            <a:r>
              <a:rPr lang="en-US" sz="5000" b="1">
                <a:solidFill>
                  <a:schemeClr val="accent1">
                    <a:lumMod val="75000"/>
                  </a:schemeClr>
                </a:solidFill>
              </a:rPr>
              <a:t> des </a:t>
            </a:r>
            <a:r>
              <a:rPr lang="en-US" sz="5000" b="1" err="1">
                <a:solidFill>
                  <a:schemeClr val="accent1">
                    <a:lumMod val="75000"/>
                  </a:schemeClr>
                </a:solidFill>
              </a:rPr>
              <a:t>objectifs</a:t>
            </a:r>
            <a:endParaRPr lang="en-US" sz="50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568952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1100" b="1" i="1" u="sng" err="1">
                <a:solidFill>
                  <a:schemeClr val="tx1"/>
                </a:solidFill>
              </a:rPr>
              <a:t>Renforcer</a:t>
            </a:r>
            <a:r>
              <a:rPr lang="en-US" sz="11100" b="1" i="1" u="sng">
                <a:solidFill>
                  <a:schemeClr val="tx1"/>
                </a:solidFill>
              </a:rPr>
              <a:t> les </a:t>
            </a:r>
            <a:r>
              <a:rPr lang="en-US" sz="11100" b="1" i="1" u="sng" err="1">
                <a:solidFill>
                  <a:schemeClr val="tx1"/>
                </a:solidFill>
              </a:rPr>
              <a:t>moyens</a:t>
            </a:r>
            <a:r>
              <a:rPr lang="en-US" sz="11100" b="1" i="1" u="sng">
                <a:solidFill>
                  <a:schemeClr val="tx1"/>
                </a:solidFill>
              </a:rPr>
              <a:t> de </a:t>
            </a:r>
            <a:r>
              <a:rPr lang="en-US" sz="11100" b="1" i="1" u="sng" err="1">
                <a:solidFill>
                  <a:schemeClr val="tx1"/>
                </a:solidFill>
              </a:rPr>
              <a:t>mettre</a:t>
            </a:r>
            <a:r>
              <a:rPr lang="en-US" sz="11100" b="1" i="1" u="sng">
                <a:solidFill>
                  <a:schemeClr val="tx1"/>
                </a:solidFill>
              </a:rPr>
              <a:t> </a:t>
            </a:r>
            <a:r>
              <a:rPr lang="en-US" sz="11100" b="1" i="1" u="sng" err="1">
                <a:solidFill>
                  <a:schemeClr val="tx1"/>
                </a:solidFill>
              </a:rPr>
              <a:t>en</a:t>
            </a:r>
            <a:r>
              <a:rPr lang="en-US" sz="11100" b="1" i="1" u="sng">
                <a:solidFill>
                  <a:schemeClr val="tx1"/>
                </a:solidFill>
              </a:rPr>
              <a:t> oeuvre le </a:t>
            </a:r>
            <a:r>
              <a:rPr lang="en-US" sz="11100" b="1" i="1" u="sng" err="1">
                <a:solidFill>
                  <a:schemeClr val="tx1"/>
                </a:solidFill>
              </a:rPr>
              <a:t>Partenariat</a:t>
            </a:r>
            <a:r>
              <a:rPr lang="en-US" sz="11100" b="1" i="1" u="sng">
                <a:solidFill>
                  <a:schemeClr val="tx1"/>
                </a:solidFill>
              </a:rPr>
              <a:t> </a:t>
            </a:r>
            <a:r>
              <a:rPr lang="en-US" sz="11100" b="1" i="1" u="sng" err="1">
                <a:solidFill>
                  <a:schemeClr val="tx1"/>
                </a:solidFill>
              </a:rPr>
              <a:t>mondial</a:t>
            </a:r>
            <a:r>
              <a:rPr lang="en-US" sz="11100" b="1" i="1" u="sng">
                <a:solidFill>
                  <a:schemeClr val="tx1"/>
                </a:solidFill>
              </a:rPr>
              <a:t> pour le </a:t>
            </a:r>
            <a:r>
              <a:rPr lang="en-US" sz="11100" b="1" i="1" u="sng" err="1">
                <a:solidFill>
                  <a:schemeClr val="tx1"/>
                </a:solidFill>
              </a:rPr>
              <a:t>développement</a:t>
            </a:r>
            <a:r>
              <a:rPr lang="en-US" sz="11100" b="1" i="1" u="sng">
                <a:solidFill>
                  <a:schemeClr val="tx1"/>
                </a:solidFill>
              </a:rPr>
              <a:t> durable et le </a:t>
            </a:r>
            <a:r>
              <a:rPr lang="en-US" sz="11100" b="1" i="1" u="sng" err="1">
                <a:solidFill>
                  <a:schemeClr val="tx1"/>
                </a:solidFill>
              </a:rPr>
              <a:t>revitabliser</a:t>
            </a:r>
            <a:endParaRPr lang="en-US" sz="11100" b="1" i="1" u="sng">
              <a:solidFill>
                <a:schemeClr val="tx1"/>
              </a:solidFill>
            </a:endParaRPr>
          </a:p>
          <a:p>
            <a:pPr algn="just"/>
            <a:r>
              <a:rPr lang="en-US" sz="8000" i="1" u="sng">
                <a:solidFill>
                  <a:schemeClr val="tx1"/>
                </a:solidFill>
              </a:rPr>
              <a:t>Cibles:</a:t>
            </a:r>
            <a:r>
              <a:rPr lang="en-US" sz="8000" i="1">
                <a:solidFill>
                  <a:schemeClr val="tx1"/>
                </a:solidFill>
              </a:rPr>
              <a:t> l’amélioration de la mobilisation de ressources nationales est internationales; la promotion du transfert et de la diffusion de technologies; </a:t>
            </a:r>
            <a:r>
              <a:rPr lang="fr-FR" sz="8000" i="1">
                <a:solidFill>
                  <a:schemeClr val="tx1"/>
                </a:solidFill>
              </a:rPr>
              <a:t>promouvoir un système commercial multilatéral universel, réglementé, ouvert, non discriminatoire et équitable; le renforcement des politiques et des structures institutionnelles; le renforcement partenariats multipartites; le soutien des données, suivi et application du principe de responsabilité</a:t>
            </a:r>
            <a:r>
              <a:rPr lang="en-US" sz="8000" i="1">
                <a:solidFill>
                  <a:schemeClr val="tx1"/>
                </a:solidFill>
              </a:rPr>
              <a:t>.</a:t>
            </a:r>
            <a:endParaRPr lang="en-GB" sz="8000"/>
          </a:p>
        </p:txBody>
      </p:sp>
      <p:sp>
        <p:nvSpPr>
          <p:cNvPr id="7" name="TextBox 6"/>
          <p:cNvSpPr txBox="1"/>
          <p:nvPr/>
        </p:nvSpPr>
        <p:spPr>
          <a:xfrm>
            <a:off x="2688116" y="4052800"/>
            <a:ext cx="644420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b="1" u="sng"/>
              <a:t>Droits de </a:t>
            </a:r>
            <a:r>
              <a:rPr lang="en-GB" sz="2000" b="1" u="sng" err="1"/>
              <a:t>l’homme</a:t>
            </a:r>
            <a:r>
              <a:rPr lang="en-GB" sz="2000" b="1" u="sng"/>
              <a:t> </a:t>
            </a:r>
            <a:r>
              <a:rPr lang="en-GB" sz="2000" b="1" u="sng" err="1"/>
              <a:t>concernés</a:t>
            </a:r>
            <a:r>
              <a:rPr lang="en-GB" sz="20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/>
              <a:t>Droit des </a:t>
            </a:r>
            <a:r>
              <a:rPr lang="en-US" sz="1500" b="1" err="1"/>
              <a:t>peuples</a:t>
            </a:r>
            <a:r>
              <a:rPr lang="en-US" sz="1500" b="1"/>
              <a:t> à </a:t>
            </a:r>
            <a:r>
              <a:rPr lang="en-US" sz="1500" b="1" err="1"/>
              <a:t>l’auto-détermination</a:t>
            </a:r>
            <a:r>
              <a:rPr lang="en-US" sz="1500" b="1"/>
              <a:t> </a:t>
            </a:r>
            <a:r>
              <a:rPr lang="en-US" sz="1500"/>
              <a:t>[ICCPR, ICESCR art.1(1); </a:t>
            </a:r>
            <a:r>
              <a:rPr lang="en-US" sz="1500" err="1"/>
              <a:t>DRtD</a:t>
            </a:r>
            <a:r>
              <a:rPr lang="en-US" sz="1500"/>
              <a:t> art.1(1)]</a:t>
            </a:r>
            <a:r>
              <a:rPr lang="en-US" sz="1500" b="1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/>
              <a:t>Droit des </a:t>
            </a:r>
            <a:r>
              <a:rPr lang="en-US" sz="1500" b="1" err="1"/>
              <a:t>peuples</a:t>
            </a:r>
            <a:r>
              <a:rPr lang="en-US" sz="1500" b="1"/>
              <a:t> au </a:t>
            </a:r>
            <a:r>
              <a:rPr lang="en-US" sz="1500" b="1" err="1"/>
              <a:t>développement</a:t>
            </a:r>
            <a:r>
              <a:rPr lang="en-US" sz="1500" b="1"/>
              <a:t> et à la cooperation international  </a:t>
            </a:r>
            <a:r>
              <a:rPr lang="en-US" sz="1500"/>
              <a:t>[DUDH art.28; ICESCR art.2(1); CRC art.4; CRPD art.32(1); </a:t>
            </a:r>
            <a:r>
              <a:rPr lang="en-US" sz="1500" err="1"/>
              <a:t>DRtD</a:t>
            </a:r>
            <a:r>
              <a:rPr lang="en-US" sz="1500"/>
              <a:t> arts.3-5] </a:t>
            </a:r>
            <a:endParaRPr lang="en-US" sz="1500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500" b="1"/>
              <a:t>Droit de profiter des avantages du progrès scientifique</a:t>
            </a:r>
            <a:r>
              <a:rPr lang="en-US" sz="1500" b="1"/>
              <a:t>, </a:t>
            </a:r>
            <a:r>
              <a:rPr lang="en-US" sz="1500" b="1" err="1"/>
              <a:t>incluant</a:t>
            </a:r>
            <a:r>
              <a:rPr lang="en-US" sz="1500" b="1"/>
              <a:t> la cooperation </a:t>
            </a:r>
            <a:r>
              <a:rPr lang="en-US" sz="1500" b="1" err="1"/>
              <a:t>internationale</a:t>
            </a:r>
            <a:r>
              <a:rPr lang="en-US" sz="1500" b="1"/>
              <a:t> </a:t>
            </a:r>
            <a:r>
              <a:rPr lang="en-US" sz="1500" b="1" err="1"/>
              <a:t>dans</a:t>
            </a:r>
            <a:r>
              <a:rPr lang="en-US" sz="1500" b="1"/>
              <a:t> le </a:t>
            </a:r>
            <a:r>
              <a:rPr lang="en-US" sz="1500" b="1" err="1"/>
              <a:t>domaine</a:t>
            </a:r>
            <a:r>
              <a:rPr lang="en-US" sz="1500" b="1"/>
              <a:t> de la science </a:t>
            </a:r>
            <a:r>
              <a:rPr lang="en-US" sz="1500"/>
              <a:t>[DUDH art.27(1); ICESCR art.15(1)]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b="1"/>
              <a:t>Droit à la vie </a:t>
            </a:r>
            <a:r>
              <a:rPr lang="en-US" sz="1500" b="1" err="1"/>
              <a:t>privée</a:t>
            </a:r>
            <a:r>
              <a:rPr lang="en-US" sz="1500" b="1"/>
              <a:t> </a:t>
            </a:r>
            <a:r>
              <a:rPr lang="en-US" sz="1500"/>
              <a:t>[DUDH art.12; ICCPR art.17], </a:t>
            </a:r>
            <a:r>
              <a:rPr lang="en-US" sz="1500" b="1" err="1"/>
              <a:t>incluant</a:t>
            </a:r>
            <a:r>
              <a:rPr lang="en-US" sz="1500" b="1"/>
              <a:t> le respect des </a:t>
            </a:r>
            <a:r>
              <a:rPr lang="en-US" sz="1500" b="1" err="1"/>
              <a:t>principes</a:t>
            </a:r>
            <a:r>
              <a:rPr lang="en-US" sz="1500" b="1"/>
              <a:t> </a:t>
            </a:r>
            <a:r>
              <a:rPr lang="en-US" sz="1500" b="1" err="1"/>
              <a:t>ethiques</a:t>
            </a:r>
            <a:r>
              <a:rPr lang="en-US" sz="1500" b="1"/>
              <a:t> de droits de </a:t>
            </a:r>
            <a:r>
              <a:rPr lang="en-US" sz="1500" b="1" err="1"/>
              <a:t>l’homme</a:t>
            </a:r>
            <a:r>
              <a:rPr lang="en-US" sz="1500" b="1"/>
              <a:t> </a:t>
            </a:r>
            <a:r>
              <a:rPr lang="en-US" sz="1500" b="1" err="1"/>
              <a:t>dans</a:t>
            </a:r>
            <a:r>
              <a:rPr lang="en-US" sz="1500" b="1"/>
              <a:t> la </a:t>
            </a:r>
            <a:r>
              <a:rPr lang="en-US" sz="1500" b="1" err="1"/>
              <a:t>collecte</a:t>
            </a:r>
            <a:r>
              <a:rPr lang="en-US" sz="1500" b="1"/>
              <a:t> et </a:t>
            </a:r>
            <a:r>
              <a:rPr lang="en-US" sz="1500" b="1" err="1"/>
              <a:t>l’utilisation</a:t>
            </a:r>
            <a:r>
              <a:rPr lang="en-US" sz="1500" b="1"/>
              <a:t> des </a:t>
            </a:r>
            <a:r>
              <a:rPr lang="en-US" sz="1500" b="1" err="1"/>
              <a:t>statistiques</a:t>
            </a:r>
            <a:r>
              <a:rPr lang="en-US" sz="1500" b="1"/>
              <a:t> </a:t>
            </a:r>
            <a:r>
              <a:rPr lang="en-US" sz="1500"/>
              <a:t>[CRPD art.31(1)]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12" y="4155343"/>
            <a:ext cx="2564904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93961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FFC000"/>
                </a:solidFill>
              </a:rPr>
              <a:t>ODD 2: </a:t>
            </a:r>
            <a:r>
              <a:rPr lang="en-US" sz="5000" b="1" err="1">
                <a:solidFill>
                  <a:srgbClr val="FFC000"/>
                </a:solidFill>
              </a:rPr>
              <a:t>Faim</a:t>
            </a:r>
            <a:r>
              <a:rPr lang="en-US" sz="5000" b="1">
                <a:solidFill>
                  <a:srgbClr val="FFC000"/>
                </a:solidFill>
              </a:rPr>
              <a:t> “zero”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918845"/>
            <a:ext cx="8568952" cy="302433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2000" b="1" i="1" u="sng">
                <a:solidFill>
                  <a:schemeClr val="tx1"/>
                </a:solidFill>
              </a:rPr>
              <a:t>Éliminer la </a:t>
            </a:r>
            <a:r>
              <a:rPr lang="en-US" sz="12000" b="1" i="1" u="sng" err="1">
                <a:solidFill>
                  <a:schemeClr val="tx1"/>
                </a:solidFill>
              </a:rPr>
              <a:t>faim</a:t>
            </a:r>
            <a:r>
              <a:rPr lang="en-US" sz="12000" b="1" i="1" u="sng">
                <a:solidFill>
                  <a:schemeClr val="tx1"/>
                </a:solidFill>
              </a:rPr>
              <a:t>, assurer la </a:t>
            </a:r>
            <a:r>
              <a:rPr lang="en-US" sz="12000" b="1" i="1" u="sng" err="1">
                <a:solidFill>
                  <a:schemeClr val="tx1"/>
                </a:solidFill>
              </a:rPr>
              <a:t>sécurité</a:t>
            </a:r>
            <a:r>
              <a:rPr lang="en-US" sz="12000" b="1" i="1" u="sng">
                <a:solidFill>
                  <a:schemeClr val="tx1"/>
                </a:solidFill>
              </a:rPr>
              <a:t> </a:t>
            </a:r>
            <a:r>
              <a:rPr lang="en-US" sz="12000" b="1" i="1" u="sng" err="1">
                <a:solidFill>
                  <a:schemeClr val="tx1"/>
                </a:solidFill>
              </a:rPr>
              <a:t>alimentaire</a:t>
            </a:r>
            <a:r>
              <a:rPr lang="en-US" sz="12000" b="1" i="1" u="sng">
                <a:solidFill>
                  <a:schemeClr val="tx1"/>
                </a:solidFill>
              </a:rPr>
              <a:t>, </a:t>
            </a:r>
            <a:r>
              <a:rPr lang="en-US" sz="12000" b="1" i="1" u="sng" err="1">
                <a:solidFill>
                  <a:schemeClr val="tx1"/>
                </a:solidFill>
              </a:rPr>
              <a:t>améliorer</a:t>
            </a:r>
            <a:r>
              <a:rPr lang="en-US" sz="12000" b="1" i="1" u="sng">
                <a:solidFill>
                  <a:schemeClr val="tx1"/>
                </a:solidFill>
              </a:rPr>
              <a:t> la nutrition et </a:t>
            </a:r>
            <a:r>
              <a:rPr lang="en-US" sz="12000" b="1" i="1" u="sng" err="1">
                <a:solidFill>
                  <a:schemeClr val="tx1"/>
                </a:solidFill>
              </a:rPr>
              <a:t>promouvoir</a:t>
            </a:r>
            <a:r>
              <a:rPr lang="en-US" sz="12000" b="1" i="1" u="sng">
                <a:solidFill>
                  <a:schemeClr val="tx1"/>
                </a:solidFill>
              </a:rPr>
              <a:t> </a:t>
            </a:r>
            <a:r>
              <a:rPr lang="en-US" sz="12000" b="1" i="1" u="sng" err="1">
                <a:solidFill>
                  <a:schemeClr val="tx1"/>
                </a:solidFill>
              </a:rPr>
              <a:t>l’agriculture</a:t>
            </a:r>
            <a:r>
              <a:rPr lang="en-US" sz="12000" b="1" i="1" u="sng">
                <a:solidFill>
                  <a:schemeClr val="tx1"/>
                </a:solidFill>
              </a:rPr>
              <a:t> durable</a:t>
            </a:r>
          </a:p>
          <a:p>
            <a:pPr algn="just"/>
            <a:r>
              <a:rPr lang="en-US" sz="11100" i="1" u="sng">
                <a:solidFill>
                  <a:schemeClr val="tx1"/>
                </a:solidFill>
              </a:rPr>
              <a:t>Cibles:</a:t>
            </a:r>
            <a:r>
              <a:rPr lang="en-US" sz="11100" i="1">
                <a:solidFill>
                  <a:schemeClr val="tx1"/>
                </a:solidFill>
              </a:rPr>
              <a:t> l’éradication de la </a:t>
            </a:r>
            <a:r>
              <a:rPr lang="en-US" sz="11100" i="1" err="1">
                <a:solidFill>
                  <a:schemeClr val="tx1"/>
                </a:solidFill>
              </a:rPr>
              <a:t>faim</a:t>
            </a:r>
            <a:r>
              <a:rPr lang="en-US" sz="11100" i="1">
                <a:solidFill>
                  <a:schemeClr val="tx1"/>
                </a:solidFill>
              </a:rPr>
              <a:t> et de la malnutrition; </a:t>
            </a:r>
            <a:r>
              <a:rPr lang="en-US" sz="11100" i="1" err="1">
                <a:solidFill>
                  <a:schemeClr val="tx1"/>
                </a:solidFill>
              </a:rPr>
              <a:t>l’amélioration</a:t>
            </a:r>
            <a:r>
              <a:rPr lang="en-US" sz="11100" i="1">
                <a:solidFill>
                  <a:schemeClr val="tx1"/>
                </a:solidFill>
              </a:rPr>
              <a:t> des techniques de production </a:t>
            </a:r>
            <a:r>
              <a:rPr lang="en-US" sz="11100" i="1" err="1">
                <a:solidFill>
                  <a:schemeClr val="tx1"/>
                </a:solidFill>
              </a:rPr>
              <a:t>agricole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en-US" sz="11100" i="1" err="1">
                <a:solidFill>
                  <a:schemeClr val="tx1"/>
                </a:solidFill>
              </a:rPr>
              <a:t>en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en-US" sz="11100" i="1" err="1">
                <a:solidFill>
                  <a:schemeClr val="tx1"/>
                </a:solidFill>
              </a:rPr>
              <a:t>termes</a:t>
            </a:r>
            <a:r>
              <a:rPr lang="en-US" sz="11100" i="1">
                <a:solidFill>
                  <a:schemeClr val="tx1"/>
                </a:solidFill>
              </a:rPr>
              <a:t> de </a:t>
            </a:r>
            <a:r>
              <a:rPr lang="en-US" sz="11100" i="1" err="1">
                <a:solidFill>
                  <a:schemeClr val="tx1"/>
                </a:solidFill>
              </a:rPr>
              <a:t>durabilité</a:t>
            </a:r>
            <a:r>
              <a:rPr lang="en-US" sz="11100" i="1">
                <a:solidFill>
                  <a:schemeClr val="tx1"/>
                </a:solidFill>
              </a:rPr>
              <a:t> et de résilience; la correction des distortions commerciales; la </a:t>
            </a:r>
            <a:r>
              <a:rPr lang="en-US" sz="11100" i="1" err="1">
                <a:solidFill>
                  <a:schemeClr val="tx1"/>
                </a:solidFill>
              </a:rPr>
              <a:t>garantie</a:t>
            </a:r>
            <a:r>
              <a:rPr lang="en-US" sz="11100" i="1">
                <a:solidFill>
                  <a:schemeClr val="tx1"/>
                </a:solidFill>
              </a:rPr>
              <a:t> d’un </a:t>
            </a:r>
            <a:r>
              <a:rPr lang="en-US" sz="11100" i="1" err="1">
                <a:solidFill>
                  <a:schemeClr val="tx1"/>
                </a:solidFill>
              </a:rPr>
              <a:t>marché</a:t>
            </a:r>
            <a:r>
              <a:rPr lang="en-US" sz="11100" i="1">
                <a:solidFill>
                  <a:schemeClr val="tx1"/>
                </a:solidFill>
              </a:rPr>
              <a:t> de </a:t>
            </a:r>
            <a:r>
              <a:rPr lang="en-US" sz="11100" i="1" err="1">
                <a:solidFill>
                  <a:schemeClr val="tx1"/>
                </a:solidFill>
              </a:rPr>
              <a:t>denrées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en-US" sz="11100" i="1" err="1">
                <a:solidFill>
                  <a:schemeClr val="tx1"/>
                </a:solidFill>
              </a:rPr>
              <a:t>fonctionnel</a:t>
            </a:r>
            <a:r>
              <a:rPr lang="en-US" sz="11100" i="1">
                <a:solidFill>
                  <a:schemeClr val="tx1"/>
                </a:solidFill>
              </a:rPr>
              <a:t>.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23528" y="4179510"/>
            <a:ext cx="597666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/>
              <a:t>Droit à </a:t>
            </a:r>
            <a:r>
              <a:rPr lang="en-US" sz="2200" b="1" err="1"/>
              <a:t>l’alimentation</a:t>
            </a:r>
            <a:r>
              <a:rPr lang="en-US" sz="2200" b="1"/>
              <a:t> </a:t>
            </a:r>
            <a:r>
              <a:rPr lang="en-US" sz="2200"/>
              <a:t>[DUDH art.25; ICESCR art.11; CRC art.24(2)(c)]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err="1"/>
              <a:t>Coopération</a:t>
            </a:r>
            <a:r>
              <a:rPr lang="en-US" sz="2200" b="1"/>
              <a:t> </a:t>
            </a:r>
            <a:r>
              <a:rPr lang="en-US" sz="2200" b="1" err="1"/>
              <a:t>internationale</a:t>
            </a:r>
            <a:r>
              <a:rPr lang="en-US" sz="2200" b="1"/>
              <a:t>, </a:t>
            </a:r>
            <a:r>
              <a:rPr lang="en-US" sz="2200" err="1"/>
              <a:t>incluant</a:t>
            </a:r>
            <a:r>
              <a:rPr lang="en-US" sz="2200"/>
              <a:t> la distribution </a:t>
            </a:r>
            <a:r>
              <a:rPr lang="en-US" sz="2200" err="1"/>
              <a:t>équitable</a:t>
            </a:r>
            <a:r>
              <a:rPr lang="en-US" sz="2200"/>
              <a:t> des </a:t>
            </a:r>
            <a:r>
              <a:rPr lang="en-US" sz="2200" err="1"/>
              <a:t>produits</a:t>
            </a:r>
            <a:r>
              <a:rPr lang="en-US" sz="2200"/>
              <a:t> </a:t>
            </a:r>
            <a:r>
              <a:rPr lang="en-US" sz="2200" err="1"/>
              <a:t>alimentaires</a:t>
            </a:r>
            <a:r>
              <a:rPr lang="en-US" sz="2200"/>
              <a:t> </a:t>
            </a:r>
            <a:r>
              <a:rPr lang="en-US" sz="2200" err="1"/>
              <a:t>mondiaux</a:t>
            </a:r>
            <a:r>
              <a:rPr lang="en-US" sz="2200" b="1"/>
              <a:t> </a:t>
            </a:r>
            <a:r>
              <a:rPr lang="en-US" sz="2200"/>
              <a:t>[DUDH art.28; ICESCR arts.2(1), 11(2)]</a:t>
            </a:r>
            <a:endParaRPr lang="en-GB" sz="22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273877"/>
            <a:ext cx="2304256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40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40395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92D050"/>
                </a:solidFill>
              </a:rPr>
              <a:t>ODD 3: Bonne santé et </a:t>
            </a:r>
            <a:r>
              <a:rPr lang="en-US" sz="5000" b="1" err="1">
                <a:solidFill>
                  <a:srgbClr val="92D050"/>
                </a:solidFill>
              </a:rPr>
              <a:t>bien-être</a:t>
            </a:r>
            <a:endParaRPr lang="en-US" sz="5000" b="1">
              <a:solidFill>
                <a:srgbClr val="92D05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9552" y="860561"/>
            <a:ext cx="8064896" cy="2541477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0400" b="1" i="1" u="sng" err="1">
                <a:solidFill>
                  <a:schemeClr val="tx1"/>
                </a:solidFill>
              </a:rPr>
              <a:t>Permettre</a:t>
            </a:r>
            <a:r>
              <a:rPr lang="en-US" sz="10400" b="1" i="1" u="sng">
                <a:solidFill>
                  <a:schemeClr val="tx1"/>
                </a:solidFill>
              </a:rPr>
              <a:t> à </a:t>
            </a:r>
            <a:r>
              <a:rPr lang="en-US" sz="10400" b="1" i="1" u="sng" err="1">
                <a:solidFill>
                  <a:schemeClr val="tx1"/>
                </a:solidFill>
              </a:rPr>
              <a:t>tous</a:t>
            </a:r>
            <a:r>
              <a:rPr lang="en-US" sz="10400" b="1" i="1" u="sng">
                <a:solidFill>
                  <a:schemeClr val="tx1"/>
                </a:solidFill>
              </a:rPr>
              <a:t> de vivre </a:t>
            </a:r>
            <a:r>
              <a:rPr lang="en-US" sz="10400" b="1" i="1" u="sng" err="1">
                <a:solidFill>
                  <a:schemeClr val="tx1"/>
                </a:solidFill>
              </a:rPr>
              <a:t>en</a:t>
            </a:r>
            <a:r>
              <a:rPr lang="en-US" sz="10400" b="1" i="1" u="sng">
                <a:solidFill>
                  <a:schemeClr val="tx1"/>
                </a:solidFill>
              </a:rPr>
              <a:t> bonne santé et </a:t>
            </a:r>
            <a:r>
              <a:rPr lang="en-US" sz="10400" b="1" i="1" u="sng" err="1">
                <a:solidFill>
                  <a:schemeClr val="tx1"/>
                </a:solidFill>
              </a:rPr>
              <a:t>promouvoir</a:t>
            </a:r>
            <a:r>
              <a:rPr lang="en-US" sz="10400" b="1" i="1" u="sng">
                <a:solidFill>
                  <a:schemeClr val="tx1"/>
                </a:solidFill>
              </a:rPr>
              <a:t> le </a:t>
            </a:r>
            <a:r>
              <a:rPr lang="en-US" sz="10400" b="1" i="1" u="sng" err="1">
                <a:solidFill>
                  <a:schemeClr val="tx1"/>
                </a:solidFill>
              </a:rPr>
              <a:t>bien-être</a:t>
            </a:r>
            <a:r>
              <a:rPr lang="en-US" sz="10400" b="1" i="1" u="sng">
                <a:solidFill>
                  <a:schemeClr val="tx1"/>
                </a:solidFill>
              </a:rPr>
              <a:t> de </a:t>
            </a:r>
            <a:r>
              <a:rPr lang="en-US" sz="10400" b="1" i="1" u="sng" err="1">
                <a:solidFill>
                  <a:schemeClr val="tx1"/>
                </a:solidFill>
              </a:rPr>
              <a:t>tous</a:t>
            </a:r>
            <a:r>
              <a:rPr lang="en-US" sz="10400" b="1" i="1" u="sng">
                <a:solidFill>
                  <a:schemeClr val="tx1"/>
                </a:solidFill>
              </a:rPr>
              <a:t> à tout </a:t>
            </a:r>
            <a:r>
              <a:rPr lang="en-US" sz="10400" b="1" i="1" u="sng" err="1">
                <a:solidFill>
                  <a:schemeClr val="tx1"/>
                </a:solidFill>
              </a:rPr>
              <a:t>âge</a:t>
            </a:r>
            <a:endParaRPr lang="en-US" sz="10400" b="1" i="1" u="sng">
              <a:solidFill>
                <a:schemeClr val="tx1"/>
              </a:solidFill>
            </a:endParaRPr>
          </a:p>
          <a:p>
            <a:pPr algn="just"/>
            <a:r>
              <a:rPr lang="en-US" sz="9200" i="1" u="sng">
                <a:solidFill>
                  <a:schemeClr val="tx1"/>
                </a:solidFill>
              </a:rPr>
              <a:t>Cibles:</a:t>
            </a:r>
            <a:r>
              <a:rPr lang="en-US" sz="9200" i="1">
                <a:solidFill>
                  <a:schemeClr val="tx1"/>
                </a:solidFill>
              </a:rPr>
              <a:t> la </a:t>
            </a:r>
            <a:r>
              <a:rPr lang="en-US" sz="9200" i="1" err="1">
                <a:solidFill>
                  <a:schemeClr val="tx1"/>
                </a:solidFill>
              </a:rPr>
              <a:t>réduction</a:t>
            </a:r>
            <a:r>
              <a:rPr lang="en-US" sz="9200" i="1">
                <a:solidFill>
                  <a:schemeClr val="tx1"/>
                </a:solidFill>
              </a:rPr>
              <a:t> de la </a:t>
            </a:r>
            <a:r>
              <a:rPr lang="en-US" sz="9200" i="1" err="1">
                <a:solidFill>
                  <a:schemeClr val="tx1"/>
                </a:solidFill>
              </a:rPr>
              <a:t>mortalité</a:t>
            </a:r>
            <a:r>
              <a:rPr lang="en-US" sz="9200" i="1">
                <a:solidFill>
                  <a:schemeClr val="tx1"/>
                </a:solidFill>
              </a:rPr>
              <a:t> maternelle; l’élimination des </a:t>
            </a:r>
            <a:r>
              <a:rPr lang="en-US" sz="9200" i="1" err="1">
                <a:solidFill>
                  <a:schemeClr val="tx1"/>
                </a:solidFill>
              </a:rPr>
              <a:t>morts</a:t>
            </a:r>
            <a:r>
              <a:rPr lang="en-US" sz="9200" i="1">
                <a:solidFill>
                  <a:schemeClr val="tx1"/>
                </a:solidFill>
              </a:rPr>
              <a:t> </a:t>
            </a:r>
            <a:r>
              <a:rPr lang="en-US" sz="9200" i="1" err="1">
                <a:solidFill>
                  <a:schemeClr val="tx1"/>
                </a:solidFill>
              </a:rPr>
              <a:t>évitables</a:t>
            </a:r>
            <a:r>
              <a:rPr lang="en-US" sz="9200" i="1">
                <a:solidFill>
                  <a:schemeClr val="tx1"/>
                </a:solidFill>
              </a:rPr>
              <a:t> des enfants; la fin </a:t>
            </a:r>
            <a:r>
              <a:rPr lang="en-US" sz="9200" i="1" err="1">
                <a:solidFill>
                  <a:schemeClr val="tx1"/>
                </a:solidFill>
              </a:rPr>
              <a:t>ou</a:t>
            </a:r>
            <a:r>
              <a:rPr lang="en-US" sz="9200" i="1">
                <a:solidFill>
                  <a:schemeClr val="tx1"/>
                </a:solidFill>
              </a:rPr>
              <a:t> la </a:t>
            </a:r>
            <a:r>
              <a:rPr lang="en-US" sz="9200" i="1" err="1">
                <a:solidFill>
                  <a:schemeClr val="tx1"/>
                </a:solidFill>
              </a:rPr>
              <a:t>réduction</a:t>
            </a:r>
            <a:r>
              <a:rPr lang="en-US" sz="9200" i="1">
                <a:solidFill>
                  <a:schemeClr val="tx1"/>
                </a:solidFill>
              </a:rPr>
              <a:t> du SIDA et des </a:t>
            </a:r>
            <a:r>
              <a:rPr lang="en-US" sz="9200" i="1" err="1">
                <a:solidFill>
                  <a:schemeClr val="tx1"/>
                </a:solidFill>
              </a:rPr>
              <a:t>autres</a:t>
            </a:r>
            <a:r>
              <a:rPr lang="en-US" sz="9200" i="1">
                <a:solidFill>
                  <a:schemeClr val="tx1"/>
                </a:solidFill>
              </a:rPr>
              <a:t> maladies </a:t>
            </a:r>
            <a:r>
              <a:rPr lang="en-US" sz="9200" i="1" err="1">
                <a:solidFill>
                  <a:schemeClr val="tx1"/>
                </a:solidFill>
              </a:rPr>
              <a:t>sexuellement</a:t>
            </a:r>
            <a:r>
              <a:rPr lang="en-US" sz="9200" i="1">
                <a:solidFill>
                  <a:schemeClr val="tx1"/>
                </a:solidFill>
              </a:rPr>
              <a:t> transmissibles; </a:t>
            </a:r>
            <a:r>
              <a:rPr lang="en-US" sz="9200" i="1" err="1">
                <a:solidFill>
                  <a:schemeClr val="tx1"/>
                </a:solidFill>
              </a:rPr>
              <a:t>une</a:t>
            </a:r>
            <a:r>
              <a:rPr lang="en-US" sz="9200" i="1">
                <a:solidFill>
                  <a:schemeClr val="tx1"/>
                </a:solidFill>
              </a:rPr>
              <a:t> couverture de santé universelle; les </a:t>
            </a:r>
            <a:r>
              <a:rPr lang="en-US" sz="9200" i="1" err="1">
                <a:solidFill>
                  <a:schemeClr val="tx1"/>
                </a:solidFill>
              </a:rPr>
              <a:t>médicaments</a:t>
            </a:r>
            <a:r>
              <a:rPr lang="en-US" sz="9200" i="1">
                <a:solidFill>
                  <a:schemeClr val="tx1"/>
                </a:solidFill>
              </a:rPr>
              <a:t> </a:t>
            </a:r>
            <a:r>
              <a:rPr lang="en-US" sz="9200" i="1" err="1">
                <a:solidFill>
                  <a:schemeClr val="tx1"/>
                </a:solidFill>
              </a:rPr>
              <a:t>essentiels</a:t>
            </a:r>
            <a:r>
              <a:rPr lang="en-US" sz="9200" i="1">
                <a:solidFill>
                  <a:schemeClr val="tx1"/>
                </a:solidFill>
              </a:rPr>
              <a:t> à des </a:t>
            </a:r>
            <a:r>
              <a:rPr lang="en-US" sz="9200" i="1" err="1">
                <a:solidFill>
                  <a:schemeClr val="tx1"/>
                </a:solidFill>
              </a:rPr>
              <a:t>coûts</a:t>
            </a:r>
            <a:r>
              <a:rPr lang="en-US" sz="9200" i="1">
                <a:solidFill>
                  <a:schemeClr val="tx1"/>
                </a:solidFill>
              </a:rPr>
              <a:t> abordables; </a:t>
            </a:r>
            <a:r>
              <a:rPr lang="en-US" sz="9200" i="1" err="1">
                <a:solidFill>
                  <a:schemeClr val="tx1"/>
                </a:solidFill>
              </a:rPr>
              <a:t>une</a:t>
            </a:r>
            <a:r>
              <a:rPr lang="en-US" sz="9200" i="1">
                <a:solidFill>
                  <a:schemeClr val="tx1"/>
                </a:solidFill>
              </a:rPr>
              <a:t> couverture </a:t>
            </a:r>
            <a:r>
              <a:rPr lang="en-US" sz="9200" i="1" err="1">
                <a:solidFill>
                  <a:schemeClr val="tx1"/>
                </a:solidFill>
              </a:rPr>
              <a:t>médicale</a:t>
            </a:r>
            <a:r>
              <a:rPr lang="en-US" sz="9200" i="1">
                <a:solidFill>
                  <a:schemeClr val="tx1"/>
                </a:solidFill>
              </a:rPr>
              <a:t> de santé </a:t>
            </a:r>
            <a:r>
              <a:rPr lang="en-US" sz="9200" i="1" err="1">
                <a:solidFill>
                  <a:schemeClr val="tx1"/>
                </a:solidFill>
              </a:rPr>
              <a:t>sexuelle</a:t>
            </a:r>
            <a:r>
              <a:rPr lang="en-US" sz="9200" i="1">
                <a:solidFill>
                  <a:schemeClr val="tx1"/>
                </a:solidFill>
              </a:rPr>
              <a:t> et de reproduction; </a:t>
            </a:r>
            <a:r>
              <a:rPr lang="en-US" sz="9200" i="1" err="1">
                <a:solidFill>
                  <a:schemeClr val="tx1"/>
                </a:solidFill>
              </a:rPr>
              <a:t>l’accès</a:t>
            </a:r>
            <a:r>
              <a:rPr lang="en-US" sz="9200" i="1">
                <a:solidFill>
                  <a:schemeClr val="tx1"/>
                </a:solidFill>
              </a:rPr>
              <a:t> aux </a:t>
            </a:r>
            <a:r>
              <a:rPr lang="en-US" sz="9200" i="1" err="1">
                <a:solidFill>
                  <a:schemeClr val="tx1"/>
                </a:solidFill>
              </a:rPr>
              <a:t>médicamments</a:t>
            </a:r>
            <a:r>
              <a:rPr lang="en-US" sz="9200" i="1">
                <a:solidFill>
                  <a:schemeClr val="tx1"/>
                </a:solidFill>
              </a:rPr>
              <a:t>.</a:t>
            </a:r>
          </a:p>
          <a:p>
            <a:endParaRPr lang="en-GB" sz="9600"/>
          </a:p>
        </p:txBody>
      </p:sp>
      <p:sp>
        <p:nvSpPr>
          <p:cNvPr id="7" name="TextBox 6"/>
          <p:cNvSpPr txBox="1"/>
          <p:nvPr/>
        </p:nvSpPr>
        <p:spPr>
          <a:xfrm>
            <a:off x="3059832" y="3522205"/>
            <a:ext cx="58326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b="1"/>
              <a:t>Droit à la vie </a:t>
            </a:r>
            <a:r>
              <a:rPr lang="en-US" sz="1600"/>
              <a:t>[DUDH art.3; ICCPR art.6], </a:t>
            </a:r>
            <a:r>
              <a:rPr lang="en-US" sz="1600" err="1"/>
              <a:t>particulièrement</a:t>
            </a:r>
            <a:r>
              <a:rPr lang="en-US" sz="1600"/>
              <a:t> </a:t>
            </a:r>
            <a:r>
              <a:rPr lang="en-US" sz="1600" err="1"/>
              <a:t>en</a:t>
            </a:r>
            <a:r>
              <a:rPr lang="en-US" sz="1600"/>
              <a:t> </a:t>
            </a:r>
            <a:r>
              <a:rPr lang="en-US" sz="1600" err="1"/>
              <a:t>ce</a:t>
            </a:r>
            <a:r>
              <a:rPr lang="en-US" sz="1600"/>
              <a:t> qui </a:t>
            </a:r>
            <a:r>
              <a:rPr lang="en-US" sz="1600" err="1"/>
              <a:t>concerne</a:t>
            </a:r>
            <a:r>
              <a:rPr lang="en-US" sz="1600"/>
              <a:t> les femmes [CEDAW art.12] et les </a:t>
            </a:r>
            <a:r>
              <a:rPr lang="en-US" sz="1600" err="1"/>
              <a:t>enfants</a:t>
            </a:r>
            <a:r>
              <a:rPr lang="en-US" sz="1600"/>
              <a:t> [CRC art.6]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b="1"/>
              <a:t>Droit à la santé </a:t>
            </a:r>
            <a:r>
              <a:rPr lang="en-US" sz="1600"/>
              <a:t>[DUDH art.25; ICESCR art.12], particularly of women [CEDAW art.12]; and children [CRC art.24]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b="1"/>
              <a:t>Protection </a:t>
            </a:r>
            <a:r>
              <a:rPr lang="en-US" sz="1600" b="1" err="1"/>
              <a:t>spéciale</a:t>
            </a:r>
            <a:r>
              <a:rPr lang="en-US" sz="1600" b="1"/>
              <a:t> pour les </a:t>
            </a:r>
            <a:r>
              <a:rPr lang="en-US" sz="1600" b="1" err="1"/>
              <a:t>mères</a:t>
            </a:r>
            <a:r>
              <a:rPr lang="en-US" sz="1600" b="1"/>
              <a:t> et les </a:t>
            </a:r>
            <a:r>
              <a:rPr lang="en-US" sz="1600" b="1" err="1"/>
              <a:t>enfants</a:t>
            </a:r>
            <a:r>
              <a:rPr lang="en-US" sz="1600" b="1"/>
              <a:t> </a:t>
            </a:r>
            <a:r>
              <a:rPr lang="en-US" sz="1600"/>
              <a:t>[ICESCR art.10]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b="1"/>
              <a:t>Droit de </a:t>
            </a:r>
            <a:r>
              <a:rPr lang="en-US" sz="1600" b="1" err="1"/>
              <a:t>profiter</a:t>
            </a:r>
            <a:r>
              <a:rPr lang="en-US" sz="1600" b="1"/>
              <a:t> des </a:t>
            </a:r>
            <a:r>
              <a:rPr lang="en-US" sz="1600" b="1" err="1"/>
              <a:t>avantages</a:t>
            </a:r>
            <a:r>
              <a:rPr lang="en-US" sz="1600" b="1"/>
              <a:t> du </a:t>
            </a:r>
            <a:r>
              <a:rPr lang="en-US" sz="1600" b="1" err="1"/>
              <a:t>progrès</a:t>
            </a:r>
            <a:r>
              <a:rPr lang="en-US" sz="1600" b="1"/>
              <a:t> </a:t>
            </a:r>
            <a:r>
              <a:rPr lang="en-US" sz="1600" b="1" err="1"/>
              <a:t>scientifique</a:t>
            </a:r>
            <a:r>
              <a:rPr lang="en-US" sz="1600" b="1"/>
              <a:t> </a:t>
            </a:r>
            <a:r>
              <a:rPr lang="en-US" sz="1600"/>
              <a:t>[DUDH art.27; ICESCR art.15(1)(b)]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b="1" err="1"/>
              <a:t>Coopération</a:t>
            </a:r>
            <a:r>
              <a:rPr lang="en-US" sz="1600" b="1"/>
              <a:t> </a:t>
            </a:r>
            <a:r>
              <a:rPr lang="en-US" sz="1600" b="1" err="1"/>
              <a:t>internationale</a:t>
            </a:r>
            <a:r>
              <a:rPr lang="en-US" sz="1600" b="1"/>
              <a:t> </a:t>
            </a:r>
            <a:r>
              <a:rPr lang="en-US" sz="1600"/>
              <a:t>[DUDH art.28, </a:t>
            </a:r>
            <a:r>
              <a:rPr lang="en-US" sz="1600" err="1"/>
              <a:t>DRtD</a:t>
            </a:r>
            <a:r>
              <a:rPr lang="en-US" sz="1600"/>
              <a:t> arts.3-4],        </a:t>
            </a:r>
            <a:r>
              <a:rPr lang="en-US" sz="1600" err="1"/>
              <a:t>notamment</a:t>
            </a:r>
            <a:r>
              <a:rPr lang="en-US" sz="1600"/>
              <a:t> </a:t>
            </a:r>
            <a:r>
              <a:rPr lang="en-US" sz="1600" err="1"/>
              <a:t>en</a:t>
            </a:r>
            <a:r>
              <a:rPr lang="en-US" sz="1600"/>
              <a:t> relation avec le droit à la santé et les droits de </a:t>
            </a:r>
            <a:r>
              <a:rPr lang="en-US" sz="1600" err="1"/>
              <a:t>l’enfant</a:t>
            </a:r>
            <a:r>
              <a:rPr lang="en-US" sz="1600"/>
              <a:t>  [ICESCR art.2(1); CRC art.4]</a:t>
            </a:r>
            <a:endParaRPr lang="en-GB" sz="16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42" y="3773865"/>
            <a:ext cx="2666777" cy="2666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64704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FF0000"/>
                </a:solidFill>
              </a:rPr>
              <a:t>ODD 4: Éducation de </a:t>
            </a:r>
            <a:r>
              <a:rPr lang="en-US" sz="5000" b="1" err="1">
                <a:solidFill>
                  <a:srgbClr val="FF0000"/>
                </a:solidFill>
              </a:rPr>
              <a:t>qualité</a:t>
            </a:r>
            <a:endParaRPr lang="en-US" sz="5000" b="1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9144000" cy="2736304"/>
          </a:xfrm>
        </p:spPr>
        <p:txBody>
          <a:bodyPr>
            <a:noAutofit/>
          </a:bodyPr>
          <a:lstStyle/>
          <a:p>
            <a:pPr algn="just"/>
            <a:r>
              <a:rPr lang="en-US" sz="2400" b="1" i="1" u="sng">
                <a:solidFill>
                  <a:schemeClr val="tx1"/>
                </a:solidFill>
              </a:rPr>
              <a:t>Assurer à </a:t>
            </a:r>
            <a:r>
              <a:rPr lang="en-US" sz="2400" b="1" i="1" u="sng" err="1">
                <a:solidFill>
                  <a:schemeClr val="tx1"/>
                </a:solidFill>
              </a:rPr>
              <a:t>tous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une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éducation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équitable</a:t>
            </a:r>
            <a:r>
              <a:rPr lang="en-US" sz="2400" b="1" i="1" u="sng">
                <a:solidFill>
                  <a:schemeClr val="tx1"/>
                </a:solidFill>
              </a:rPr>
              <a:t>, inclusive et de </a:t>
            </a:r>
            <a:r>
              <a:rPr lang="en-US" sz="2400" b="1" i="1" u="sng" err="1">
                <a:solidFill>
                  <a:schemeClr val="tx1"/>
                </a:solidFill>
              </a:rPr>
              <a:t>qualité</a:t>
            </a:r>
            <a:r>
              <a:rPr lang="en-US" sz="2400" b="1" i="1" u="sng">
                <a:solidFill>
                  <a:schemeClr val="tx1"/>
                </a:solidFill>
              </a:rPr>
              <a:t> et des </a:t>
            </a:r>
            <a:r>
              <a:rPr lang="en-US" sz="2400" b="1" i="1" u="sng" err="1">
                <a:solidFill>
                  <a:schemeClr val="tx1"/>
                </a:solidFill>
              </a:rPr>
              <a:t>possibilités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d’apprentissage</a:t>
            </a:r>
            <a:r>
              <a:rPr lang="en-US" sz="2400" b="1" i="1" u="sng">
                <a:solidFill>
                  <a:schemeClr val="tx1"/>
                </a:solidFill>
              </a:rPr>
              <a:t> tout au long de la vie</a:t>
            </a:r>
          </a:p>
          <a:p>
            <a:pPr algn="just"/>
            <a:r>
              <a:rPr lang="en-US" sz="2400" i="1" u="sng">
                <a:solidFill>
                  <a:schemeClr val="tx1"/>
                </a:solidFill>
              </a:rPr>
              <a:t>Cibles:</a:t>
            </a:r>
            <a:r>
              <a:rPr lang="en-US" sz="2400" i="1">
                <a:solidFill>
                  <a:schemeClr val="tx1"/>
                </a:solidFill>
              </a:rPr>
              <a:t> l’accès </a:t>
            </a:r>
            <a:r>
              <a:rPr lang="en-US" sz="2400" i="1" err="1">
                <a:solidFill>
                  <a:schemeClr val="tx1"/>
                </a:solidFill>
              </a:rPr>
              <a:t>gratuit</a:t>
            </a:r>
            <a:r>
              <a:rPr lang="en-US" sz="2400" i="1">
                <a:solidFill>
                  <a:schemeClr val="tx1"/>
                </a:solidFill>
              </a:rPr>
              <a:t>, de </a:t>
            </a:r>
            <a:r>
              <a:rPr lang="en-US" sz="2400" i="1" err="1">
                <a:solidFill>
                  <a:schemeClr val="tx1"/>
                </a:solidFill>
              </a:rPr>
              <a:t>qualité</a:t>
            </a:r>
            <a:r>
              <a:rPr lang="en-US" sz="2400" i="1">
                <a:solidFill>
                  <a:schemeClr val="tx1"/>
                </a:solidFill>
              </a:rPr>
              <a:t> et </a:t>
            </a:r>
            <a:r>
              <a:rPr lang="en-US" sz="2400" i="1" err="1">
                <a:solidFill>
                  <a:schemeClr val="tx1"/>
                </a:solidFill>
              </a:rPr>
              <a:t>universel</a:t>
            </a:r>
            <a:r>
              <a:rPr lang="en-US" sz="2400" i="1">
                <a:solidFill>
                  <a:schemeClr val="tx1"/>
                </a:solidFill>
              </a:rPr>
              <a:t> à </a:t>
            </a:r>
            <a:r>
              <a:rPr lang="en-US" sz="2400" i="1" err="1">
                <a:solidFill>
                  <a:schemeClr val="tx1"/>
                </a:solidFill>
              </a:rPr>
              <a:t>l’éducation</a:t>
            </a:r>
            <a:r>
              <a:rPr lang="en-US" sz="2400" i="1">
                <a:solidFill>
                  <a:schemeClr val="tx1"/>
                </a:solidFill>
              </a:rPr>
              <a:t> </a:t>
            </a:r>
            <a:r>
              <a:rPr lang="en-US" sz="2400" i="1" err="1">
                <a:solidFill>
                  <a:schemeClr val="tx1"/>
                </a:solidFill>
              </a:rPr>
              <a:t>préscolaire</a:t>
            </a:r>
            <a:r>
              <a:rPr lang="en-US" sz="2400" i="1">
                <a:solidFill>
                  <a:schemeClr val="tx1"/>
                </a:solidFill>
              </a:rPr>
              <a:t>, </a:t>
            </a:r>
            <a:r>
              <a:rPr lang="en-US" sz="2400" i="1" err="1">
                <a:solidFill>
                  <a:schemeClr val="tx1"/>
                </a:solidFill>
              </a:rPr>
              <a:t>primaire</a:t>
            </a:r>
            <a:r>
              <a:rPr lang="en-US" sz="2400" i="1">
                <a:solidFill>
                  <a:schemeClr val="tx1"/>
                </a:solidFill>
              </a:rPr>
              <a:t> et secondaire; </a:t>
            </a:r>
            <a:r>
              <a:rPr lang="en-US" sz="2400" i="1" err="1">
                <a:solidFill>
                  <a:schemeClr val="tx1"/>
                </a:solidFill>
              </a:rPr>
              <a:t>l’amélioration</a:t>
            </a:r>
            <a:r>
              <a:rPr lang="en-US" sz="2400" i="1">
                <a:solidFill>
                  <a:schemeClr val="tx1"/>
                </a:solidFill>
              </a:rPr>
              <a:t> des </a:t>
            </a:r>
            <a:r>
              <a:rPr lang="en-US" sz="2400" i="1" err="1">
                <a:solidFill>
                  <a:schemeClr val="tx1"/>
                </a:solidFill>
              </a:rPr>
              <a:t>compétences</a:t>
            </a:r>
            <a:r>
              <a:rPr lang="en-US" sz="2400" i="1">
                <a:solidFill>
                  <a:schemeClr val="tx1"/>
                </a:solidFill>
              </a:rPr>
              <a:t> professionnelles; </a:t>
            </a:r>
            <a:r>
              <a:rPr lang="en-US" sz="2400" i="1" err="1">
                <a:solidFill>
                  <a:schemeClr val="tx1"/>
                </a:solidFill>
              </a:rPr>
              <a:t>l’égalité</a:t>
            </a:r>
            <a:r>
              <a:rPr lang="en-US" sz="2400" i="1">
                <a:solidFill>
                  <a:schemeClr val="tx1"/>
                </a:solidFill>
              </a:rPr>
              <a:t> </a:t>
            </a:r>
            <a:r>
              <a:rPr lang="en-US" sz="2400" i="1" err="1">
                <a:solidFill>
                  <a:schemeClr val="tx1"/>
                </a:solidFill>
              </a:rPr>
              <a:t>d’accès</a:t>
            </a:r>
            <a:r>
              <a:rPr lang="en-US" sz="2400" i="1">
                <a:solidFill>
                  <a:schemeClr val="tx1"/>
                </a:solidFill>
              </a:rPr>
              <a:t> à l’éducation; le </a:t>
            </a:r>
            <a:r>
              <a:rPr lang="en-US" sz="2400" i="1" err="1">
                <a:solidFill>
                  <a:schemeClr val="tx1"/>
                </a:solidFill>
              </a:rPr>
              <a:t>développement</a:t>
            </a:r>
            <a:r>
              <a:rPr lang="en-US" sz="2400" i="1">
                <a:solidFill>
                  <a:schemeClr val="tx1"/>
                </a:solidFill>
              </a:rPr>
              <a:t> des infrastructures </a:t>
            </a:r>
            <a:r>
              <a:rPr lang="en-US" sz="2400" i="1" err="1">
                <a:solidFill>
                  <a:schemeClr val="tx1"/>
                </a:solidFill>
              </a:rPr>
              <a:t>scolaires</a:t>
            </a:r>
            <a:r>
              <a:rPr lang="en-US" sz="2400" i="1">
                <a:solidFill>
                  <a:schemeClr val="tx1"/>
                </a:solidFill>
              </a:rPr>
              <a:t>, des bourses et des formations des </a:t>
            </a:r>
            <a:r>
              <a:rPr lang="en-US" sz="2400" i="1" err="1">
                <a:solidFill>
                  <a:schemeClr val="tx1"/>
                </a:solidFill>
              </a:rPr>
              <a:t>professeurs</a:t>
            </a:r>
            <a:r>
              <a:rPr lang="en-US" sz="2400" i="1">
                <a:solidFill>
                  <a:schemeClr val="tx1"/>
                </a:solidFill>
              </a:rPr>
              <a:t>.</a:t>
            </a:r>
            <a:endParaRPr lang="en-GB" sz="2400"/>
          </a:p>
        </p:txBody>
      </p:sp>
      <p:sp>
        <p:nvSpPr>
          <p:cNvPr id="7" name="TextBox 6"/>
          <p:cNvSpPr txBox="1"/>
          <p:nvPr/>
        </p:nvSpPr>
        <p:spPr>
          <a:xfrm>
            <a:off x="170184" y="3441680"/>
            <a:ext cx="62015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prstClr val="black"/>
                </a:solidFill>
              </a:rPr>
              <a:t>Droit à </a:t>
            </a:r>
            <a:r>
              <a:rPr lang="en-US" sz="1600" b="1" err="1">
                <a:solidFill>
                  <a:prstClr val="black"/>
                </a:solidFill>
              </a:rPr>
              <a:t>l’éducation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>
                <a:solidFill>
                  <a:prstClr val="black"/>
                </a:solidFill>
              </a:rPr>
              <a:t>[DUDH art.26; ICESCR art.13], </a:t>
            </a:r>
            <a:r>
              <a:rPr lang="en-US" sz="1600" b="1" err="1">
                <a:solidFill>
                  <a:prstClr val="black"/>
                </a:solidFill>
              </a:rPr>
              <a:t>particulièrement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 b="1" err="1">
                <a:solidFill>
                  <a:prstClr val="black"/>
                </a:solidFill>
              </a:rPr>
              <a:t>en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 b="1" err="1">
                <a:solidFill>
                  <a:prstClr val="black"/>
                </a:solidFill>
              </a:rPr>
              <a:t>ce</a:t>
            </a:r>
            <a:r>
              <a:rPr lang="en-US" sz="1600" b="1">
                <a:solidFill>
                  <a:prstClr val="black"/>
                </a:solidFill>
              </a:rPr>
              <a:t> qui </a:t>
            </a:r>
            <a:r>
              <a:rPr lang="en-US" sz="1600" b="1" err="1">
                <a:solidFill>
                  <a:prstClr val="black"/>
                </a:solidFill>
              </a:rPr>
              <a:t>concerne</a:t>
            </a:r>
            <a:r>
              <a:rPr lang="en-US" sz="1600" b="1">
                <a:solidFill>
                  <a:prstClr val="black"/>
                </a:solidFill>
              </a:rPr>
              <a:t> les </a:t>
            </a:r>
            <a:r>
              <a:rPr lang="en-US" sz="1600" b="1" err="1">
                <a:solidFill>
                  <a:prstClr val="black"/>
                </a:solidFill>
              </a:rPr>
              <a:t>enfants</a:t>
            </a:r>
            <a:r>
              <a:rPr lang="en-US" sz="1600">
                <a:solidFill>
                  <a:prstClr val="black"/>
                </a:solidFill>
              </a:rPr>
              <a:t> [CRC arts.28, 29];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err="1">
                <a:solidFill>
                  <a:prstClr val="black"/>
                </a:solidFill>
              </a:rPr>
              <a:t>Personnes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 b="1" err="1">
                <a:solidFill>
                  <a:prstClr val="black"/>
                </a:solidFill>
              </a:rPr>
              <a:t>handicapées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>
                <a:solidFill>
                  <a:prstClr val="black"/>
                </a:solidFill>
              </a:rPr>
              <a:t>[CRC art.23(3), CRPD art.24] </a:t>
            </a:r>
            <a:r>
              <a:rPr lang="en-US" sz="1600" b="1">
                <a:solidFill>
                  <a:prstClr val="black"/>
                </a:solidFill>
              </a:rPr>
              <a:t>et </a:t>
            </a:r>
            <a:r>
              <a:rPr lang="en-US" sz="1600" b="1" err="1">
                <a:solidFill>
                  <a:prstClr val="black"/>
                </a:solidFill>
              </a:rPr>
              <a:t>peuples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 b="1" err="1">
                <a:solidFill>
                  <a:prstClr val="black"/>
                </a:solidFill>
              </a:rPr>
              <a:t>indigènes</a:t>
            </a:r>
            <a:r>
              <a:rPr lang="en-US" sz="1600">
                <a:solidFill>
                  <a:prstClr val="black"/>
                </a:solidFill>
              </a:rPr>
              <a:t> [UNDRIP art.14]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prstClr val="black"/>
                </a:solidFill>
              </a:rPr>
              <a:t>Égalité des droits pour les femmes et les </a:t>
            </a:r>
            <a:r>
              <a:rPr lang="en-US" sz="1600" b="1" err="1">
                <a:solidFill>
                  <a:prstClr val="black"/>
                </a:solidFill>
              </a:rPr>
              <a:t>filles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 b="1" err="1">
                <a:solidFill>
                  <a:prstClr val="black"/>
                </a:solidFill>
              </a:rPr>
              <a:t>dans</a:t>
            </a:r>
            <a:r>
              <a:rPr lang="en-US" sz="1600" b="1">
                <a:solidFill>
                  <a:prstClr val="black"/>
                </a:solidFill>
              </a:rPr>
              <a:t> le </a:t>
            </a:r>
            <a:r>
              <a:rPr lang="en-US" sz="1600" b="1" err="1">
                <a:solidFill>
                  <a:prstClr val="black"/>
                </a:solidFill>
              </a:rPr>
              <a:t>domaine</a:t>
            </a:r>
            <a:r>
              <a:rPr lang="en-US" sz="1600" b="1">
                <a:solidFill>
                  <a:prstClr val="black"/>
                </a:solidFill>
              </a:rPr>
              <a:t> de </a:t>
            </a:r>
            <a:r>
              <a:rPr lang="en-US" sz="1600" b="1" err="1">
                <a:solidFill>
                  <a:prstClr val="black"/>
                </a:solidFill>
              </a:rPr>
              <a:t>l’éducation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>
                <a:solidFill>
                  <a:prstClr val="black"/>
                </a:solidFill>
              </a:rPr>
              <a:t>[CEDAW art.10]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>
                <a:solidFill>
                  <a:prstClr val="black"/>
                </a:solidFill>
              </a:rPr>
              <a:t>Droit au travail, </a:t>
            </a:r>
            <a:r>
              <a:rPr lang="en-US" sz="1600" b="1" err="1">
                <a:solidFill>
                  <a:prstClr val="black"/>
                </a:solidFill>
              </a:rPr>
              <a:t>incluant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 b="1" err="1">
                <a:solidFill>
                  <a:prstClr val="black"/>
                </a:solidFill>
              </a:rPr>
              <a:t>l’orientation</a:t>
            </a:r>
            <a:r>
              <a:rPr lang="en-US" sz="1600" b="1">
                <a:solidFill>
                  <a:prstClr val="black"/>
                </a:solidFill>
              </a:rPr>
              <a:t> et la formation techniques et </a:t>
            </a:r>
            <a:r>
              <a:rPr lang="en-US" sz="1600" b="1" err="1">
                <a:solidFill>
                  <a:prstClr val="black"/>
                </a:solidFill>
              </a:rPr>
              <a:t>professionnelles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>
                <a:solidFill>
                  <a:prstClr val="black"/>
                </a:solidFill>
              </a:rPr>
              <a:t>[ICESCR art.6]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err="1">
                <a:solidFill>
                  <a:prstClr val="black"/>
                </a:solidFill>
              </a:rPr>
              <a:t>Coopération</a:t>
            </a:r>
            <a:r>
              <a:rPr lang="en-US" sz="1600" b="1">
                <a:solidFill>
                  <a:prstClr val="black"/>
                </a:solidFill>
              </a:rPr>
              <a:t> internationals </a:t>
            </a:r>
            <a:r>
              <a:rPr lang="en-US" sz="1600">
                <a:solidFill>
                  <a:prstClr val="black"/>
                </a:solidFill>
              </a:rPr>
              <a:t>[DUDH art.28; </a:t>
            </a:r>
            <a:r>
              <a:rPr lang="en-US" sz="1600" err="1">
                <a:solidFill>
                  <a:prstClr val="black"/>
                </a:solidFill>
              </a:rPr>
              <a:t>DRtD</a:t>
            </a:r>
            <a:r>
              <a:rPr lang="en-US" sz="1600">
                <a:solidFill>
                  <a:prstClr val="black"/>
                </a:solidFill>
              </a:rPr>
              <a:t> arts.3-4], </a:t>
            </a:r>
            <a:r>
              <a:rPr lang="en-US" sz="1600" b="1" err="1">
                <a:solidFill>
                  <a:prstClr val="black"/>
                </a:solidFill>
              </a:rPr>
              <a:t>particulièrement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 b="1" err="1">
                <a:solidFill>
                  <a:prstClr val="black"/>
                </a:solidFill>
              </a:rPr>
              <a:t>en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 b="1" err="1">
                <a:solidFill>
                  <a:prstClr val="black"/>
                </a:solidFill>
              </a:rPr>
              <a:t>ce</a:t>
            </a:r>
            <a:r>
              <a:rPr lang="en-US" sz="1600" b="1">
                <a:solidFill>
                  <a:prstClr val="black"/>
                </a:solidFill>
              </a:rPr>
              <a:t> qui </a:t>
            </a:r>
            <a:r>
              <a:rPr lang="en-US" sz="1600" b="1" err="1">
                <a:solidFill>
                  <a:prstClr val="black"/>
                </a:solidFill>
              </a:rPr>
              <a:t>concerne</a:t>
            </a:r>
            <a:r>
              <a:rPr lang="en-US" sz="1600" b="1">
                <a:solidFill>
                  <a:prstClr val="black"/>
                </a:solidFill>
              </a:rPr>
              <a:t> les </a:t>
            </a:r>
            <a:r>
              <a:rPr lang="en-US" sz="1600" b="1" err="1">
                <a:solidFill>
                  <a:prstClr val="black"/>
                </a:solidFill>
              </a:rPr>
              <a:t>enfants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>
                <a:solidFill>
                  <a:prstClr val="black"/>
                </a:solidFill>
              </a:rPr>
              <a:t>[CRC arts.23(4), 28(3)], </a:t>
            </a:r>
            <a:r>
              <a:rPr lang="en-US" sz="1600" b="1">
                <a:solidFill>
                  <a:prstClr val="black"/>
                </a:solidFill>
              </a:rPr>
              <a:t>les </a:t>
            </a:r>
            <a:r>
              <a:rPr lang="en-US" sz="1600" b="1" err="1">
                <a:solidFill>
                  <a:prstClr val="black"/>
                </a:solidFill>
              </a:rPr>
              <a:t>personnes</a:t>
            </a:r>
            <a:r>
              <a:rPr lang="en-US" sz="1600" b="1">
                <a:solidFill>
                  <a:prstClr val="black"/>
                </a:solidFill>
              </a:rPr>
              <a:t> handicapées </a:t>
            </a:r>
            <a:r>
              <a:rPr lang="en-US" sz="1600">
                <a:solidFill>
                  <a:prstClr val="black"/>
                </a:solidFill>
              </a:rPr>
              <a:t>[CRPD art.32] </a:t>
            </a:r>
            <a:r>
              <a:rPr lang="en-US" sz="1600" b="1">
                <a:solidFill>
                  <a:prstClr val="black"/>
                </a:solidFill>
              </a:rPr>
              <a:t>et les </a:t>
            </a:r>
            <a:r>
              <a:rPr lang="en-US" sz="1600" b="1" err="1">
                <a:solidFill>
                  <a:prstClr val="black"/>
                </a:solidFill>
              </a:rPr>
              <a:t>peuples</a:t>
            </a:r>
            <a:r>
              <a:rPr lang="en-US" sz="1600" b="1">
                <a:solidFill>
                  <a:prstClr val="black"/>
                </a:solidFill>
              </a:rPr>
              <a:t> </a:t>
            </a:r>
            <a:r>
              <a:rPr lang="en-US" sz="1600" b="1" err="1">
                <a:solidFill>
                  <a:prstClr val="black"/>
                </a:solidFill>
              </a:rPr>
              <a:t>indigènes</a:t>
            </a:r>
            <a:r>
              <a:rPr lang="en-US" sz="1600">
                <a:solidFill>
                  <a:prstClr val="black"/>
                </a:solidFill>
              </a:rPr>
              <a:t> [UNDRIP art.39]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372" y="3874794"/>
            <a:ext cx="249289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1"/>
            <a:ext cx="8784976" cy="644330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chemeClr val="accent6">
                    <a:lumMod val="75000"/>
                  </a:schemeClr>
                </a:solidFill>
              </a:rPr>
              <a:t>ODD 5: Égalité entre les sexes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7504" y="703310"/>
            <a:ext cx="8928992" cy="3240847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1200" b="1" i="1" u="sng" err="1">
                <a:solidFill>
                  <a:schemeClr val="tx1"/>
                </a:solidFill>
              </a:rPr>
              <a:t>Parvenir</a:t>
            </a:r>
            <a:r>
              <a:rPr lang="en-US" sz="11200" b="1" i="1" u="sng">
                <a:solidFill>
                  <a:schemeClr val="tx1"/>
                </a:solidFill>
              </a:rPr>
              <a:t> à </a:t>
            </a:r>
            <a:r>
              <a:rPr lang="en-US" sz="11200" b="1" i="1" u="sng" err="1">
                <a:solidFill>
                  <a:schemeClr val="tx1"/>
                </a:solidFill>
              </a:rPr>
              <a:t>l’égalité</a:t>
            </a:r>
            <a:r>
              <a:rPr lang="en-US" sz="11200" b="1" i="1" u="sng">
                <a:solidFill>
                  <a:schemeClr val="tx1"/>
                </a:solidFill>
              </a:rPr>
              <a:t> des sexes et </a:t>
            </a:r>
            <a:r>
              <a:rPr lang="en-US" sz="11200" b="1" i="1" u="sng" err="1">
                <a:solidFill>
                  <a:schemeClr val="tx1"/>
                </a:solidFill>
              </a:rPr>
              <a:t>autonomiser</a:t>
            </a:r>
            <a:r>
              <a:rPr lang="en-US" sz="11200" b="1" i="1" u="sng">
                <a:solidFill>
                  <a:schemeClr val="tx1"/>
                </a:solidFill>
              </a:rPr>
              <a:t> </a:t>
            </a:r>
            <a:r>
              <a:rPr lang="en-US" sz="11200" b="1" i="1" u="sng" err="1">
                <a:solidFill>
                  <a:schemeClr val="tx1"/>
                </a:solidFill>
              </a:rPr>
              <a:t>toutes</a:t>
            </a:r>
            <a:r>
              <a:rPr lang="en-US" sz="11200" b="1" i="1" u="sng">
                <a:solidFill>
                  <a:schemeClr val="tx1"/>
                </a:solidFill>
              </a:rPr>
              <a:t> les femmes et les </a:t>
            </a:r>
            <a:r>
              <a:rPr lang="en-US" sz="11200" b="1" i="1" u="sng" err="1">
                <a:solidFill>
                  <a:schemeClr val="tx1"/>
                </a:solidFill>
              </a:rPr>
              <a:t>filles</a:t>
            </a:r>
            <a:endParaRPr lang="en-US" sz="11200" b="1" i="1" u="sng">
              <a:solidFill>
                <a:schemeClr val="tx1"/>
              </a:solidFill>
            </a:endParaRPr>
          </a:p>
          <a:p>
            <a:pPr algn="just"/>
            <a:r>
              <a:rPr lang="en-US" sz="10800" i="1" u="sng">
                <a:solidFill>
                  <a:schemeClr val="tx1"/>
                </a:solidFill>
              </a:rPr>
              <a:t>Cibles:</a:t>
            </a:r>
            <a:r>
              <a:rPr lang="en-US" sz="10800" i="1">
                <a:solidFill>
                  <a:schemeClr val="tx1"/>
                </a:solidFill>
              </a:rPr>
              <a:t> l’élimination de la discrimination et de la violence </a:t>
            </a:r>
            <a:r>
              <a:rPr lang="en-US" sz="10800" i="1" err="1">
                <a:solidFill>
                  <a:schemeClr val="tx1"/>
                </a:solidFill>
              </a:rPr>
              <a:t>envers</a:t>
            </a:r>
            <a:r>
              <a:rPr lang="en-US" sz="10800" i="1">
                <a:solidFill>
                  <a:schemeClr val="tx1"/>
                </a:solidFill>
              </a:rPr>
              <a:t> les femmes et les filles; la </a:t>
            </a:r>
            <a:r>
              <a:rPr lang="en-US" sz="10800" i="1" err="1">
                <a:solidFill>
                  <a:schemeClr val="tx1"/>
                </a:solidFill>
              </a:rPr>
              <a:t>valorisation</a:t>
            </a:r>
            <a:r>
              <a:rPr lang="en-US" sz="10800" i="1">
                <a:solidFill>
                  <a:schemeClr val="tx1"/>
                </a:solidFill>
              </a:rPr>
              <a:t> de la </a:t>
            </a:r>
            <a:r>
              <a:rPr lang="en-US" sz="10800" i="1" err="1">
                <a:solidFill>
                  <a:schemeClr val="tx1"/>
                </a:solidFill>
              </a:rPr>
              <a:t>garde</a:t>
            </a:r>
            <a:r>
              <a:rPr lang="en-US" sz="10800" i="1">
                <a:solidFill>
                  <a:schemeClr val="tx1"/>
                </a:solidFill>
              </a:rPr>
              <a:t> des </a:t>
            </a:r>
            <a:r>
              <a:rPr lang="en-US" sz="10800" i="1" err="1">
                <a:solidFill>
                  <a:schemeClr val="tx1"/>
                </a:solidFill>
              </a:rPr>
              <a:t>enfants</a:t>
            </a:r>
            <a:r>
              <a:rPr lang="en-US" sz="10800" i="1">
                <a:solidFill>
                  <a:schemeClr val="tx1"/>
                </a:solidFill>
              </a:rPr>
              <a:t> non </a:t>
            </a:r>
            <a:r>
              <a:rPr lang="en-US" sz="10800" i="1" err="1">
                <a:solidFill>
                  <a:schemeClr val="tx1"/>
                </a:solidFill>
              </a:rPr>
              <a:t>rémunérée</a:t>
            </a:r>
            <a:r>
              <a:rPr lang="en-US" sz="10800" i="1">
                <a:solidFill>
                  <a:schemeClr val="tx1"/>
                </a:solidFill>
              </a:rPr>
              <a:t> et des </a:t>
            </a:r>
            <a:r>
              <a:rPr lang="en-US" sz="10800" i="1" err="1">
                <a:solidFill>
                  <a:schemeClr val="tx1"/>
                </a:solidFill>
              </a:rPr>
              <a:t>travaux</a:t>
            </a:r>
            <a:r>
              <a:rPr lang="en-US" sz="10800" i="1">
                <a:solidFill>
                  <a:schemeClr val="tx1"/>
                </a:solidFill>
              </a:rPr>
              <a:t> ménagers; la </a:t>
            </a:r>
            <a:r>
              <a:rPr lang="en-US" sz="10800" i="1" err="1">
                <a:solidFill>
                  <a:schemeClr val="tx1"/>
                </a:solidFill>
              </a:rPr>
              <a:t>pleine</a:t>
            </a:r>
            <a:r>
              <a:rPr lang="en-US" sz="10800" i="1">
                <a:solidFill>
                  <a:schemeClr val="tx1"/>
                </a:solidFill>
              </a:rPr>
              <a:t> participation des femmes dans toutes les sphères de la vie; </a:t>
            </a:r>
            <a:r>
              <a:rPr lang="en-US" sz="10800" i="1" err="1">
                <a:solidFill>
                  <a:schemeClr val="tx1"/>
                </a:solidFill>
              </a:rPr>
              <a:t>l’accès</a:t>
            </a:r>
            <a:r>
              <a:rPr lang="en-US" sz="10800" i="1">
                <a:solidFill>
                  <a:schemeClr val="tx1"/>
                </a:solidFill>
              </a:rPr>
              <a:t> aux </a:t>
            </a:r>
            <a:r>
              <a:rPr lang="en-US" sz="10800" i="1" err="1">
                <a:solidFill>
                  <a:schemeClr val="tx1"/>
                </a:solidFill>
              </a:rPr>
              <a:t>soins</a:t>
            </a:r>
            <a:r>
              <a:rPr lang="en-US" sz="10800" i="1">
                <a:solidFill>
                  <a:schemeClr val="tx1"/>
                </a:solidFill>
              </a:rPr>
              <a:t> de santé </a:t>
            </a:r>
            <a:r>
              <a:rPr lang="en-US" sz="10800" i="1" err="1">
                <a:solidFill>
                  <a:schemeClr val="tx1"/>
                </a:solidFill>
              </a:rPr>
              <a:t>en</a:t>
            </a:r>
            <a:r>
              <a:rPr lang="en-US" sz="10800" i="1">
                <a:solidFill>
                  <a:schemeClr val="tx1"/>
                </a:solidFill>
              </a:rPr>
              <a:t> lien avec la reproduction; l’égalité </a:t>
            </a:r>
            <a:r>
              <a:rPr lang="en-US" sz="10800" i="1" err="1">
                <a:solidFill>
                  <a:schemeClr val="tx1"/>
                </a:solidFill>
              </a:rPr>
              <a:t>d’accès</a:t>
            </a:r>
            <a:r>
              <a:rPr lang="en-US" sz="10800" i="1">
                <a:solidFill>
                  <a:schemeClr val="tx1"/>
                </a:solidFill>
              </a:rPr>
              <a:t> entre les hommes et les femmes aux </a:t>
            </a:r>
            <a:r>
              <a:rPr lang="en-US" sz="10800" i="1" err="1">
                <a:solidFill>
                  <a:schemeClr val="tx1"/>
                </a:solidFill>
              </a:rPr>
              <a:t>ressources</a:t>
            </a:r>
            <a:r>
              <a:rPr lang="en-US" sz="10800" i="1">
                <a:solidFill>
                  <a:schemeClr val="tx1"/>
                </a:solidFill>
              </a:rPr>
              <a:t> </a:t>
            </a:r>
            <a:r>
              <a:rPr lang="en-US" sz="10800" i="1" err="1">
                <a:solidFill>
                  <a:schemeClr val="tx1"/>
                </a:solidFill>
              </a:rPr>
              <a:t>économiques</a:t>
            </a:r>
            <a:r>
              <a:rPr lang="en-US" sz="10800" i="1">
                <a:solidFill>
                  <a:schemeClr val="tx1"/>
                </a:solidFill>
              </a:rPr>
              <a:t>.</a:t>
            </a:r>
          </a:p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768130" y="3453487"/>
            <a:ext cx="6375870" cy="34163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Élimination de </a:t>
            </a:r>
            <a:r>
              <a:rPr lang="en-US" sz="1600" b="1" err="1"/>
              <a:t>toutes</a:t>
            </a:r>
            <a:r>
              <a:rPr lang="en-US" sz="1600" b="1"/>
              <a:t> les </a:t>
            </a:r>
            <a:r>
              <a:rPr lang="en-US" sz="1600" b="1" err="1"/>
              <a:t>formes</a:t>
            </a:r>
            <a:r>
              <a:rPr lang="en-US" sz="1600" b="1"/>
              <a:t> de discrimination </a:t>
            </a:r>
            <a:r>
              <a:rPr lang="en-US" sz="1600" b="1" err="1"/>
              <a:t>envers</a:t>
            </a:r>
            <a:r>
              <a:rPr lang="en-US" sz="1600" b="1"/>
              <a:t> les femmes </a:t>
            </a:r>
            <a:r>
              <a:rPr lang="en-US" sz="1600"/>
              <a:t>[CEDAW arts.1-5] </a:t>
            </a:r>
            <a:r>
              <a:rPr lang="en-US" sz="1600" b="1"/>
              <a:t>et les </a:t>
            </a:r>
            <a:r>
              <a:rPr lang="en-US" sz="1600" b="1" err="1"/>
              <a:t>filles</a:t>
            </a:r>
            <a:r>
              <a:rPr lang="en-US" sz="1600" b="1"/>
              <a:t> </a:t>
            </a:r>
            <a:r>
              <a:rPr lang="en-US" sz="1600"/>
              <a:t>[CRC art.2], </a:t>
            </a:r>
            <a:r>
              <a:rPr lang="en-US" sz="1600" b="1" err="1"/>
              <a:t>particulièrement</a:t>
            </a:r>
            <a:r>
              <a:rPr lang="en-US" sz="1600" b="1"/>
              <a:t> </a:t>
            </a:r>
            <a:r>
              <a:rPr lang="en-US" sz="1600" b="1" err="1"/>
              <a:t>dans</a:t>
            </a:r>
            <a:r>
              <a:rPr lang="en-US" sz="1600" b="1"/>
              <a:t> la législation, le vie </a:t>
            </a:r>
            <a:r>
              <a:rPr lang="en-US" sz="1600" b="1" err="1"/>
              <a:t>publique</a:t>
            </a:r>
            <a:r>
              <a:rPr lang="en-US" sz="1600" b="1"/>
              <a:t> et </a:t>
            </a:r>
            <a:r>
              <a:rPr lang="en-US" sz="1600" b="1" err="1"/>
              <a:t>politique</a:t>
            </a:r>
            <a:r>
              <a:rPr lang="en-US" sz="1600"/>
              <a:t> [CEDAW art.7], </a:t>
            </a:r>
            <a:r>
              <a:rPr lang="en-US" sz="1600" b="1"/>
              <a:t>la vie </a:t>
            </a:r>
            <a:r>
              <a:rPr lang="en-US" sz="1600" b="1" err="1"/>
              <a:t>économique</a:t>
            </a:r>
            <a:r>
              <a:rPr lang="en-US" sz="1600" b="1"/>
              <a:t> et </a:t>
            </a:r>
            <a:r>
              <a:rPr lang="en-US" sz="1600" b="1" err="1"/>
              <a:t>sociale</a:t>
            </a:r>
            <a:r>
              <a:rPr lang="en-US" sz="1600" b="1"/>
              <a:t> </a:t>
            </a:r>
            <a:r>
              <a:rPr lang="en-US" sz="1600"/>
              <a:t>[CEDAW arts.11, 13] </a:t>
            </a:r>
            <a:r>
              <a:rPr lang="en-US" sz="1600" b="1"/>
              <a:t>et la </a:t>
            </a:r>
            <a:r>
              <a:rPr lang="en-US" sz="1600" b="1" err="1"/>
              <a:t>sphère</a:t>
            </a:r>
            <a:r>
              <a:rPr lang="en-US" sz="1600" b="1"/>
              <a:t> </a:t>
            </a:r>
            <a:r>
              <a:rPr lang="en-US" sz="1600" b="1" err="1"/>
              <a:t>familiale</a:t>
            </a:r>
            <a:r>
              <a:rPr lang="en-US" sz="1600" b="1"/>
              <a:t> </a:t>
            </a:r>
            <a:r>
              <a:rPr lang="en-US" sz="1600"/>
              <a:t>[CEDAW art.16]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Droit de décider du </a:t>
            </a:r>
            <a:r>
              <a:rPr lang="en-US" sz="1600" b="1" err="1"/>
              <a:t>nombre</a:t>
            </a:r>
            <a:r>
              <a:rPr lang="en-US" sz="1600" b="1"/>
              <a:t> d’enfant et de </a:t>
            </a:r>
            <a:r>
              <a:rPr lang="en-US" sz="1600" b="1" err="1"/>
              <a:t>l’éccard</a:t>
            </a:r>
            <a:r>
              <a:rPr lang="en-US" sz="1600" b="1"/>
              <a:t> entre les accouchements </a:t>
            </a:r>
            <a:r>
              <a:rPr lang="en-US" sz="1600"/>
              <a:t>[CEDAW arts.12, 16(1)(e); CRC art.24(2)(f)]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err="1"/>
              <a:t>Protéction</a:t>
            </a:r>
            <a:r>
              <a:rPr lang="en-US" sz="1600" b="1"/>
              <a:t> </a:t>
            </a:r>
            <a:r>
              <a:rPr lang="en-US" sz="1600" b="1" err="1"/>
              <a:t>spéciale</a:t>
            </a:r>
            <a:r>
              <a:rPr lang="en-US" sz="1600" b="1"/>
              <a:t> pour les </a:t>
            </a:r>
            <a:r>
              <a:rPr lang="en-US" sz="1600" b="1" err="1"/>
              <a:t>mères</a:t>
            </a:r>
            <a:r>
              <a:rPr lang="en-US" sz="1600" b="1"/>
              <a:t> et les </a:t>
            </a:r>
            <a:r>
              <a:rPr lang="en-US" sz="1600" b="1" err="1"/>
              <a:t>enfants</a:t>
            </a:r>
            <a:r>
              <a:rPr lang="en-US" sz="1600" b="1"/>
              <a:t> </a:t>
            </a:r>
            <a:r>
              <a:rPr lang="en-US" sz="1600"/>
              <a:t>[ICESCR art.10]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Élimination de la violence </a:t>
            </a:r>
            <a:r>
              <a:rPr lang="en-US" sz="1600" b="1" err="1"/>
              <a:t>envers</a:t>
            </a:r>
            <a:r>
              <a:rPr lang="en-US" sz="1600" b="1"/>
              <a:t> les femmes et les </a:t>
            </a:r>
            <a:r>
              <a:rPr lang="en-US" sz="1600" b="1" err="1"/>
              <a:t>enfants</a:t>
            </a:r>
            <a:r>
              <a:rPr lang="en-US" sz="1600" b="1"/>
              <a:t> </a:t>
            </a:r>
            <a:r>
              <a:rPr lang="en-US" sz="1600"/>
              <a:t>[CEDAW arts.1- 6; CEVAW arts.1-4; CRC arts.24(3), 35]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/>
              <a:t>Droit à des conditions de travail justes et favorables</a:t>
            </a:r>
            <a:r>
              <a:rPr lang="en-US" sz="1600" b="1"/>
              <a:t> </a:t>
            </a:r>
            <a:r>
              <a:rPr lang="en-US" sz="1600"/>
              <a:t>[ICESCR art.7; CEDAW art.11]</a:t>
            </a:r>
            <a:endParaRPr lang="en-GB" sz="16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077072"/>
            <a:ext cx="2660626" cy="2660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00B0F0"/>
                </a:solidFill>
              </a:rPr>
              <a:t>ODD 6: Eau </a:t>
            </a:r>
            <a:r>
              <a:rPr lang="en-US" sz="5000" b="1" err="1">
                <a:solidFill>
                  <a:srgbClr val="00B0F0"/>
                </a:solidFill>
              </a:rPr>
              <a:t>propre</a:t>
            </a:r>
            <a:r>
              <a:rPr lang="en-US" sz="5000" b="1">
                <a:solidFill>
                  <a:srgbClr val="00B0F0"/>
                </a:solidFill>
              </a:rPr>
              <a:t> et </a:t>
            </a:r>
            <a:r>
              <a:rPr lang="en-US" sz="5000" b="1" err="1">
                <a:solidFill>
                  <a:srgbClr val="00B0F0"/>
                </a:solidFill>
              </a:rPr>
              <a:t>assainissement</a:t>
            </a:r>
            <a:endParaRPr lang="en-US" sz="5000" b="1">
              <a:solidFill>
                <a:srgbClr val="00B0F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51520" y="1653632"/>
            <a:ext cx="8640960" cy="2736304"/>
          </a:xfrm>
        </p:spPr>
        <p:txBody>
          <a:bodyPr>
            <a:noAutofit/>
          </a:bodyPr>
          <a:lstStyle/>
          <a:p>
            <a:pPr algn="just"/>
            <a:r>
              <a:rPr lang="en-US" sz="2400" b="1" i="1" u="sng" err="1">
                <a:solidFill>
                  <a:schemeClr val="tx1"/>
                </a:solidFill>
              </a:rPr>
              <a:t>Garantir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l’accès</a:t>
            </a:r>
            <a:r>
              <a:rPr lang="en-US" sz="2400" b="1" i="1" u="sng">
                <a:solidFill>
                  <a:schemeClr val="tx1"/>
                </a:solidFill>
              </a:rPr>
              <a:t> de </a:t>
            </a:r>
            <a:r>
              <a:rPr lang="en-US" sz="2400" b="1" i="1" u="sng" err="1">
                <a:solidFill>
                  <a:schemeClr val="tx1"/>
                </a:solidFill>
              </a:rPr>
              <a:t>tous</a:t>
            </a:r>
            <a:r>
              <a:rPr lang="en-US" sz="2400" b="1" i="1" u="sng">
                <a:solidFill>
                  <a:schemeClr val="tx1"/>
                </a:solidFill>
              </a:rPr>
              <a:t> à des services </a:t>
            </a:r>
            <a:r>
              <a:rPr lang="en-US" sz="2400" b="1" i="1" u="sng" err="1">
                <a:solidFill>
                  <a:schemeClr val="tx1"/>
                </a:solidFill>
              </a:rPr>
              <a:t>d’alimentation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en</a:t>
            </a:r>
            <a:r>
              <a:rPr lang="en-US" sz="2400" b="1" i="1" u="sng">
                <a:solidFill>
                  <a:schemeClr val="tx1"/>
                </a:solidFill>
              </a:rPr>
              <a:t> eau et </a:t>
            </a:r>
            <a:r>
              <a:rPr lang="en-US" sz="2400" b="1" i="1" u="sng" err="1">
                <a:solidFill>
                  <a:schemeClr val="tx1"/>
                </a:solidFill>
              </a:rPr>
              <a:t>d’assainissement</a:t>
            </a:r>
            <a:r>
              <a:rPr lang="en-US" sz="2400" b="1" i="1" u="sng">
                <a:solidFill>
                  <a:schemeClr val="tx1"/>
                </a:solidFill>
              </a:rPr>
              <a:t> </a:t>
            </a:r>
            <a:r>
              <a:rPr lang="en-US" sz="2400" b="1" i="1" u="sng" err="1">
                <a:solidFill>
                  <a:schemeClr val="tx1"/>
                </a:solidFill>
              </a:rPr>
              <a:t>gérés</a:t>
            </a:r>
            <a:r>
              <a:rPr lang="en-US" sz="2400" b="1" i="1" u="sng">
                <a:solidFill>
                  <a:schemeClr val="tx1"/>
                </a:solidFill>
              </a:rPr>
              <a:t> de </a:t>
            </a:r>
            <a:r>
              <a:rPr lang="en-US" sz="2400" b="1" i="1" u="sng" err="1">
                <a:solidFill>
                  <a:schemeClr val="tx1"/>
                </a:solidFill>
              </a:rPr>
              <a:t>façon</a:t>
            </a:r>
            <a:r>
              <a:rPr lang="en-US" sz="2400" b="1" i="1" u="sng">
                <a:solidFill>
                  <a:schemeClr val="tx1"/>
                </a:solidFill>
              </a:rPr>
              <a:t> durable</a:t>
            </a:r>
          </a:p>
          <a:p>
            <a:pPr algn="just"/>
            <a:r>
              <a:rPr lang="en-US" sz="2400" i="1" u="sng">
                <a:solidFill>
                  <a:schemeClr val="tx1"/>
                </a:solidFill>
              </a:rPr>
              <a:t>Cibles:</a:t>
            </a:r>
            <a:r>
              <a:rPr lang="en-US" sz="2400" i="1">
                <a:solidFill>
                  <a:schemeClr val="tx1"/>
                </a:solidFill>
              </a:rPr>
              <a:t> l’accès </a:t>
            </a:r>
            <a:r>
              <a:rPr lang="en-US" sz="2400" i="1" err="1">
                <a:solidFill>
                  <a:schemeClr val="tx1"/>
                </a:solidFill>
              </a:rPr>
              <a:t>universel</a:t>
            </a:r>
            <a:r>
              <a:rPr lang="en-US" sz="2400" i="1">
                <a:solidFill>
                  <a:schemeClr val="tx1"/>
                </a:solidFill>
              </a:rPr>
              <a:t> et </a:t>
            </a:r>
            <a:r>
              <a:rPr lang="en-US" sz="2400" i="1" err="1">
                <a:solidFill>
                  <a:schemeClr val="tx1"/>
                </a:solidFill>
              </a:rPr>
              <a:t>équitable</a:t>
            </a:r>
            <a:r>
              <a:rPr lang="en-US" sz="2400" i="1">
                <a:solidFill>
                  <a:schemeClr val="tx1"/>
                </a:solidFill>
              </a:rPr>
              <a:t> à de </a:t>
            </a:r>
            <a:r>
              <a:rPr lang="en-US" sz="2400" i="1" err="1">
                <a:solidFill>
                  <a:schemeClr val="tx1"/>
                </a:solidFill>
              </a:rPr>
              <a:t>l’eau</a:t>
            </a:r>
            <a:r>
              <a:rPr lang="en-US" sz="2400" i="1">
                <a:solidFill>
                  <a:schemeClr val="tx1"/>
                </a:solidFill>
              </a:rPr>
              <a:t> potable, à </a:t>
            </a:r>
            <a:r>
              <a:rPr lang="en-US" sz="2400" i="1" err="1">
                <a:solidFill>
                  <a:schemeClr val="tx1"/>
                </a:solidFill>
              </a:rPr>
              <a:t>l’assainissement</a:t>
            </a:r>
            <a:r>
              <a:rPr lang="en-US" sz="2400" i="1">
                <a:solidFill>
                  <a:schemeClr val="tx1"/>
                </a:solidFill>
              </a:rPr>
              <a:t> et à </a:t>
            </a:r>
            <a:r>
              <a:rPr lang="en-US" sz="2400" i="1" err="1">
                <a:solidFill>
                  <a:schemeClr val="tx1"/>
                </a:solidFill>
              </a:rPr>
              <a:t>l’hygiene</a:t>
            </a:r>
            <a:r>
              <a:rPr lang="en-US" sz="2400" i="1">
                <a:solidFill>
                  <a:schemeClr val="tx1"/>
                </a:solidFill>
              </a:rPr>
              <a:t> pour tous; la reduction de la pollution; </a:t>
            </a:r>
            <a:r>
              <a:rPr lang="en-US" sz="2400" i="1" err="1">
                <a:solidFill>
                  <a:schemeClr val="tx1"/>
                </a:solidFill>
              </a:rPr>
              <a:t>une</a:t>
            </a:r>
            <a:r>
              <a:rPr lang="en-US" sz="2400" i="1">
                <a:solidFill>
                  <a:schemeClr val="tx1"/>
                </a:solidFill>
              </a:rPr>
              <a:t> </a:t>
            </a:r>
            <a:r>
              <a:rPr lang="en-US" sz="2400" i="1" err="1">
                <a:solidFill>
                  <a:schemeClr val="tx1"/>
                </a:solidFill>
              </a:rPr>
              <a:t>meilleure</a:t>
            </a:r>
            <a:r>
              <a:rPr lang="en-US" sz="2400" i="1">
                <a:solidFill>
                  <a:schemeClr val="tx1"/>
                </a:solidFill>
              </a:rPr>
              <a:t> </a:t>
            </a:r>
            <a:r>
              <a:rPr lang="en-US" sz="2400" i="1" err="1">
                <a:solidFill>
                  <a:schemeClr val="tx1"/>
                </a:solidFill>
              </a:rPr>
              <a:t>efficience</a:t>
            </a:r>
            <a:r>
              <a:rPr lang="en-US" sz="2400" i="1">
                <a:solidFill>
                  <a:schemeClr val="tx1"/>
                </a:solidFill>
              </a:rPr>
              <a:t> de </a:t>
            </a:r>
            <a:r>
              <a:rPr lang="en-US" sz="2400" i="1" err="1">
                <a:solidFill>
                  <a:schemeClr val="tx1"/>
                </a:solidFill>
              </a:rPr>
              <a:t>l’utilisation</a:t>
            </a:r>
            <a:r>
              <a:rPr lang="en-US" sz="2400" i="1">
                <a:solidFill>
                  <a:schemeClr val="tx1"/>
                </a:solidFill>
              </a:rPr>
              <a:t> de l’eau; la promotion </a:t>
            </a:r>
            <a:r>
              <a:rPr lang="en-US" sz="2400" i="1" err="1">
                <a:solidFill>
                  <a:schemeClr val="tx1"/>
                </a:solidFill>
              </a:rPr>
              <a:t>d’une</a:t>
            </a:r>
            <a:r>
              <a:rPr lang="en-US" sz="2400" i="1">
                <a:solidFill>
                  <a:schemeClr val="tx1"/>
                </a:solidFill>
              </a:rPr>
              <a:t> </a:t>
            </a:r>
            <a:r>
              <a:rPr lang="en-US" sz="2400" i="1" err="1">
                <a:solidFill>
                  <a:schemeClr val="tx1"/>
                </a:solidFill>
              </a:rPr>
              <a:t>gestion</a:t>
            </a:r>
            <a:r>
              <a:rPr lang="en-US" sz="2400" i="1">
                <a:solidFill>
                  <a:schemeClr val="tx1"/>
                </a:solidFill>
              </a:rPr>
              <a:t> participative de </a:t>
            </a:r>
            <a:r>
              <a:rPr lang="en-US" sz="2400" i="1" err="1">
                <a:solidFill>
                  <a:schemeClr val="tx1"/>
                </a:solidFill>
              </a:rPr>
              <a:t>l’eau</a:t>
            </a:r>
            <a:r>
              <a:rPr lang="en-US" sz="2400" i="1">
                <a:solidFill>
                  <a:schemeClr val="tx1"/>
                </a:solidFill>
              </a:rPr>
              <a:t> et de </a:t>
            </a:r>
            <a:r>
              <a:rPr lang="en-US" sz="2400" i="1" err="1">
                <a:solidFill>
                  <a:schemeClr val="tx1"/>
                </a:solidFill>
              </a:rPr>
              <a:t>l’assainissement</a:t>
            </a:r>
            <a:r>
              <a:rPr lang="en-US" sz="2400" i="1">
                <a:solidFill>
                  <a:schemeClr val="tx1"/>
                </a:solidFill>
              </a:rPr>
              <a:t>.</a:t>
            </a:r>
            <a:endParaRPr lang="en-GB" sz="2400"/>
          </a:p>
        </p:txBody>
      </p:sp>
      <p:sp>
        <p:nvSpPr>
          <p:cNvPr id="7" name="TextBox 6"/>
          <p:cNvSpPr txBox="1"/>
          <p:nvPr/>
        </p:nvSpPr>
        <p:spPr>
          <a:xfrm>
            <a:off x="157233" y="4485682"/>
            <a:ext cx="6340147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/>
              <a:t>Droit à </a:t>
            </a:r>
            <a:r>
              <a:rPr lang="en-US" sz="2200" b="1" err="1"/>
              <a:t>l’eau</a:t>
            </a:r>
            <a:r>
              <a:rPr lang="en-US" sz="2200" b="1"/>
              <a:t> potable et à </a:t>
            </a:r>
            <a:r>
              <a:rPr lang="en-US" sz="2200" b="1" err="1"/>
              <a:t>l’assainissement</a:t>
            </a:r>
            <a:r>
              <a:rPr lang="en-US" sz="2200" b="1"/>
              <a:t> </a:t>
            </a:r>
            <a:r>
              <a:rPr lang="en-US" sz="2200"/>
              <a:t>[ICESCR art.11]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/>
              <a:t>Droit à la santé </a:t>
            </a:r>
            <a:r>
              <a:rPr lang="en-US" sz="2200"/>
              <a:t>[DUDH art.25; ICESCR art.12]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/>
              <a:t>Égalité </a:t>
            </a:r>
            <a:r>
              <a:rPr lang="en-US" sz="2200" b="1" err="1"/>
              <a:t>d’accès</a:t>
            </a:r>
            <a:r>
              <a:rPr lang="en-US" sz="2200" b="1"/>
              <a:t> à </a:t>
            </a:r>
            <a:r>
              <a:rPr lang="en-US" sz="2200" b="1" err="1"/>
              <a:t>l’eau</a:t>
            </a:r>
            <a:r>
              <a:rPr lang="en-US" sz="2200" b="1"/>
              <a:t> et à </a:t>
            </a:r>
            <a:r>
              <a:rPr lang="en-US" sz="2200" b="1" err="1"/>
              <a:t>l’assainissement</a:t>
            </a:r>
            <a:r>
              <a:rPr lang="en-US" sz="2200" b="1"/>
              <a:t> </a:t>
            </a:r>
            <a:r>
              <a:rPr lang="en-US" sz="2200" b="1" err="1"/>
              <a:t>en</a:t>
            </a:r>
            <a:r>
              <a:rPr lang="en-US" sz="2200" b="1"/>
              <a:t> milieu rural pour les femmes </a:t>
            </a:r>
            <a:r>
              <a:rPr lang="en-US" sz="2200"/>
              <a:t>[CEDAW art.14(2)(h)]</a:t>
            </a:r>
            <a:endParaRPr lang="en-GB" sz="22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380" y="4169567"/>
            <a:ext cx="2470551" cy="247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424936" cy="1470025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FFC000"/>
                </a:solidFill>
              </a:rPr>
              <a:t>ODD 7: Énergie </a:t>
            </a:r>
            <a:r>
              <a:rPr lang="en-US" sz="5000" b="1" err="1">
                <a:solidFill>
                  <a:srgbClr val="FFC000"/>
                </a:solidFill>
              </a:rPr>
              <a:t>propre</a:t>
            </a:r>
            <a:r>
              <a:rPr lang="en-US" sz="5000" b="1">
                <a:solidFill>
                  <a:srgbClr val="FFC000"/>
                </a:solidFill>
              </a:rPr>
              <a:t> et d’un </a:t>
            </a:r>
            <a:r>
              <a:rPr lang="en-US" sz="5000" b="1" err="1">
                <a:solidFill>
                  <a:srgbClr val="FFC000"/>
                </a:solidFill>
              </a:rPr>
              <a:t>coût</a:t>
            </a:r>
            <a:r>
              <a:rPr lang="en-US" sz="5000" b="1">
                <a:solidFill>
                  <a:srgbClr val="FFC000"/>
                </a:solidFill>
              </a:rPr>
              <a:t> </a:t>
            </a:r>
            <a:r>
              <a:rPr lang="en-US" sz="5000" b="1" err="1">
                <a:solidFill>
                  <a:srgbClr val="FFC000"/>
                </a:solidFill>
              </a:rPr>
              <a:t>abordable</a:t>
            </a:r>
            <a:endParaRPr lang="en-US" sz="5000" b="1">
              <a:solidFill>
                <a:srgbClr val="FFC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568952" cy="2391360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en-US" sz="9200" b="1" i="1" u="sng" err="1">
                <a:solidFill>
                  <a:schemeClr val="tx1"/>
                </a:solidFill>
              </a:rPr>
              <a:t>Garantir</a:t>
            </a:r>
            <a:r>
              <a:rPr lang="en-US" sz="9200" b="1" i="1" u="sng">
                <a:solidFill>
                  <a:schemeClr val="tx1"/>
                </a:solidFill>
              </a:rPr>
              <a:t> </a:t>
            </a:r>
            <a:r>
              <a:rPr lang="en-US" sz="9200" b="1" i="1" u="sng" err="1">
                <a:solidFill>
                  <a:schemeClr val="tx1"/>
                </a:solidFill>
              </a:rPr>
              <a:t>l’accès</a:t>
            </a:r>
            <a:r>
              <a:rPr lang="en-US" sz="9200" b="1" i="1" u="sng">
                <a:solidFill>
                  <a:schemeClr val="tx1"/>
                </a:solidFill>
              </a:rPr>
              <a:t> de </a:t>
            </a:r>
            <a:r>
              <a:rPr lang="en-US" sz="9200" b="1" i="1" u="sng" err="1">
                <a:solidFill>
                  <a:schemeClr val="tx1"/>
                </a:solidFill>
              </a:rPr>
              <a:t>tous</a:t>
            </a:r>
            <a:r>
              <a:rPr lang="en-US" sz="9200" b="1" i="1" u="sng">
                <a:solidFill>
                  <a:schemeClr val="tx1"/>
                </a:solidFill>
              </a:rPr>
              <a:t> à des services </a:t>
            </a:r>
            <a:r>
              <a:rPr lang="en-US" sz="9200" b="1" i="1" u="sng" err="1">
                <a:solidFill>
                  <a:schemeClr val="tx1"/>
                </a:solidFill>
              </a:rPr>
              <a:t>énergétiques</a:t>
            </a:r>
            <a:r>
              <a:rPr lang="en-US" sz="9200" b="1" i="1" u="sng">
                <a:solidFill>
                  <a:schemeClr val="tx1"/>
                </a:solidFill>
              </a:rPr>
              <a:t> </a:t>
            </a:r>
            <a:r>
              <a:rPr lang="en-US" sz="9200" b="1" i="1" u="sng" err="1">
                <a:solidFill>
                  <a:schemeClr val="tx1"/>
                </a:solidFill>
              </a:rPr>
              <a:t>fiables</a:t>
            </a:r>
            <a:r>
              <a:rPr lang="en-US" sz="9200" b="1" i="1" u="sng">
                <a:solidFill>
                  <a:schemeClr val="tx1"/>
                </a:solidFill>
              </a:rPr>
              <a:t>, durables et </a:t>
            </a:r>
            <a:r>
              <a:rPr lang="en-US" sz="9200" b="1" i="1" u="sng" err="1">
                <a:solidFill>
                  <a:schemeClr val="tx1"/>
                </a:solidFill>
              </a:rPr>
              <a:t>modernes</a:t>
            </a:r>
            <a:r>
              <a:rPr lang="en-US" sz="9200" b="1" i="1" u="sng">
                <a:solidFill>
                  <a:schemeClr val="tx1"/>
                </a:solidFill>
              </a:rPr>
              <a:t>, à un </a:t>
            </a:r>
            <a:r>
              <a:rPr lang="en-US" sz="9200" b="1" i="1" u="sng" err="1">
                <a:solidFill>
                  <a:schemeClr val="tx1"/>
                </a:solidFill>
              </a:rPr>
              <a:t>coût</a:t>
            </a:r>
            <a:r>
              <a:rPr lang="en-US" sz="9200" b="1" i="1" u="sng">
                <a:solidFill>
                  <a:schemeClr val="tx1"/>
                </a:solidFill>
              </a:rPr>
              <a:t> </a:t>
            </a:r>
            <a:r>
              <a:rPr lang="en-US" sz="9200" b="1" i="1" u="sng" err="1">
                <a:solidFill>
                  <a:schemeClr val="tx1"/>
                </a:solidFill>
              </a:rPr>
              <a:t>abordable</a:t>
            </a:r>
            <a:endParaRPr lang="en-US" sz="9200" b="1" i="1" u="sng">
              <a:solidFill>
                <a:schemeClr val="tx1"/>
              </a:solidFill>
            </a:endParaRPr>
          </a:p>
          <a:p>
            <a:pPr algn="just"/>
            <a:r>
              <a:rPr lang="en-US" sz="9200" i="1">
                <a:solidFill>
                  <a:schemeClr val="tx1"/>
                </a:solidFill>
              </a:rPr>
              <a:t>Cible: l’accès </a:t>
            </a:r>
            <a:r>
              <a:rPr lang="en-US" sz="9200" i="1" err="1">
                <a:solidFill>
                  <a:schemeClr val="tx1"/>
                </a:solidFill>
              </a:rPr>
              <a:t>universel</a:t>
            </a:r>
            <a:r>
              <a:rPr lang="en-US" sz="9200" i="1">
                <a:solidFill>
                  <a:schemeClr val="tx1"/>
                </a:solidFill>
              </a:rPr>
              <a:t> à des services </a:t>
            </a:r>
            <a:r>
              <a:rPr lang="en-US" sz="9200" i="1" err="1">
                <a:solidFill>
                  <a:schemeClr val="tx1"/>
                </a:solidFill>
              </a:rPr>
              <a:t>d’énergie</a:t>
            </a:r>
            <a:r>
              <a:rPr lang="en-US" sz="9200" i="1">
                <a:solidFill>
                  <a:schemeClr val="tx1"/>
                </a:solidFill>
              </a:rPr>
              <a:t> </a:t>
            </a:r>
            <a:r>
              <a:rPr lang="en-US" sz="9200" i="1" err="1">
                <a:solidFill>
                  <a:schemeClr val="tx1"/>
                </a:solidFill>
              </a:rPr>
              <a:t>moderne</a:t>
            </a:r>
            <a:r>
              <a:rPr lang="en-US" sz="9200" i="1">
                <a:solidFill>
                  <a:schemeClr val="tx1"/>
                </a:solidFill>
              </a:rPr>
              <a:t> et durable et à un </a:t>
            </a:r>
            <a:r>
              <a:rPr lang="en-US" sz="9200" i="1" err="1">
                <a:solidFill>
                  <a:schemeClr val="tx1"/>
                </a:solidFill>
              </a:rPr>
              <a:t>coût</a:t>
            </a:r>
            <a:r>
              <a:rPr lang="en-US" sz="9200" i="1">
                <a:solidFill>
                  <a:schemeClr val="tx1"/>
                </a:solidFill>
              </a:rPr>
              <a:t> </a:t>
            </a:r>
            <a:r>
              <a:rPr lang="en-US" sz="9200" i="1" err="1">
                <a:solidFill>
                  <a:schemeClr val="tx1"/>
                </a:solidFill>
              </a:rPr>
              <a:t>abordable</a:t>
            </a:r>
            <a:r>
              <a:rPr lang="en-US" sz="9200" i="1">
                <a:solidFill>
                  <a:schemeClr val="tx1"/>
                </a:solidFill>
              </a:rPr>
              <a:t>.</a:t>
            </a:r>
            <a:endParaRPr lang="en-US" sz="11100" b="1" i="1">
              <a:solidFill>
                <a:schemeClr val="tx1"/>
              </a:solidFill>
            </a:endParaRPr>
          </a:p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699792" y="4308192"/>
            <a:ext cx="64442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200" b="1"/>
              <a:t>Droit à un niveau de vie suffisant</a:t>
            </a:r>
            <a:r>
              <a:rPr lang="en-US" sz="2200" b="1"/>
              <a:t> </a:t>
            </a:r>
            <a:r>
              <a:rPr lang="en-US" sz="2200"/>
              <a:t>[DUDH art.25; ICESCR art.11]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200" b="1"/>
              <a:t>Droit de profiter des avantages du progrès scientifique</a:t>
            </a:r>
            <a:r>
              <a:rPr lang="en-US" sz="2200" b="1"/>
              <a:t> </a:t>
            </a:r>
            <a:r>
              <a:rPr lang="en-US" sz="2200"/>
              <a:t>[DUDH art.27; ICESCR art.15(1)(b)]</a:t>
            </a:r>
            <a:endParaRPr lang="en-GB" sz="22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84" y="4077072"/>
            <a:ext cx="2549808" cy="2549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8136904" cy="908720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rgbClr val="A8184B"/>
                </a:solidFill>
              </a:rPr>
              <a:t>ODD 8: Travail </a:t>
            </a:r>
            <a:r>
              <a:rPr lang="en-US" sz="5000" b="1" err="1">
                <a:solidFill>
                  <a:srgbClr val="A8184B"/>
                </a:solidFill>
              </a:rPr>
              <a:t>décent</a:t>
            </a:r>
            <a:r>
              <a:rPr lang="en-US" sz="5000" b="1">
                <a:solidFill>
                  <a:srgbClr val="A8184B"/>
                </a:solidFill>
              </a:rPr>
              <a:t> et </a:t>
            </a:r>
            <a:r>
              <a:rPr lang="en-US" sz="5000" b="1" err="1">
                <a:solidFill>
                  <a:srgbClr val="A8184B"/>
                </a:solidFill>
              </a:rPr>
              <a:t>croissance</a:t>
            </a:r>
            <a:r>
              <a:rPr lang="en-US" sz="5000" b="1">
                <a:solidFill>
                  <a:srgbClr val="A8184B"/>
                </a:solidFill>
              </a:rPr>
              <a:t> </a:t>
            </a:r>
            <a:r>
              <a:rPr lang="en-US" sz="5000" b="1" err="1">
                <a:solidFill>
                  <a:srgbClr val="A8184B"/>
                </a:solidFill>
              </a:rPr>
              <a:t>économique</a:t>
            </a:r>
            <a:endParaRPr lang="en-US" sz="5000" b="1">
              <a:solidFill>
                <a:srgbClr val="A8184B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9512" y="1484784"/>
            <a:ext cx="8712968" cy="27363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9600" b="1" i="1" u="sng" err="1">
                <a:solidFill>
                  <a:schemeClr val="tx1"/>
                </a:solidFill>
              </a:rPr>
              <a:t>Promouvoir</a:t>
            </a:r>
            <a:r>
              <a:rPr lang="en-US" sz="9600" b="1" i="1" u="sng">
                <a:solidFill>
                  <a:schemeClr val="tx1"/>
                </a:solidFill>
              </a:rPr>
              <a:t> </a:t>
            </a:r>
            <a:r>
              <a:rPr lang="en-US" sz="9600" b="1" i="1" u="sng" err="1">
                <a:solidFill>
                  <a:schemeClr val="tx1"/>
                </a:solidFill>
              </a:rPr>
              <a:t>une</a:t>
            </a:r>
            <a:r>
              <a:rPr lang="en-US" sz="9600" b="1" i="1" u="sng">
                <a:solidFill>
                  <a:schemeClr val="tx1"/>
                </a:solidFill>
              </a:rPr>
              <a:t> </a:t>
            </a:r>
            <a:r>
              <a:rPr lang="en-US" sz="9600" b="1" i="1" u="sng" err="1">
                <a:solidFill>
                  <a:schemeClr val="tx1"/>
                </a:solidFill>
              </a:rPr>
              <a:t>croissance</a:t>
            </a:r>
            <a:r>
              <a:rPr lang="en-US" sz="9600" b="1" i="1" u="sng">
                <a:solidFill>
                  <a:schemeClr val="tx1"/>
                </a:solidFill>
              </a:rPr>
              <a:t> </a:t>
            </a:r>
            <a:r>
              <a:rPr lang="en-US" sz="9600" b="1" i="1" u="sng" err="1">
                <a:solidFill>
                  <a:schemeClr val="tx1"/>
                </a:solidFill>
              </a:rPr>
              <a:t>économique</a:t>
            </a:r>
            <a:r>
              <a:rPr lang="en-US" sz="9600" b="1" i="1" u="sng">
                <a:solidFill>
                  <a:schemeClr val="tx1"/>
                </a:solidFill>
              </a:rPr>
              <a:t> </a:t>
            </a:r>
            <a:r>
              <a:rPr lang="en-US" sz="9600" b="1" i="1" u="sng" err="1">
                <a:solidFill>
                  <a:schemeClr val="tx1"/>
                </a:solidFill>
              </a:rPr>
              <a:t>soutenue</a:t>
            </a:r>
            <a:r>
              <a:rPr lang="en-US" sz="9600" b="1" i="1" u="sng">
                <a:solidFill>
                  <a:schemeClr val="tx1"/>
                </a:solidFill>
              </a:rPr>
              <a:t>, </a:t>
            </a:r>
            <a:r>
              <a:rPr lang="en-US" sz="9600" b="1" i="1" u="sng" err="1">
                <a:solidFill>
                  <a:schemeClr val="tx1"/>
                </a:solidFill>
              </a:rPr>
              <a:t>partagée</a:t>
            </a:r>
            <a:r>
              <a:rPr lang="en-US" sz="9600" b="1" i="1" u="sng">
                <a:solidFill>
                  <a:schemeClr val="tx1"/>
                </a:solidFill>
              </a:rPr>
              <a:t> et durable, le </a:t>
            </a:r>
            <a:r>
              <a:rPr lang="en-US" sz="9600" b="1" i="1" u="sng" err="1">
                <a:solidFill>
                  <a:schemeClr val="tx1"/>
                </a:solidFill>
              </a:rPr>
              <a:t>plein</a:t>
            </a:r>
            <a:r>
              <a:rPr lang="en-US" sz="9600" b="1" i="1" u="sng">
                <a:solidFill>
                  <a:schemeClr val="tx1"/>
                </a:solidFill>
              </a:rPr>
              <a:t> </a:t>
            </a:r>
            <a:r>
              <a:rPr lang="en-US" sz="9600" b="1" i="1" u="sng" err="1">
                <a:solidFill>
                  <a:schemeClr val="tx1"/>
                </a:solidFill>
              </a:rPr>
              <a:t>emploi</a:t>
            </a:r>
            <a:r>
              <a:rPr lang="en-US" sz="9600" b="1" i="1" u="sng">
                <a:solidFill>
                  <a:schemeClr val="tx1"/>
                </a:solidFill>
              </a:rPr>
              <a:t> </a:t>
            </a:r>
            <a:r>
              <a:rPr lang="en-US" sz="9600" b="1" i="1" u="sng" err="1">
                <a:solidFill>
                  <a:schemeClr val="tx1"/>
                </a:solidFill>
              </a:rPr>
              <a:t>productif</a:t>
            </a:r>
            <a:r>
              <a:rPr lang="en-US" sz="9600" b="1" i="1" u="sng">
                <a:solidFill>
                  <a:schemeClr val="tx1"/>
                </a:solidFill>
              </a:rPr>
              <a:t> et un travail </a:t>
            </a:r>
            <a:r>
              <a:rPr lang="en-US" sz="9600" b="1" i="1" u="sng" err="1">
                <a:solidFill>
                  <a:schemeClr val="tx1"/>
                </a:solidFill>
              </a:rPr>
              <a:t>décent</a:t>
            </a:r>
            <a:r>
              <a:rPr lang="en-US" sz="9600" b="1" i="1" u="sng">
                <a:solidFill>
                  <a:schemeClr val="tx1"/>
                </a:solidFill>
              </a:rPr>
              <a:t> pour </a:t>
            </a:r>
            <a:r>
              <a:rPr lang="en-US" sz="9600" b="1" i="1" u="sng" err="1">
                <a:solidFill>
                  <a:schemeClr val="tx1"/>
                </a:solidFill>
              </a:rPr>
              <a:t>tous</a:t>
            </a:r>
            <a:endParaRPr lang="en-US" sz="9600" b="1" i="1" u="sng">
              <a:solidFill>
                <a:schemeClr val="tx1"/>
              </a:solidFill>
            </a:endParaRPr>
          </a:p>
          <a:p>
            <a:pPr algn="just"/>
            <a:r>
              <a:rPr lang="en-US" sz="9600" i="1" u="sng">
                <a:solidFill>
                  <a:schemeClr val="tx1"/>
                </a:solidFill>
              </a:rPr>
              <a:t>Cibles:</a:t>
            </a:r>
            <a:r>
              <a:rPr lang="en-US" sz="9600" i="1">
                <a:solidFill>
                  <a:schemeClr val="tx1"/>
                </a:solidFill>
              </a:rPr>
              <a:t> promouvoir une </a:t>
            </a:r>
            <a:r>
              <a:rPr lang="en-US" sz="9600" i="1" err="1">
                <a:solidFill>
                  <a:schemeClr val="tx1"/>
                </a:solidFill>
              </a:rPr>
              <a:t>croissance</a:t>
            </a:r>
            <a:r>
              <a:rPr lang="en-US" sz="9600" i="1">
                <a:solidFill>
                  <a:schemeClr val="tx1"/>
                </a:solidFill>
              </a:rPr>
              <a:t> </a:t>
            </a:r>
            <a:r>
              <a:rPr lang="en-US" sz="9600" i="1" err="1">
                <a:solidFill>
                  <a:schemeClr val="tx1"/>
                </a:solidFill>
              </a:rPr>
              <a:t>économique</a:t>
            </a:r>
            <a:r>
              <a:rPr lang="en-US" sz="9600" i="1">
                <a:solidFill>
                  <a:schemeClr val="tx1"/>
                </a:solidFill>
              </a:rPr>
              <a:t> durable; </a:t>
            </a:r>
            <a:r>
              <a:rPr lang="en-US" sz="9600" i="1" err="1">
                <a:solidFill>
                  <a:schemeClr val="tx1"/>
                </a:solidFill>
              </a:rPr>
              <a:t>l’amélioration</a:t>
            </a:r>
            <a:r>
              <a:rPr lang="en-US" sz="9600" i="1">
                <a:solidFill>
                  <a:schemeClr val="tx1"/>
                </a:solidFill>
              </a:rPr>
              <a:t> et l’efficacité des </a:t>
            </a:r>
            <a:r>
              <a:rPr lang="en-US" sz="9600" i="1" err="1">
                <a:solidFill>
                  <a:schemeClr val="tx1"/>
                </a:solidFill>
              </a:rPr>
              <a:t>ressources</a:t>
            </a:r>
            <a:r>
              <a:rPr lang="en-US" sz="9600" i="1">
                <a:solidFill>
                  <a:schemeClr val="tx1"/>
                </a:solidFill>
              </a:rPr>
              <a:t> de production et de consommation; le </a:t>
            </a:r>
            <a:r>
              <a:rPr lang="en-US" sz="9600" i="1" err="1">
                <a:solidFill>
                  <a:schemeClr val="tx1"/>
                </a:solidFill>
              </a:rPr>
              <a:t>plein</a:t>
            </a:r>
            <a:r>
              <a:rPr lang="en-US" sz="9600" i="1">
                <a:solidFill>
                  <a:schemeClr val="tx1"/>
                </a:solidFill>
              </a:rPr>
              <a:t> </a:t>
            </a:r>
            <a:r>
              <a:rPr lang="en-US" sz="9600" i="1" err="1">
                <a:solidFill>
                  <a:schemeClr val="tx1"/>
                </a:solidFill>
              </a:rPr>
              <a:t>emploi</a:t>
            </a:r>
            <a:r>
              <a:rPr lang="en-US" sz="9600" i="1">
                <a:solidFill>
                  <a:schemeClr val="tx1"/>
                </a:solidFill>
              </a:rPr>
              <a:t> </a:t>
            </a:r>
            <a:r>
              <a:rPr lang="en-US" sz="9600" i="1" err="1">
                <a:solidFill>
                  <a:schemeClr val="tx1"/>
                </a:solidFill>
              </a:rPr>
              <a:t>productif</a:t>
            </a:r>
            <a:r>
              <a:rPr lang="en-US" sz="9600" i="1">
                <a:solidFill>
                  <a:schemeClr val="tx1"/>
                </a:solidFill>
              </a:rPr>
              <a:t> et un travail </a:t>
            </a:r>
            <a:r>
              <a:rPr lang="en-US" sz="9600" i="1" err="1">
                <a:solidFill>
                  <a:schemeClr val="tx1"/>
                </a:solidFill>
              </a:rPr>
              <a:t>décent</a:t>
            </a:r>
            <a:r>
              <a:rPr lang="en-US" sz="9600" i="1">
                <a:solidFill>
                  <a:schemeClr val="tx1"/>
                </a:solidFill>
              </a:rPr>
              <a:t> pour tous; </a:t>
            </a:r>
            <a:r>
              <a:rPr lang="en-US" sz="9600" i="1" err="1">
                <a:solidFill>
                  <a:schemeClr val="tx1"/>
                </a:solidFill>
              </a:rPr>
              <a:t>l’élimination</a:t>
            </a:r>
            <a:r>
              <a:rPr lang="en-US" sz="9600" i="1">
                <a:solidFill>
                  <a:schemeClr val="tx1"/>
                </a:solidFill>
              </a:rPr>
              <a:t> du travail </a:t>
            </a:r>
            <a:r>
              <a:rPr lang="en-US" sz="9600" i="1" err="1">
                <a:solidFill>
                  <a:schemeClr val="tx1"/>
                </a:solidFill>
              </a:rPr>
              <a:t>forcé</a:t>
            </a:r>
            <a:r>
              <a:rPr lang="en-US" sz="9600" i="1">
                <a:solidFill>
                  <a:schemeClr val="tx1"/>
                </a:solidFill>
              </a:rPr>
              <a:t>, du travail des </a:t>
            </a:r>
            <a:r>
              <a:rPr lang="en-US" sz="9600" i="1" err="1">
                <a:solidFill>
                  <a:schemeClr val="tx1"/>
                </a:solidFill>
              </a:rPr>
              <a:t>enfants</a:t>
            </a:r>
            <a:r>
              <a:rPr lang="en-US" sz="9600" i="1">
                <a:solidFill>
                  <a:schemeClr val="tx1"/>
                </a:solidFill>
              </a:rPr>
              <a:t> et du trafic; la protection des droits du travail </a:t>
            </a:r>
            <a:r>
              <a:rPr lang="en-US" sz="9600" i="1" err="1">
                <a:solidFill>
                  <a:schemeClr val="tx1"/>
                </a:solidFill>
              </a:rPr>
              <a:t>incluant</a:t>
            </a:r>
            <a:r>
              <a:rPr lang="en-US" sz="9600" i="1">
                <a:solidFill>
                  <a:schemeClr val="tx1"/>
                </a:solidFill>
              </a:rPr>
              <a:t> les </a:t>
            </a:r>
            <a:r>
              <a:rPr lang="en-US" sz="9600" i="1" err="1">
                <a:solidFill>
                  <a:schemeClr val="tx1"/>
                </a:solidFill>
              </a:rPr>
              <a:t>travailleurs</a:t>
            </a:r>
            <a:r>
              <a:rPr lang="en-US" sz="9600" i="1">
                <a:solidFill>
                  <a:schemeClr val="tx1"/>
                </a:solidFill>
              </a:rPr>
              <a:t> migrants;  l’amélioration de </a:t>
            </a:r>
            <a:r>
              <a:rPr lang="en-US" sz="9600" i="1" err="1">
                <a:solidFill>
                  <a:schemeClr val="tx1"/>
                </a:solidFill>
              </a:rPr>
              <a:t>l’accès</a:t>
            </a:r>
            <a:r>
              <a:rPr lang="en-US" sz="9600" i="1">
                <a:solidFill>
                  <a:schemeClr val="tx1"/>
                </a:solidFill>
              </a:rPr>
              <a:t> au service de </a:t>
            </a:r>
            <a:r>
              <a:rPr lang="en-US" sz="9600" i="1" err="1">
                <a:solidFill>
                  <a:schemeClr val="tx1"/>
                </a:solidFill>
              </a:rPr>
              <a:t>financement</a:t>
            </a:r>
            <a:r>
              <a:rPr lang="en-US" sz="9600" i="1">
                <a:solidFill>
                  <a:schemeClr val="tx1"/>
                </a:solidFill>
              </a:rPr>
              <a:t>.</a:t>
            </a:r>
            <a:endParaRPr lang="en-GB" sz="9600"/>
          </a:p>
        </p:txBody>
      </p:sp>
      <p:sp>
        <p:nvSpPr>
          <p:cNvPr id="7" name="TextBox 6"/>
          <p:cNvSpPr txBox="1"/>
          <p:nvPr/>
        </p:nvSpPr>
        <p:spPr>
          <a:xfrm>
            <a:off x="93638" y="3934123"/>
            <a:ext cx="640871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Droit à des conditions de travail </a:t>
            </a:r>
            <a:r>
              <a:rPr lang="en-US" sz="1600" b="1" err="1"/>
              <a:t>justes</a:t>
            </a:r>
            <a:r>
              <a:rPr lang="en-US" sz="1600" b="1"/>
              <a:t> et </a:t>
            </a:r>
            <a:r>
              <a:rPr lang="en-US" sz="1600" b="1" err="1"/>
              <a:t>favorables</a:t>
            </a:r>
            <a:r>
              <a:rPr lang="en-US" sz="1600" b="1"/>
              <a:t> </a:t>
            </a:r>
            <a:r>
              <a:rPr lang="en-US" sz="1600"/>
              <a:t>[DUDH art.23; ICESCR arts.6, 7, 10; CRPD art.27; Conventions fondamentales de l’OIT et Déclaration de l’OIT relative aux principes et droits fondamentaux au travail]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Interdiction de </a:t>
            </a:r>
            <a:r>
              <a:rPr lang="en-US" sz="1600" b="1" err="1"/>
              <a:t>l’esclavage</a:t>
            </a:r>
            <a:r>
              <a:rPr lang="en-US" sz="1600" b="1"/>
              <a:t>, du travail </a:t>
            </a:r>
            <a:r>
              <a:rPr lang="en-US" sz="1600" b="1" err="1"/>
              <a:t>forcé</a:t>
            </a:r>
            <a:r>
              <a:rPr lang="en-US" sz="1600" b="1"/>
              <a:t> et de la </a:t>
            </a:r>
            <a:r>
              <a:rPr lang="en-US" sz="1600" b="1" err="1"/>
              <a:t>traite</a:t>
            </a:r>
            <a:r>
              <a:rPr lang="en-US" sz="1600" b="1"/>
              <a:t> d’être </a:t>
            </a:r>
            <a:r>
              <a:rPr lang="en-US" sz="1600" b="1" err="1"/>
              <a:t>humain</a:t>
            </a:r>
            <a:r>
              <a:rPr lang="en-US" sz="1600"/>
              <a:t> [DUDH art.4; ICCPR art.8; CEDAW art.6; CRC arts.34-36]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Égalité des droits au travail pour les femmes </a:t>
            </a:r>
            <a:r>
              <a:rPr lang="en-US" sz="1600"/>
              <a:t>[CEDAW art.11; ILO Conventions No.100 and No.111]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Interdiction de travail des </a:t>
            </a:r>
            <a:r>
              <a:rPr lang="en-US" sz="1600" b="1" err="1"/>
              <a:t>enfants</a:t>
            </a:r>
            <a:r>
              <a:rPr lang="en-US" sz="1600" b="1"/>
              <a:t> </a:t>
            </a:r>
            <a:r>
              <a:rPr lang="en-US" sz="1600"/>
              <a:t>[CRC art.32; ILO Convention No.182]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/>
              <a:t>Égalité des droits au travail pour les </a:t>
            </a:r>
            <a:r>
              <a:rPr lang="en-US" sz="1600" b="1" err="1"/>
              <a:t>travailleurs</a:t>
            </a:r>
            <a:r>
              <a:rPr lang="en-US" sz="1600" b="1"/>
              <a:t> migrants </a:t>
            </a:r>
            <a:r>
              <a:rPr lang="en-US" sz="1600"/>
              <a:t>[CMW art.25]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271" y="4119008"/>
            <a:ext cx="2636912" cy="2636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16632"/>
            <a:ext cx="9036496" cy="1254001"/>
          </a:xfrm>
        </p:spPr>
        <p:txBody>
          <a:bodyPr>
            <a:noAutofit/>
          </a:bodyPr>
          <a:lstStyle/>
          <a:p>
            <a:r>
              <a:rPr lang="en-US" sz="5000" b="1">
                <a:solidFill>
                  <a:schemeClr val="accent6">
                    <a:lumMod val="75000"/>
                  </a:schemeClr>
                </a:solidFill>
              </a:rPr>
              <a:t>ODD 9: </a:t>
            </a:r>
            <a:r>
              <a:rPr lang="en-US" sz="5000" b="1" err="1">
                <a:solidFill>
                  <a:schemeClr val="accent6">
                    <a:lumMod val="75000"/>
                  </a:schemeClr>
                </a:solidFill>
              </a:rPr>
              <a:t>Industrie</a:t>
            </a:r>
            <a:r>
              <a:rPr lang="en-US" sz="5000" b="1">
                <a:solidFill>
                  <a:schemeClr val="accent6">
                    <a:lumMod val="75000"/>
                  </a:schemeClr>
                </a:solidFill>
              </a:rPr>
              <a:t>, innovation et infrastructure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1370632"/>
            <a:ext cx="8568952" cy="295598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11600" b="1" i="1" u="sng" err="1">
                <a:solidFill>
                  <a:schemeClr val="tx1"/>
                </a:solidFill>
              </a:rPr>
              <a:t>Bâtir</a:t>
            </a:r>
            <a:r>
              <a:rPr lang="en-US" sz="11600" b="1" i="1" u="sng">
                <a:solidFill>
                  <a:schemeClr val="tx1"/>
                </a:solidFill>
              </a:rPr>
              <a:t> des infrastructures résilientes, </a:t>
            </a:r>
            <a:r>
              <a:rPr lang="en-US" sz="11600" b="1" i="1" u="sng" err="1">
                <a:solidFill>
                  <a:schemeClr val="tx1"/>
                </a:solidFill>
              </a:rPr>
              <a:t>promouvoir</a:t>
            </a:r>
            <a:r>
              <a:rPr lang="en-US" sz="11600" b="1" i="1" u="sng">
                <a:solidFill>
                  <a:schemeClr val="tx1"/>
                </a:solidFill>
              </a:rPr>
              <a:t> </a:t>
            </a:r>
            <a:r>
              <a:rPr lang="en-US" sz="11600" b="1" i="1" u="sng" err="1">
                <a:solidFill>
                  <a:schemeClr val="tx1"/>
                </a:solidFill>
              </a:rPr>
              <a:t>une</a:t>
            </a:r>
            <a:r>
              <a:rPr lang="en-US" sz="11600" b="1" i="1" u="sng">
                <a:solidFill>
                  <a:schemeClr val="tx1"/>
                </a:solidFill>
              </a:rPr>
              <a:t> </a:t>
            </a:r>
            <a:r>
              <a:rPr lang="en-US" sz="11600" b="1" i="1" u="sng" err="1">
                <a:solidFill>
                  <a:schemeClr val="tx1"/>
                </a:solidFill>
              </a:rPr>
              <a:t>industrialisation</a:t>
            </a:r>
            <a:r>
              <a:rPr lang="en-US" sz="11600" b="1" i="1" u="sng">
                <a:solidFill>
                  <a:schemeClr val="tx1"/>
                </a:solidFill>
              </a:rPr>
              <a:t> durable qui </a:t>
            </a:r>
            <a:r>
              <a:rPr lang="en-US" sz="11600" b="1" i="1" u="sng" err="1">
                <a:solidFill>
                  <a:schemeClr val="tx1"/>
                </a:solidFill>
              </a:rPr>
              <a:t>profite</a:t>
            </a:r>
            <a:r>
              <a:rPr lang="en-US" sz="11600" b="1" i="1" u="sng">
                <a:solidFill>
                  <a:schemeClr val="tx1"/>
                </a:solidFill>
              </a:rPr>
              <a:t> à </a:t>
            </a:r>
            <a:r>
              <a:rPr lang="en-US" sz="11600" b="1" i="1" u="sng" err="1">
                <a:solidFill>
                  <a:schemeClr val="tx1"/>
                </a:solidFill>
              </a:rPr>
              <a:t>tous</a:t>
            </a:r>
            <a:r>
              <a:rPr lang="en-US" sz="11600" b="1" i="1" u="sng">
                <a:solidFill>
                  <a:schemeClr val="tx1"/>
                </a:solidFill>
              </a:rPr>
              <a:t> et encourager </a:t>
            </a:r>
            <a:r>
              <a:rPr lang="en-US" sz="11600" b="1" i="1" u="sng" err="1">
                <a:solidFill>
                  <a:schemeClr val="tx1"/>
                </a:solidFill>
              </a:rPr>
              <a:t>l’innovation</a:t>
            </a:r>
            <a:endParaRPr lang="en-US" sz="11600" b="1" i="1" u="sng">
              <a:solidFill>
                <a:schemeClr val="tx1"/>
              </a:solidFill>
            </a:endParaRPr>
          </a:p>
          <a:p>
            <a:pPr algn="just"/>
            <a:r>
              <a:rPr lang="en-US" sz="11100" i="1" u="sng">
                <a:solidFill>
                  <a:schemeClr val="tx1"/>
                </a:solidFill>
              </a:rPr>
              <a:t>Cibles: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en-US" sz="11100" i="1" err="1">
                <a:solidFill>
                  <a:schemeClr val="tx1"/>
                </a:solidFill>
              </a:rPr>
              <a:t>l’accès</a:t>
            </a:r>
            <a:r>
              <a:rPr lang="en-US" sz="11100" i="1">
                <a:solidFill>
                  <a:schemeClr val="tx1"/>
                </a:solidFill>
              </a:rPr>
              <a:t> equitable et à prix </a:t>
            </a:r>
            <a:r>
              <a:rPr lang="en-US" sz="11100" i="1" err="1">
                <a:solidFill>
                  <a:schemeClr val="tx1"/>
                </a:solidFill>
              </a:rPr>
              <a:t>raisonnable</a:t>
            </a:r>
            <a:r>
              <a:rPr lang="en-US" sz="11100" i="1">
                <a:solidFill>
                  <a:schemeClr val="tx1"/>
                </a:solidFill>
              </a:rPr>
              <a:t> à des infrastructures de qualité; l’emploi </a:t>
            </a:r>
            <a:r>
              <a:rPr lang="en-US" sz="11100" i="1" err="1">
                <a:solidFill>
                  <a:schemeClr val="tx1"/>
                </a:solidFill>
              </a:rPr>
              <a:t>générateur</a:t>
            </a:r>
            <a:r>
              <a:rPr lang="en-US" sz="11100" i="1">
                <a:solidFill>
                  <a:schemeClr val="tx1"/>
                </a:solidFill>
              </a:rPr>
              <a:t> d’industriualisation; </a:t>
            </a:r>
            <a:r>
              <a:rPr lang="en-US" sz="11100" i="1" err="1">
                <a:solidFill>
                  <a:schemeClr val="tx1"/>
                </a:solidFill>
              </a:rPr>
              <a:t>l’accès</a:t>
            </a:r>
            <a:r>
              <a:rPr lang="en-US" sz="11100" i="1">
                <a:solidFill>
                  <a:schemeClr val="tx1"/>
                </a:solidFill>
              </a:rPr>
              <a:t> à des services et </a:t>
            </a:r>
            <a:r>
              <a:rPr lang="en-US" sz="11100" i="1" err="1">
                <a:solidFill>
                  <a:schemeClr val="tx1"/>
                </a:solidFill>
              </a:rPr>
              <a:t>marchés</a:t>
            </a:r>
            <a:r>
              <a:rPr lang="en-US" sz="11100" i="1">
                <a:solidFill>
                  <a:schemeClr val="tx1"/>
                </a:solidFill>
              </a:rPr>
              <a:t> financiers; le </a:t>
            </a:r>
            <a:r>
              <a:rPr lang="en-US" sz="11100" i="1" err="1">
                <a:solidFill>
                  <a:schemeClr val="tx1"/>
                </a:solidFill>
              </a:rPr>
              <a:t>transfert</a:t>
            </a:r>
            <a:r>
              <a:rPr lang="en-US" sz="11100" i="1">
                <a:solidFill>
                  <a:schemeClr val="tx1"/>
                </a:solidFill>
              </a:rPr>
              <a:t> de technologies; </a:t>
            </a:r>
            <a:r>
              <a:rPr lang="en-US" sz="11100" i="1" err="1">
                <a:solidFill>
                  <a:schemeClr val="tx1"/>
                </a:solidFill>
              </a:rPr>
              <a:t>l’amélioration</a:t>
            </a:r>
            <a:r>
              <a:rPr lang="en-US" sz="11100" i="1">
                <a:solidFill>
                  <a:schemeClr val="tx1"/>
                </a:solidFill>
              </a:rPr>
              <a:t> </a:t>
            </a:r>
            <a:r>
              <a:rPr lang="en-US" sz="11100" i="1" err="1">
                <a:solidFill>
                  <a:schemeClr val="tx1"/>
                </a:solidFill>
              </a:rPr>
              <a:t>d’accès</a:t>
            </a:r>
            <a:r>
              <a:rPr lang="en-US" sz="11100" i="1">
                <a:solidFill>
                  <a:schemeClr val="tx1"/>
                </a:solidFill>
              </a:rPr>
              <a:t> aux TIC.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699660" y="4234236"/>
            <a:ext cx="64442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b="1" u="sng"/>
              <a:t>Droits de </a:t>
            </a:r>
            <a:r>
              <a:rPr lang="en-GB" sz="2400" b="1" u="sng" err="1"/>
              <a:t>l’homme</a:t>
            </a:r>
            <a:r>
              <a:rPr lang="en-GB" sz="2400" b="1" u="sng"/>
              <a:t> </a:t>
            </a:r>
            <a:r>
              <a:rPr lang="en-GB" sz="2400" b="1" u="sng" err="1"/>
              <a:t>concernés</a:t>
            </a:r>
            <a:r>
              <a:rPr lang="en-GB" sz="2400" b="1" u="sng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/>
              <a:t>Droit de profiter des avantages du progrès scientifique</a:t>
            </a:r>
            <a:r>
              <a:rPr lang="en-US" b="1"/>
              <a:t> </a:t>
            </a:r>
            <a:r>
              <a:rPr lang="en-US"/>
              <a:t>[DUDH art.27; ICESCR art.15(1)(b)]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Droit </a:t>
            </a:r>
            <a:r>
              <a:rPr lang="en-US" b="1" err="1"/>
              <a:t>d’accès</a:t>
            </a:r>
            <a:r>
              <a:rPr lang="en-US" b="1"/>
              <a:t> à </a:t>
            </a:r>
            <a:r>
              <a:rPr lang="en-US" b="1" err="1"/>
              <a:t>l’information</a:t>
            </a:r>
            <a:r>
              <a:rPr lang="en-US" b="1"/>
              <a:t> </a:t>
            </a:r>
            <a:r>
              <a:rPr lang="en-US"/>
              <a:t>[DUDH art.19; ICCPR art.19(2)]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Droit à un </a:t>
            </a:r>
            <a:r>
              <a:rPr lang="en-US" b="1" err="1"/>
              <a:t>logement</a:t>
            </a:r>
            <a:r>
              <a:rPr lang="en-US" b="1"/>
              <a:t> </a:t>
            </a:r>
            <a:r>
              <a:rPr lang="en-US" b="1" err="1"/>
              <a:t>convenable</a:t>
            </a:r>
            <a:r>
              <a:rPr lang="en-US" b="1"/>
              <a:t>, </a:t>
            </a:r>
            <a:r>
              <a:rPr lang="en-US" b="1" err="1"/>
              <a:t>incluant</a:t>
            </a:r>
            <a:r>
              <a:rPr lang="en-US" b="1"/>
              <a:t> </a:t>
            </a:r>
            <a:r>
              <a:rPr lang="en-US" b="1" err="1"/>
              <a:t>l’accès</a:t>
            </a:r>
            <a:r>
              <a:rPr lang="en-US" b="1"/>
              <a:t> à la </a:t>
            </a:r>
            <a:r>
              <a:rPr lang="en-US" b="1" err="1"/>
              <a:t>terre</a:t>
            </a:r>
            <a:r>
              <a:rPr lang="en-US" b="1"/>
              <a:t> et aux </a:t>
            </a:r>
            <a:r>
              <a:rPr lang="en-US" b="1" err="1"/>
              <a:t>ressources</a:t>
            </a:r>
            <a:r>
              <a:rPr lang="en-US" b="1"/>
              <a:t> naturelles</a:t>
            </a:r>
            <a:r>
              <a:rPr lang="en-US"/>
              <a:t> [DUDH art.25; ICESCR art.11]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/>
              <a:t>Égalité des droits pour les femmes </a:t>
            </a:r>
            <a:r>
              <a:rPr lang="en-US" b="1" err="1"/>
              <a:t>en</a:t>
            </a:r>
            <a:r>
              <a:rPr lang="en-US" b="1"/>
              <a:t> </a:t>
            </a:r>
            <a:r>
              <a:rPr lang="en-US" b="1" err="1"/>
              <a:t>termes</a:t>
            </a:r>
            <a:r>
              <a:rPr lang="en-US" b="1"/>
              <a:t> de crédits financiers et d’infrastructures </a:t>
            </a:r>
            <a:r>
              <a:rPr lang="en-US" b="1" err="1"/>
              <a:t>en</a:t>
            </a:r>
            <a:r>
              <a:rPr lang="en-US" b="1"/>
              <a:t> milieu rural</a:t>
            </a:r>
            <a:r>
              <a:rPr lang="en-US"/>
              <a:t> [CEDAW art.13(b), art.14(2)]</a:t>
            </a:r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64" y="4326616"/>
            <a:ext cx="2492896" cy="249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1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B35BE5-9B87-45B7-99B1-6206384C0FE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BB621BC-B2F2-4987-9E2A-B4479FF753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5517A-47B1-4887-8B31-6D14A81417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3089</Words>
  <Application>Microsoft Macintosh PowerPoint</Application>
  <PresentationFormat>On-screen Show (4:3)</PresentationFormat>
  <Paragraphs>137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ODD 1: Pas de pauvreté</vt:lpstr>
      <vt:lpstr>ODD 2: Faim “zero”</vt:lpstr>
      <vt:lpstr>ODD 3: Bonne santé et bien-être</vt:lpstr>
      <vt:lpstr>ODD 4: Éducation de qualité</vt:lpstr>
      <vt:lpstr>ODD 5: Égalité entre les sexes</vt:lpstr>
      <vt:lpstr>ODD 6: Eau propre et assainissement</vt:lpstr>
      <vt:lpstr>ODD 7: Énergie propre et d’un coût abordable</vt:lpstr>
      <vt:lpstr>ODD 8: Travail décent et croissance économique</vt:lpstr>
      <vt:lpstr>ODD 9: Industrie, innovation et infrastructure</vt:lpstr>
      <vt:lpstr>ODD 10: Inégalités réduites</vt:lpstr>
      <vt:lpstr>ODD 11: Villes et communautés durables</vt:lpstr>
      <vt:lpstr>ODD 12: Consommation et production responsables</vt:lpstr>
      <vt:lpstr>ODD 13: Mesures relatives à la lutte contre les changements climatiques</vt:lpstr>
      <vt:lpstr>ODD 14: Vie aquatique</vt:lpstr>
      <vt:lpstr>ODD 15: Vie terrestre</vt:lpstr>
      <vt:lpstr>ODD 16: Paix, justice et institutions efficaces</vt:lpstr>
      <vt:lpstr>ODD 17: Partenariats pour la réalisation des objectifs</vt:lpstr>
    </vt:vector>
  </TitlesOfParts>
  <Company>OHCHR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ODD 1: Pas de pauvreté</dc:title>
  <dc:creator>UHRI Intern OHCHR</dc:creator>
  <cp:lastModifiedBy>CBP Individual contractor</cp:lastModifiedBy>
  <cp:revision>80</cp:revision>
  <cp:lastPrinted>2017-08-16T14:54:58Z</cp:lastPrinted>
  <dcterms:created xsi:type="dcterms:W3CDTF">2017-08-16T14:36:37Z</dcterms:created>
  <dcterms:modified xsi:type="dcterms:W3CDTF">2020-04-29T09:18:02Z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