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1" r:id="rId9"/>
    <p:sldId id="260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A8184B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27"/>
  </p:normalViewPr>
  <p:slideViewPr>
    <p:cSldViewPr>
      <p:cViewPr varScale="1">
        <p:scale>
          <a:sx n="93" d="100"/>
          <a:sy n="93" d="100"/>
        </p:scale>
        <p:origin x="456" y="2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9E40-02CE-48D0-883B-8686190F5252}" type="datetimeFigureOut">
              <a:rPr lang="en-GB" smtClean="0"/>
              <a:t>29/04/2020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C3B8-3861-426F-84F2-CB1643EDF0B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9319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9E40-02CE-48D0-883B-8686190F5252}" type="datetimeFigureOut">
              <a:rPr lang="en-GB" smtClean="0"/>
              <a:t>29/04/2020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C3B8-3861-426F-84F2-CB1643EDF0B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9130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9E40-02CE-48D0-883B-8686190F5252}" type="datetimeFigureOut">
              <a:rPr lang="en-GB" smtClean="0"/>
              <a:t>29/04/2020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C3B8-3861-426F-84F2-CB1643EDF0B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6563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9E40-02CE-48D0-883B-8686190F5252}" type="datetimeFigureOut">
              <a:rPr lang="en-GB" smtClean="0"/>
              <a:t>29/04/2020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C3B8-3861-426F-84F2-CB1643EDF0B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9925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9E40-02CE-48D0-883B-8686190F5252}" type="datetimeFigureOut">
              <a:rPr lang="en-GB" smtClean="0"/>
              <a:t>29/04/2020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C3B8-3861-426F-84F2-CB1643EDF0B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8750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9E40-02CE-48D0-883B-8686190F5252}" type="datetimeFigureOut">
              <a:rPr lang="en-GB" smtClean="0"/>
              <a:t>29/04/2020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C3B8-3861-426F-84F2-CB1643EDF0B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4084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9E40-02CE-48D0-883B-8686190F5252}" type="datetimeFigureOut">
              <a:rPr lang="en-GB" smtClean="0"/>
              <a:t>29/04/2020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C3B8-3861-426F-84F2-CB1643EDF0B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3935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9E40-02CE-48D0-883B-8686190F5252}" type="datetimeFigureOut">
              <a:rPr lang="en-GB" smtClean="0"/>
              <a:t>29/04/2020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C3B8-3861-426F-84F2-CB1643EDF0B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7286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9E40-02CE-48D0-883B-8686190F5252}" type="datetimeFigureOut">
              <a:rPr lang="en-GB" smtClean="0"/>
              <a:t>29/04/2020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C3B8-3861-426F-84F2-CB1643EDF0B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4869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9E40-02CE-48D0-883B-8686190F5252}" type="datetimeFigureOut">
              <a:rPr lang="en-GB" smtClean="0"/>
              <a:t>29/04/2020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C3B8-3861-426F-84F2-CB1643EDF0B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5257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9E40-02CE-48D0-883B-8686190F5252}" type="datetimeFigureOut">
              <a:rPr lang="en-GB" smtClean="0"/>
              <a:t>29/04/2020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C3B8-3861-426F-84F2-CB1643EDF0B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2396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D9E40-02CE-48D0-883B-8686190F5252}" type="datetimeFigureOut">
              <a:rPr lang="en-GB" smtClean="0"/>
              <a:t>29/04/2020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EC3B8-3861-426F-84F2-CB1643EDF0B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8120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9552" y="188641"/>
            <a:ext cx="8136904" cy="1296143"/>
          </a:xfrm>
          <a:ln w="57150">
            <a:noFill/>
          </a:ln>
        </p:spPr>
        <p:txBody>
          <a:bodyPr>
            <a:noAutofit/>
          </a:bodyPr>
          <a:lstStyle/>
          <a:p>
            <a:pPr algn="l"/>
            <a:r>
              <a:rPr lang="ru-RU" sz="5000" b="1" dirty="0">
                <a:solidFill>
                  <a:srgbClr val="FF0000"/>
                </a:solidFill>
              </a:rPr>
              <a:t>ЦУР </a:t>
            </a:r>
            <a:r>
              <a:rPr lang="en-US" sz="5000" b="1" dirty="0">
                <a:solidFill>
                  <a:srgbClr val="FF0000"/>
                </a:solidFill>
              </a:rPr>
              <a:t>1: </a:t>
            </a:r>
            <a:r>
              <a:rPr lang="ru-RU" sz="5000" b="1" dirty="0">
                <a:solidFill>
                  <a:srgbClr val="FF0000"/>
                </a:solidFill>
              </a:rPr>
              <a:t>Ликвидация нищеты</a:t>
            </a:r>
            <a:endParaRPr lang="en-US" sz="5000" b="1" dirty="0">
              <a:solidFill>
                <a:srgbClr val="FF00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23528" y="1618998"/>
            <a:ext cx="8568952" cy="273630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11100" b="1" i="1" u="sng" dirty="0">
                <a:solidFill>
                  <a:schemeClr val="tx1"/>
                </a:solidFill>
              </a:rPr>
              <a:t>Повсеместное искоренение нищеты во всех формах</a:t>
            </a:r>
            <a:endParaRPr lang="en-US" sz="11100" b="1" i="1" u="sng" dirty="0">
              <a:solidFill>
                <a:schemeClr val="tx1"/>
              </a:solidFill>
            </a:endParaRPr>
          </a:p>
          <a:p>
            <a:pPr algn="just"/>
            <a:r>
              <a:rPr lang="ru-RU" sz="11100" i="1" dirty="0">
                <a:solidFill>
                  <a:schemeClr val="tx1"/>
                </a:solidFill>
              </a:rPr>
              <a:t>Задачи включают: искоренение крайней нищеты</a:t>
            </a:r>
            <a:r>
              <a:rPr lang="en-US" sz="11100" i="1" dirty="0">
                <a:solidFill>
                  <a:schemeClr val="tx1"/>
                </a:solidFill>
              </a:rPr>
              <a:t>; </a:t>
            </a:r>
            <a:r>
              <a:rPr lang="ru-RU" sz="11100" i="1" dirty="0">
                <a:solidFill>
                  <a:schemeClr val="tx1"/>
                </a:solidFill>
              </a:rPr>
              <a:t>осуществление мер в области социальной защиты и обеспечение равного доступа мужчин и женщин к экономическим ресурсам</a:t>
            </a:r>
            <a:r>
              <a:rPr lang="en-US" sz="11100" i="1" dirty="0">
                <a:solidFill>
                  <a:schemeClr val="tx1"/>
                </a:solidFill>
              </a:rPr>
              <a:t>.</a:t>
            </a:r>
          </a:p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699792" y="4101460"/>
            <a:ext cx="644420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u="sng" dirty="0"/>
              <a:t>Соответствующие права человека</a:t>
            </a:r>
          </a:p>
          <a:p>
            <a:pPr algn="just"/>
            <a:r>
              <a:rPr lang="ru-RU" sz="2200" b="1" dirty="0"/>
              <a:t>Право на достаточный жизненный уровень</a:t>
            </a:r>
            <a:endParaRPr lang="en-US" sz="2200" b="1" dirty="0"/>
          </a:p>
          <a:p>
            <a:pPr algn="just"/>
            <a:r>
              <a:rPr lang="en-US" sz="2200" dirty="0"/>
              <a:t>[</a:t>
            </a:r>
            <a:r>
              <a:rPr lang="ru-RU" sz="2200" dirty="0"/>
              <a:t>ВДПЧ ст.</a:t>
            </a:r>
            <a:r>
              <a:rPr lang="en-US" sz="2200" dirty="0"/>
              <a:t> 25; </a:t>
            </a:r>
            <a:r>
              <a:rPr lang="ru-RU" sz="2200" dirty="0"/>
              <a:t>МПЭСКП</a:t>
            </a:r>
            <a:r>
              <a:rPr lang="en-US" sz="2200" dirty="0"/>
              <a:t> </a:t>
            </a:r>
            <a:r>
              <a:rPr lang="ru-RU" sz="2200" dirty="0"/>
              <a:t>ст.</a:t>
            </a:r>
            <a:r>
              <a:rPr lang="en-US" sz="2200" dirty="0"/>
              <a:t> 11; </a:t>
            </a:r>
            <a:r>
              <a:rPr lang="ru-RU" sz="2200" dirty="0"/>
              <a:t>КПР</a:t>
            </a:r>
            <a:r>
              <a:rPr lang="en-US" sz="2200" dirty="0"/>
              <a:t> </a:t>
            </a:r>
            <a:r>
              <a:rPr lang="ru-RU" sz="2200" dirty="0"/>
              <a:t>ст.</a:t>
            </a:r>
            <a:r>
              <a:rPr lang="en-US" sz="2200" dirty="0"/>
              <a:t> 27]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200" b="1" dirty="0"/>
              <a:t> </a:t>
            </a:r>
            <a:r>
              <a:rPr lang="ru-RU" sz="2200" b="1" dirty="0"/>
              <a:t>Право на социальное обеспечение</a:t>
            </a:r>
            <a:endParaRPr lang="en-US" sz="2200" b="1" dirty="0"/>
          </a:p>
          <a:p>
            <a:pPr algn="just"/>
            <a:r>
              <a:rPr lang="en-US" sz="2200" dirty="0"/>
              <a:t>[</a:t>
            </a:r>
            <a:r>
              <a:rPr lang="ru-RU" sz="2200" dirty="0"/>
              <a:t>ВДПЧ</a:t>
            </a:r>
            <a:r>
              <a:rPr lang="en-US" sz="2200" dirty="0"/>
              <a:t> </a:t>
            </a:r>
            <a:r>
              <a:rPr lang="ru-RU" sz="2200" dirty="0"/>
              <a:t>ст.</a:t>
            </a:r>
            <a:r>
              <a:rPr lang="en-US" sz="2200" dirty="0"/>
              <a:t> 22; </a:t>
            </a:r>
            <a:r>
              <a:rPr lang="ru-RU" sz="2200" dirty="0"/>
              <a:t>МПЭСКП</a:t>
            </a:r>
            <a:r>
              <a:rPr lang="en-US" sz="2200" dirty="0"/>
              <a:t> </a:t>
            </a:r>
            <a:r>
              <a:rPr lang="ru-RU" sz="2200" dirty="0"/>
              <a:t>ст.</a:t>
            </a:r>
            <a:r>
              <a:rPr lang="en-US" sz="2200" dirty="0"/>
              <a:t> 9; </a:t>
            </a:r>
            <a:r>
              <a:rPr lang="ru-RU" sz="2200" dirty="0"/>
              <a:t>КПИ</a:t>
            </a:r>
            <a:r>
              <a:rPr lang="en-US" sz="2200" dirty="0"/>
              <a:t> </a:t>
            </a:r>
            <a:r>
              <a:rPr lang="ru-RU" sz="2200" dirty="0"/>
              <a:t>ст.</a:t>
            </a:r>
            <a:r>
              <a:rPr lang="en-US" sz="2200" dirty="0"/>
              <a:t> 28; </a:t>
            </a:r>
            <a:r>
              <a:rPr lang="ru-RU" sz="2200" dirty="0"/>
              <a:t>КПР</a:t>
            </a:r>
            <a:r>
              <a:rPr lang="en-US" sz="2200" dirty="0"/>
              <a:t> </a:t>
            </a:r>
            <a:r>
              <a:rPr lang="ru-RU" sz="2200" dirty="0"/>
              <a:t>ст.</a:t>
            </a:r>
            <a:r>
              <a:rPr lang="en-US" sz="2200" dirty="0"/>
              <a:t> 26]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200" b="1" dirty="0"/>
              <a:t>Равные права женщин в экономической жизни</a:t>
            </a:r>
            <a:endParaRPr lang="en-US" sz="2200" b="1" dirty="0"/>
          </a:p>
          <a:p>
            <a:pPr algn="just"/>
            <a:r>
              <a:rPr lang="en-US" sz="2200" dirty="0"/>
              <a:t>[</a:t>
            </a:r>
            <a:r>
              <a:rPr lang="ru-RU" sz="2200" dirty="0"/>
              <a:t>КЛДЖ/</a:t>
            </a:r>
            <a:r>
              <a:rPr lang="en-US" sz="2200" dirty="0"/>
              <a:t>CEDAW </a:t>
            </a:r>
            <a:r>
              <a:rPr lang="ru-RU" sz="2200" dirty="0"/>
              <a:t>ст.</a:t>
            </a:r>
            <a:r>
              <a:rPr lang="en-US" sz="2200" dirty="0"/>
              <a:t> 11, 13, 14(2)(g), 15(2), 16(1)]</a:t>
            </a:r>
            <a:endParaRPr lang="en-GB" sz="22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8" y="4101460"/>
            <a:ext cx="2580878" cy="2580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331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-468560" y="5184"/>
            <a:ext cx="9612560" cy="1109985"/>
          </a:xfrm>
        </p:spPr>
        <p:txBody>
          <a:bodyPr>
            <a:noAutofit/>
          </a:bodyPr>
          <a:lstStyle/>
          <a:p>
            <a:r>
              <a:rPr lang="ru-RU" sz="4700" b="1">
                <a:solidFill>
                  <a:srgbClr val="FF3399"/>
                </a:solidFill>
              </a:rPr>
              <a:t>ЦУР</a:t>
            </a:r>
            <a:r>
              <a:rPr lang="en-US" sz="4700" b="1">
                <a:solidFill>
                  <a:srgbClr val="FF3399"/>
                </a:solidFill>
              </a:rPr>
              <a:t> 10: </a:t>
            </a:r>
            <a:r>
              <a:rPr lang="ru-RU" sz="4700" b="1">
                <a:solidFill>
                  <a:srgbClr val="FF3399"/>
                </a:solidFill>
              </a:rPr>
              <a:t>Уменьшение неравенства</a:t>
            </a:r>
            <a:endParaRPr lang="en-US" sz="4700" b="1" dirty="0">
              <a:solidFill>
                <a:srgbClr val="FF3399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3752" y="836712"/>
            <a:ext cx="9036496" cy="2736304"/>
          </a:xfrm>
        </p:spPr>
        <p:txBody>
          <a:bodyPr>
            <a:noAutofit/>
          </a:bodyPr>
          <a:lstStyle/>
          <a:p>
            <a:pPr algn="just"/>
            <a:r>
              <a:rPr lang="ru-RU" sz="2300" b="1" i="1" u="sng">
                <a:solidFill>
                  <a:schemeClr val="tx1"/>
                </a:solidFill>
              </a:rPr>
              <a:t>Сокращение неравенства внутри стран и между ними</a:t>
            </a:r>
          </a:p>
          <a:p>
            <a:pPr algn="just"/>
            <a:r>
              <a:rPr lang="ru-RU" sz="2300" i="1">
                <a:solidFill>
                  <a:schemeClr val="tx1"/>
                </a:solidFill>
              </a:rPr>
              <a:t>Задачи включают: поощрение роста доходов беднейших 40 процентов населения во всех странах</a:t>
            </a:r>
            <a:r>
              <a:rPr lang="en-US" sz="2300" i="1">
                <a:solidFill>
                  <a:schemeClr val="tx1"/>
                </a:solidFill>
              </a:rPr>
              <a:t>; </a:t>
            </a:r>
            <a:r>
              <a:rPr lang="ru-RU" sz="2300" i="1">
                <a:solidFill>
                  <a:schemeClr val="tx1"/>
                </a:solidFill>
              </a:rPr>
              <a:t>поощрение социальной, экономической и политической интеграции</a:t>
            </a:r>
            <a:r>
              <a:rPr lang="en-US" sz="2300" i="1">
                <a:solidFill>
                  <a:schemeClr val="tx1"/>
                </a:solidFill>
              </a:rPr>
              <a:t>; </a:t>
            </a:r>
            <a:r>
              <a:rPr lang="ru-RU" sz="2300" i="1">
                <a:solidFill>
                  <a:schemeClr val="tx1"/>
                </a:solidFill>
              </a:rPr>
              <a:t>уменьшение неравенства по возможностям и конечным выгодам</a:t>
            </a:r>
            <a:r>
              <a:rPr lang="en-US" sz="2300" i="1">
                <a:solidFill>
                  <a:schemeClr val="tx1"/>
                </a:solidFill>
              </a:rPr>
              <a:t>; </a:t>
            </a:r>
            <a:r>
              <a:rPr lang="ru-RU" sz="2300" i="1">
                <a:solidFill>
                  <a:schemeClr val="tx1"/>
                </a:solidFill>
              </a:rPr>
              <a:t>обеспечение социальной защиты для всех</a:t>
            </a:r>
            <a:r>
              <a:rPr lang="en-US" sz="2300" i="1">
                <a:solidFill>
                  <a:schemeClr val="tx1"/>
                </a:solidFill>
              </a:rPr>
              <a:t>;</a:t>
            </a:r>
            <a:r>
              <a:rPr lang="ru-RU" sz="2300" i="1">
                <a:solidFill>
                  <a:schemeClr val="tx1"/>
                </a:solidFill>
              </a:rPr>
              <a:t> обеспечение участия в процессе принятия экономических решений</a:t>
            </a:r>
            <a:r>
              <a:rPr lang="en-US" sz="2300" i="1">
                <a:solidFill>
                  <a:schemeClr val="tx1"/>
                </a:solidFill>
              </a:rPr>
              <a:t>; </a:t>
            </a:r>
            <a:r>
              <a:rPr lang="ru-RU" sz="2300" i="1">
                <a:solidFill>
                  <a:schemeClr val="tx1"/>
                </a:solidFill>
              </a:rPr>
              <a:t>содействие миграции и сокращение операционных расходов мигрантов на перевод денежных средств в страны происхождения</a:t>
            </a:r>
            <a:r>
              <a:rPr lang="en-US" sz="2300" i="1">
                <a:solidFill>
                  <a:schemeClr val="tx1"/>
                </a:solidFill>
              </a:rPr>
              <a:t>. </a:t>
            </a:r>
            <a:endParaRPr lang="en-GB" sz="23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4077072"/>
            <a:ext cx="6551712" cy="2846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/>
              <a:t>Соответствующие права человека</a:t>
            </a:r>
            <a:endParaRPr lang="en-GB" sz="2400" b="1" u="sng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50" b="1"/>
              <a:t>Право  на равенство и недискриминацию</a:t>
            </a:r>
            <a:r>
              <a:rPr lang="en-US" sz="1550" b="1"/>
              <a:t> </a:t>
            </a:r>
            <a:r>
              <a:rPr lang="en-US" sz="1550"/>
              <a:t>[</a:t>
            </a:r>
            <a:r>
              <a:rPr lang="ru-RU" sz="1550"/>
              <a:t>ВДПЧ</a:t>
            </a:r>
            <a:r>
              <a:rPr lang="en-US" sz="1550"/>
              <a:t> </a:t>
            </a:r>
            <a:r>
              <a:rPr lang="ru-RU" sz="1550"/>
              <a:t>ст.</a:t>
            </a:r>
            <a:r>
              <a:rPr lang="en-US" sz="1550"/>
              <a:t> 2; </a:t>
            </a:r>
            <a:r>
              <a:rPr lang="ru-RU" sz="1550"/>
              <a:t>МПЭСКП</a:t>
            </a:r>
            <a:r>
              <a:rPr lang="en-US" sz="1550"/>
              <a:t> </a:t>
            </a:r>
            <a:r>
              <a:rPr lang="ru-RU" sz="1550"/>
              <a:t>ст.</a:t>
            </a:r>
            <a:r>
              <a:rPr lang="en-US" sz="1550"/>
              <a:t> 2(2); </a:t>
            </a:r>
            <a:r>
              <a:rPr lang="ru-RU" sz="1550"/>
              <a:t>МПГПП</a:t>
            </a:r>
            <a:r>
              <a:rPr lang="en-US" sz="1550"/>
              <a:t> </a:t>
            </a:r>
            <a:r>
              <a:rPr lang="ru-RU" sz="1550"/>
              <a:t>ст.</a:t>
            </a:r>
            <a:r>
              <a:rPr lang="en-US" sz="1550"/>
              <a:t> 2(1), 26; </a:t>
            </a:r>
            <a:r>
              <a:rPr lang="ru-RU" sz="1550"/>
              <a:t>КЛРД</a:t>
            </a:r>
            <a:r>
              <a:rPr lang="en-US" sz="1550"/>
              <a:t> </a:t>
            </a:r>
            <a:r>
              <a:rPr lang="ru-RU" sz="1550"/>
              <a:t>ст.</a:t>
            </a:r>
            <a:r>
              <a:rPr lang="en-US" sz="1550"/>
              <a:t> 2(2); </a:t>
            </a:r>
            <a:r>
              <a:rPr lang="ru-RU" sz="1550"/>
              <a:t>КЛДЖ/</a:t>
            </a:r>
            <a:r>
              <a:rPr lang="en-US" sz="1550"/>
              <a:t>CEDAW </a:t>
            </a:r>
            <a:r>
              <a:rPr lang="ru-RU" sz="1550"/>
              <a:t>ст.</a:t>
            </a:r>
            <a:r>
              <a:rPr lang="en-US" sz="1550"/>
              <a:t> 2; </a:t>
            </a:r>
            <a:r>
              <a:rPr lang="ru-RU" sz="1550"/>
              <a:t>КПР</a:t>
            </a:r>
            <a:r>
              <a:rPr lang="en-US" sz="1550"/>
              <a:t> </a:t>
            </a:r>
            <a:r>
              <a:rPr lang="ru-RU" sz="1550"/>
              <a:t>ст.</a:t>
            </a:r>
            <a:r>
              <a:rPr lang="en-US" sz="1550"/>
              <a:t> 2; </a:t>
            </a:r>
            <a:r>
              <a:rPr lang="ru-RU" sz="1550"/>
              <a:t>КПИ</a:t>
            </a:r>
            <a:r>
              <a:rPr lang="en-US" sz="1550"/>
              <a:t> </a:t>
            </a:r>
            <a:r>
              <a:rPr lang="ru-RU" sz="1550"/>
              <a:t>ст.</a:t>
            </a:r>
            <a:r>
              <a:rPr lang="en-US" sz="1550"/>
              <a:t> 5; </a:t>
            </a:r>
            <a:r>
              <a:rPr lang="ru-RU" sz="1550"/>
              <a:t>МПКТМ</a:t>
            </a:r>
            <a:r>
              <a:rPr lang="en-US" sz="1550"/>
              <a:t> </a:t>
            </a:r>
            <a:r>
              <a:rPr lang="ru-RU" sz="1550"/>
              <a:t>ст.</a:t>
            </a:r>
            <a:r>
              <a:rPr lang="en-US" sz="1550"/>
              <a:t> 7; </a:t>
            </a:r>
            <a:r>
              <a:rPr lang="ru-RU" sz="1550"/>
              <a:t>КГПОГ</a:t>
            </a:r>
            <a:r>
              <a:rPr lang="en-US" sz="1550"/>
              <a:t> </a:t>
            </a:r>
            <a:r>
              <a:rPr lang="ru-RU" sz="1550"/>
              <a:t>ст.</a:t>
            </a:r>
            <a:r>
              <a:rPr lang="en-US" sz="1550"/>
              <a:t> 8(1)]</a:t>
            </a:r>
            <a:r>
              <a:rPr lang="en-US" sz="1550" b="1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50" b="1"/>
              <a:t>Право на участие в ведении государственных дел</a:t>
            </a:r>
            <a:r>
              <a:rPr lang="en-US" sz="1550" b="1"/>
              <a:t> </a:t>
            </a:r>
            <a:r>
              <a:rPr lang="en-US" sz="1550"/>
              <a:t>[</a:t>
            </a:r>
            <a:r>
              <a:rPr lang="ru-RU" sz="1550"/>
              <a:t>ВДПЧ</a:t>
            </a:r>
            <a:r>
              <a:rPr lang="en-US" sz="1550"/>
              <a:t> </a:t>
            </a:r>
            <a:r>
              <a:rPr lang="ru-RU" sz="1550"/>
              <a:t>ст.</a:t>
            </a:r>
            <a:r>
              <a:rPr lang="en-US" sz="1550"/>
              <a:t> 21; </a:t>
            </a:r>
            <a:r>
              <a:rPr lang="ru-RU" sz="1550"/>
              <a:t>МПГПП</a:t>
            </a:r>
            <a:r>
              <a:rPr lang="en-US" sz="1550"/>
              <a:t> </a:t>
            </a:r>
            <a:r>
              <a:rPr lang="ru-RU" sz="1550"/>
              <a:t>ст.</a:t>
            </a:r>
            <a:r>
              <a:rPr lang="en-US" sz="1550"/>
              <a:t> 25; </a:t>
            </a:r>
            <a:r>
              <a:rPr lang="ru-RU" sz="1550"/>
              <a:t>КЛДЖ/</a:t>
            </a:r>
            <a:r>
              <a:rPr lang="en-US" sz="1550"/>
              <a:t>CEDAW </a:t>
            </a:r>
            <a:r>
              <a:rPr lang="ru-RU" sz="1550"/>
              <a:t>ст.</a:t>
            </a:r>
            <a:r>
              <a:rPr lang="en-US" sz="1550"/>
              <a:t> 7; I</a:t>
            </a:r>
            <a:r>
              <a:rPr lang="ru-RU" sz="1550"/>
              <a:t>КЛРД</a:t>
            </a:r>
            <a:r>
              <a:rPr lang="en-US" sz="1550"/>
              <a:t> </a:t>
            </a:r>
            <a:r>
              <a:rPr lang="ru-RU" sz="1550"/>
              <a:t>ст.</a:t>
            </a:r>
            <a:r>
              <a:rPr lang="en-US" sz="1550"/>
              <a:t> 5; </a:t>
            </a:r>
            <a:r>
              <a:rPr lang="ru-RU" sz="1550"/>
              <a:t>КПИ</a:t>
            </a:r>
            <a:r>
              <a:rPr lang="en-US" sz="1550"/>
              <a:t> </a:t>
            </a:r>
            <a:r>
              <a:rPr lang="ru-RU" sz="1550"/>
              <a:t>ст.</a:t>
            </a:r>
            <a:r>
              <a:rPr lang="en-US" sz="1550"/>
              <a:t> 29; </a:t>
            </a:r>
            <a:r>
              <a:rPr lang="ru-RU" sz="1550"/>
              <a:t>КГПОГ</a:t>
            </a:r>
            <a:r>
              <a:rPr lang="en-US" sz="1550"/>
              <a:t> </a:t>
            </a:r>
            <a:r>
              <a:rPr lang="ru-RU" sz="1550"/>
              <a:t>ст.</a:t>
            </a:r>
            <a:r>
              <a:rPr lang="en-US" sz="1550"/>
              <a:t> 8(2)] </a:t>
            </a:r>
            <a:r>
              <a:rPr lang="en-US" sz="1550" b="1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50" b="1"/>
              <a:t>Право на социальное обеспечение </a:t>
            </a:r>
            <a:r>
              <a:rPr lang="en-US" sz="1550"/>
              <a:t>[</a:t>
            </a:r>
            <a:r>
              <a:rPr lang="ru-RU" sz="1550"/>
              <a:t>ВДПЧ</a:t>
            </a:r>
            <a:r>
              <a:rPr lang="en-US" sz="1550"/>
              <a:t> </a:t>
            </a:r>
            <a:r>
              <a:rPr lang="ru-RU" sz="1550"/>
              <a:t>ст.</a:t>
            </a:r>
            <a:r>
              <a:rPr lang="en-US" sz="1550"/>
              <a:t> 22; </a:t>
            </a:r>
            <a:r>
              <a:rPr lang="ru-RU" sz="1550"/>
              <a:t>МПЭСКП</a:t>
            </a:r>
            <a:r>
              <a:rPr lang="en-US" sz="1550"/>
              <a:t> </a:t>
            </a:r>
            <a:r>
              <a:rPr lang="ru-RU" sz="1550"/>
              <a:t>ст.</a:t>
            </a:r>
            <a:r>
              <a:rPr lang="en-US" sz="1550"/>
              <a:t> 9-10; </a:t>
            </a:r>
            <a:r>
              <a:rPr lang="ru-RU" sz="1550"/>
              <a:t>КПИ</a:t>
            </a:r>
            <a:r>
              <a:rPr lang="en-US" sz="1550"/>
              <a:t> </a:t>
            </a:r>
            <a:r>
              <a:rPr lang="ru-RU" sz="1550"/>
              <a:t>ст.</a:t>
            </a:r>
            <a:r>
              <a:rPr lang="en-US" sz="1550"/>
              <a:t> 28] </a:t>
            </a:r>
            <a:endParaRPr lang="en-US" sz="1550" b="1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50" b="1"/>
              <a:t>Создание условий для международной миграции </a:t>
            </a:r>
            <a:r>
              <a:rPr lang="en-US" sz="1550"/>
              <a:t>[</a:t>
            </a:r>
            <a:r>
              <a:rPr lang="ru-RU" sz="1550"/>
              <a:t>МПКТМ</a:t>
            </a:r>
            <a:r>
              <a:rPr lang="en-US" sz="1550"/>
              <a:t> </a:t>
            </a:r>
            <a:r>
              <a:rPr lang="ru-RU" sz="1550"/>
              <a:t>ст.</a:t>
            </a:r>
            <a:r>
              <a:rPr lang="en-US" sz="1550"/>
              <a:t> 64] </a:t>
            </a:r>
            <a:r>
              <a:rPr lang="en-US" sz="1550" b="1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50" b="1"/>
              <a:t>Право трудящихся-мигрантов переводить свои заработанные средства и сбережения </a:t>
            </a:r>
            <a:r>
              <a:rPr lang="ru-RU" sz="1550"/>
              <a:t>  </a:t>
            </a:r>
            <a:r>
              <a:rPr lang="en-US" sz="1550"/>
              <a:t>[</a:t>
            </a:r>
            <a:r>
              <a:rPr lang="ru-RU" sz="1550"/>
              <a:t>МПКТМ</a:t>
            </a:r>
            <a:r>
              <a:rPr lang="en-US" sz="1550"/>
              <a:t> </a:t>
            </a:r>
            <a:r>
              <a:rPr lang="ru-RU" sz="1550"/>
              <a:t>ст.</a:t>
            </a:r>
            <a:r>
              <a:rPr lang="en-US" sz="1550"/>
              <a:t> 47(1)]</a:t>
            </a:r>
            <a:endParaRPr lang="en-GB" sz="155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E9F733C-6BE6-5A45-B29B-B94F073A5F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1712" y="4077072"/>
            <a:ext cx="2520000" cy="26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03548" y="2902"/>
            <a:ext cx="8136904" cy="1470025"/>
          </a:xfrm>
        </p:spPr>
        <p:txBody>
          <a:bodyPr>
            <a:noAutofit/>
          </a:bodyPr>
          <a:lstStyle/>
          <a:p>
            <a:pPr algn="l"/>
            <a:r>
              <a:rPr lang="ru-RU" sz="5000" b="1" dirty="0">
                <a:solidFill>
                  <a:srgbClr val="FFC000"/>
                </a:solidFill>
              </a:rPr>
              <a:t>ЦУР</a:t>
            </a:r>
            <a:r>
              <a:rPr lang="en-US" sz="5000" b="1" dirty="0">
                <a:solidFill>
                  <a:srgbClr val="FFC000"/>
                </a:solidFill>
              </a:rPr>
              <a:t> 11: </a:t>
            </a:r>
            <a:r>
              <a:rPr lang="ru-RU" sz="5000" b="1" dirty="0">
                <a:solidFill>
                  <a:srgbClr val="FFC000"/>
                </a:solidFill>
              </a:rPr>
              <a:t>Устойчивые города и населенные пункты</a:t>
            </a:r>
            <a:endParaRPr lang="en-US" sz="5000" b="1" dirty="0">
              <a:solidFill>
                <a:srgbClr val="FFC0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7504" y="1419041"/>
            <a:ext cx="8748972" cy="273630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10800" b="1" i="1" u="sng" dirty="0">
                <a:solidFill>
                  <a:schemeClr val="tx1"/>
                </a:solidFill>
              </a:rPr>
              <a:t>Обеспечение открытости, безопасности, жизнестойкости и экологической устойчивости городов и населенных пунктов</a:t>
            </a:r>
          </a:p>
          <a:p>
            <a:pPr algn="just"/>
            <a:r>
              <a:rPr lang="ru-RU" sz="10400" i="1" dirty="0">
                <a:solidFill>
                  <a:schemeClr val="tx1"/>
                </a:solidFill>
              </a:rPr>
              <a:t>Задачи включают: обеспечение доступа к жилищу, основным услугам и общественному транспорту для всех</a:t>
            </a:r>
            <a:r>
              <a:rPr lang="en-US" sz="10400" i="1" dirty="0">
                <a:solidFill>
                  <a:schemeClr val="tx1"/>
                </a:solidFill>
              </a:rPr>
              <a:t>; </a:t>
            </a:r>
            <a:r>
              <a:rPr lang="ru-RU" sz="10400" i="1" dirty="0">
                <a:solidFill>
                  <a:schemeClr val="tx1"/>
                </a:solidFill>
              </a:rPr>
              <a:t>планирование населенных пунктов на основе участия</a:t>
            </a:r>
            <a:r>
              <a:rPr lang="en-US" sz="10400" i="1" dirty="0">
                <a:solidFill>
                  <a:schemeClr val="tx1"/>
                </a:solidFill>
              </a:rPr>
              <a:t>; </a:t>
            </a:r>
            <a:r>
              <a:rPr lang="ru-RU" sz="10400" i="1" dirty="0">
                <a:solidFill>
                  <a:schemeClr val="tx1"/>
                </a:solidFill>
              </a:rPr>
              <a:t>охрана культурного и природного наследия и </a:t>
            </a:r>
            <a:r>
              <a:rPr lang="en-US" sz="10400" i="1" dirty="0">
                <a:solidFill>
                  <a:schemeClr val="tx1"/>
                </a:solidFill>
              </a:rPr>
              <a:t> </a:t>
            </a:r>
            <a:r>
              <a:rPr lang="ru-RU" sz="10400" i="1" dirty="0">
                <a:solidFill>
                  <a:schemeClr val="tx1"/>
                </a:solidFill>
              </a:rPr>
              <a:t>повышение устойчивости к стихийным бедствиям</a:t>
            </a:r>
            <a:endParaRPr lang="en-GB" sz="10400" dirty="0"/>
          </a:p>
        </p:txBody>
      </p:sp>
      <p:sp>
        <p:nvSpPr>
          <p:cNvPr id="7" name="TextBox 6"/>
          <p:cNvSpPr txBox="1"/>
          <p:nvPr/>
        </p:nvSpPr>
        <p:spPr>
          <a:xfrm>
            <a:off x="2670130" y="4101459"/>
            <a:ext cx="64442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/>
              <a:t>Соответствующие права человека</a:t>
            </a:r>
            <a:endParaRPr lang="en-GB" sz="2400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Право на достаточное жилище</a:t>
            </a:r>
            <a:r>
              <a:rPr lang="en-US" b="1" dirty="0"/>
              <a:t>, </a:t>
            </a:r>
            <a:r>
              <a:rPr lang="ru-RU" b="1" dirty="0"/>
              <a:t>включая землю и ресурсы</a:t>
            </a:r>
            <a:r>
              <a:rPr lang="en-US" b="1" dirty="0"/>
              <a:t> </a:t>
            </a:r>
            <a:r>
              <a:rPr lang="en-US" dirty="0"/>
              <a:t>[</a:t>
            </a:r>
            <a:r>
              <a:rPr lang="ru-RU" dirty="0"/>
              <a:t>ВДПЧ</a:t>
            </a:r>
            <a:r>
              <a:rPr lang="en-US" dirty="0"/>
              <a:t> </a:t>
            </a:r>
            <a:r>
              <a:rPr lang="ru-RU" dirty="0"/>
              <a:t>ст.</a:t>
            </a:r>
            <a:r>
              <a:rPr lang="en-US" dirty="0"/>
              <a:t> 25; </a:t>
            </a:r>
            <a:r>
              <a:rPr lang="ru-RU" dirty="0"/>
              <a:t>МПЭСКП</a:t>
            </a:r>
            <a:r>
              <a:rPr lang="en-US" dirty="0"/>
              <a:t> </a:t>
            </a:r>
            <a:r>
              <a:rPr lang="ru-RU" dirty="0"/>
              <a:t>ст.</a:t>
            </a:r>
            <a:r>
              <a:rPr lang="en-US" dirty="0"/>
              <a:t> 11] </a:t>
            </a: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Право на участие в культурной жизни</a:t>
            </a:r>
            <a:r>
              <a:rPr lang="en-US" b="1" dirty="0"/>
              <a:t> </a:t>
            </a:r>
            <a:r>
              <a:rPr lang="en-US" dirty="0"/>
              <a:t>[</a:t>
            </a:r>
            <a:r>
              <a:rPr lang="ru-RU" dirty="0"/>
              <a:t>ВДПЧ</a:t>
            </a:r>
            <a:r>
              <a:rPr lang="en-US" dirty="0"/>
              <a:t> </a:t>
            </a:r>
            <a:r>
              <a:rPr lang="ru-RU" dirty="0"/>
              <a:t>ст.</a:t>
            </a:r>
            <a:r>
              <a:rPr lang="en-US" dirty="0"/>
              <a:t> 25; </a:t>
            </a:r>
            <a:r>
              <a:rPr lang="ru-RU" dirty="0"/>
              <a:t>МПЭСКП</a:t>
            </a:r>
            <a:r>
              <a:rPr lang="en-US" dirty="0"/>
              <a:t> </a:t>
            </a:r>
            <a:r>
              <a:rPr lang="ru-RU" dirty="0"/>
              <a:t>ст.</a:t>
            </a:r>
            <a:r>
              <a:rPr lang="en-US" dirty="0"/>
              <a:t> 15; </a:t>
            </a:r>
            <a:r>
              <a:rPr lang="ru-RU" dirty="0"/>
              <a:t>МКЛРД</a:t>
            </a:r>
            <a:r>
              <a:rPr lang="en-US" dirty="0"/>
              <a:t> </a:t>
            </a:r>
            <a:r>
              <a:rPr lang="ru-RU" dirty="0"/>
              <a:t>ст.</a:t>
            </a:r>
            <a:r>
              <a:rPr lang="en-US" dirty="0"/>
              <a:t> 5, 7; </a:t>
            </a:r>
            <a:r>
              <a:rPr lang="ru-RU" dirty="0"/>
              <a:t>КПИ</a:t>
            </a:r>
            <a:r>
              <a:rPr lang="en-US" dirty="0"/>
              <a:t> </a:t>
            </a:r>
            <a:r>
              <a:rPr lang="ru-RU" dirty="0"/>
              <a:t>ст.</a:t>
            </a:r>
            <a:r>
              <a:rPr lang="en-US" dirty="0"/>
              <a:t> 30; </a:t>
            </a:r>
            <a:r>
              <a:rPr lang="ru-RU" dirty="0"/>
              <a:t>КПР</a:t>
            </a:r>
            <a:r>
              <a:rPr lang="en-US" dirty="0"/>
              <a:t> </a:t>
            </a:r>
            <a:r>
              <a:rPr lang="ru-RU" dirty="0"/>
              <a:t>ст.</a:t>
            </a:r>
            <a:r>
              <a:rPr lang="en-US" dirty="0"/>
              <a:t> 31] </a:t>
            </a: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Доступность транспорта, объектов и услуг, </a:t>
            </a:r>
            <a:r>
              <a:rPr lang="ru-RU" dirty="0"/>
              <a:t>в том числе для ЛОВЗ </a:t>
            </a:r>
            <a:r>
              <a:rPr lang="en-US" dirty="0"/>
              <a:t>[</a:t>
            </a:r>
            <a:r>
              <a:rPr lang="ru-RU" dirty="0"/>
              <a:t>КПИ</a:t>
            </a:r>
            <a:r>
              <a:rPr lang="en-US" dirty="0"/>
              <a:t> </a:t>
            </a:r>
            <a:r>
              <a:rPr lang="ru-RU" dirty="0"/>
              <a:t>ст.</a:t>
            </a:r>
            <a:r>
              <a:rPr lang="en-US" dirty="0"/>
              <a:t> 9(1)], </a:t>
            </a:r>
            <a:r>
              <a:rPr lang="ru-RU" dirty="0"/>
              <a:t>детей</a:t>
            </a:r>
            <a:r>
              <a:rPr lang="en-US" dirty="0"/>
              <a:t> [</a:t>
            </a:r>
            <a:r>
              <a:rPr lang="ru-RU" dirty="0"/>
              <a:t>КПР</a:t>
            </a:r>
            <a:r>
              <a:rPr lang="en-US" dirty="0"/>
              <a:t> </a:t>
            </a:r>
            <a:r>
              <a:rPr lang="ru-RU" dirty="0"/>
              <a:t>ст.</a:t>
            </a:r>
            <a:r>
              <a:rPr lang="en-US" dirty="0"/>
              <a:t> 23]</a:t>
            </a:r>
            <a:r>
              <a:rPr lang="ru-RU" dirty="0"/>
              <a:t> и сельских женщин </a:t>
            </a:r>
            <a:r>
              <a:rPr lang="en-US" dirty="0"/>
              <a:t>[</a:t>
            </a:r>
            <a:r>
              <a:rPr lang="ru-RU" dirty="0"/>
              <a:t>КЛДЖ/</a:t>
            </a:r>
            <a:r>
              <a:rPr lang="en-US" dirty="0"/>
              <a:t>CEDAW </a:t>
            </a:r>
            <a:r>
              <a:rPr lang="ru-RU" dirty="0"/>
              <a:t>ст.</a:t>
            </a:r>
            <a:r>
              <a:rPr lang="en-US" dirty="0"/>
              <a:t> 14(2)]</a:t>
            </a:r>
            <a:r>
              <a:rPr lang="en-US" b="1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Защита от стихийных бедствий</a:t>
            </a:r>
            <a:r>
              <a:rPr lang="en-US" b="1" dirty="0"/>
              <a:t> </a:t>
            </a:r>
            <a:r>
              <a:rPr lang="en-US" dirty="0"/>
              <a:t>[</a:t>
            </a:r>
            <a:r>
              <a:rPr lang="ru-RU" dirty="0"/>
              <a:t>КПИ</a:t>
            </a:r>
            <a:r>
              <a:rPr lang="en-US" dirty="0"/>
              <a:t> </a:t>
            </a:r>
            <a:r>
              <a:rPr lang="ru-RU" dirty="0"/>
              <a:t>ст.</a:t>
            </a:r>
            <a:r>
              <a:rPr lang="en-US" dirty="0"/>
              <a:t> 11]</a:t>
            </a:r>
            <a:endParaRPr lang="en-GB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57" y="4196120"/>
            <a:ext cx="2643003" cy="2643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188640"/>
            <a:ext cx="9144000" cy="1470025"/>
          </a:xfrm>
        </p:spPr>
        <p:txBody>
          <a:bodyPr>
            <a:noAutofit/>
          </a:bodyPr>
          <a:lstStyle/>
          <a:p>
            <a:pPr algn="l"/>
            <a:r>
              <a:rPr lang="ru-RU" sz="4800" b="1" dirty="0">
                <a:solidFill>
                  <a:srgbClr val="FFC000"/>
                </a:solidFill>
              </a:rPr>
              <a:t>ЦУР </a:t>
            </a:r>
            <a:r>
              <a:rPr lang="en-US" sz="4800" b="1" dirty="0">
                <a:solidFill>
                  <a:srgbClr val="FFC000"/>
                </a:solidFill>
              </a:rPr>
              <a:t>12: </a:t>
            </a:r>
            <a:r>
              <a:rPr lang="ru-RU" sz="4800" b="1" dirty="0">
                <a:solidFill>
                  <a:srgbClr val="FFC000"/>
                </a:solidFill>
              </a:rPr>
              <a:t>Ответственное потребление и производство</a:t>
            </a:r>
            <a:endParaRPr lang="en-US" sz="4800" b="1" dirty="0">
              <a:solidFill>
                <a:srgbClr val="FFC0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79512" y="1518445"/>
            <a:ext cx="8568952" cy="2736304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600" b="1" i="1" u="sng" dirty="0">
                <a:solidFill>
                  <a:schemeClr val="tx1"/>
                </a:solidFill>
              </a:rPr>
              <a:t>Обеспечение перехода к рациональным моделям потребления и производства </a:t>
            </a:r>
          </a:p>
          <a:p>
            <a:pPr algn="just"/>
            <a:r>
              <a:rPr lang="ru-RU" sz="2400" i="1" dirty="0">
                <a:solidFill>
                  <a:schemeClr val="tx1"/>
                </a:solidFill>
              </a:rPr>
              <a:t>Задачи включают: достижение устойчивого управления и эффективного использования природных ресурсов</a:t>
            </a:r>
            <a:r>
              <a:rPr lang="en-US" sz="2400" i="1" dirty="0">
                <a:solidFill>
                  <a:schemeClr val="tx1"/>
                </a:solidFill>
              </a:rPr>
              <a:t>; </a:t>
            </a:r>
            <a:r>
              <a:rPr lang="ru-RU" sz="2400" i="1" dirty="0">
                <a:solidFill>
                  <a:schemeClr val="tx1"/>
                </a:solidFill>
              </a:rPr>
              <a:t>улучшение управления отходами</a:t>
            </a:r>
            <a:r>
              <a:rPr lang="en-US" sz="2400" i="1" dirty="0">
                <a:solidFill>
                  <a:schemeClr val="tx1"/>
                </a:solidFill>
              </a:rPr>
              <a:t>; </a:t>
            </a:r>
            <a:r>
              <a:rPr lang="ru-RU" sz="2400" i="1" dirty="0">
                <a:solidFill>
                  <a:schemeClr val="tx1"/>
                </a:solidFill>
              </a:rPr>
              <a:t>поощрение устойчивых государственных закупок</a:t>
            </a:r>
            <a:r>
              <a:rPr lang="en-US" sz="2400" i="1" dirty="0">
                <a:solidFill>
                  <a:schemeClr val="tx1"/>
                </a:solidFill>
              </a:rPr>
              <a:t>;</a:t>
            </a:r>
            <a:r>
              <a:rPr lang="ru-RU" sz="2400" i="1" dirty="0">
                <a:solidFill>
                  <a:schemeClr val="tx1"/>
                </a:solidFill>
              </a:rPr>
              <a:t> обеспечение доступа к информации и повышение потенциала для устойчивого развития</a:t>
            </a:r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25760" y="3899088"/>
            <a:ext cx="644420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/>
              <a:t>Соответствующие права человека</a:t>
            </a:r>
            <a:endParaRPr lang="en-GB" sz="2400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900" b="1" dirty="0"/>
              <a:t>Право на здоровье, </a:t>
            </a:r>
            <a:r>
              <a:rPr lang="ru-RU" sz="1900" dirty="0"/>
              <a:t>в том числе право на безопасную, чистую, здоровую и устойчивую окружающую среду</a:t>
            </a:r>
            <a:r>
              <a:rPr lang="en-US" sz="1900" dirty="0"/>
              <a:t> [</a:t>
            </a:r>
            <a:r>
              <a:rPr lang="ru-RU" sz="1900" dirty="0"/>
              <a:t>ВДПЧ</a:t>
            </a:r>
            <a:r>
              <a:rPr lang="en-US" sz="1900" dirty="0"/>
              <a:t> </a:t>
            </a:r>
            <a:r>
              <a:rPr lang="ru-RU" sz="1900" dirty="0"/>
              <a:t>ст.</a:t>
            </a:r>
            <a:r>
              <a:rPr lang="en-US" sz="1900" dirty="0"/>
              <a:t> 25(1); </a:t>
            </a:r>
            <a:r>
              <a:rPr lang="ru-RU" sz="1900" dirty="0"/>
              <a:t>МПЭСКП</a:t>
            </a:r>
            <a:r>
              <a:rPr lang="en-US" sz="1900" dirty="0"/>
              <a:t> </a:t>
            </a:r>
            <a:r>
              <a:rPr lang="ru-RU" sz="1900" dirty="0"/>
              <a:t>ст.</a:t>
            </a:r>
            <a:r>
              <a:rPr lang="en-US" sz="1900" dirty="0"/>
              <a:t> 12] </a:t>
            </a:r>
            <a:endParaRPr lang="en-US" sz="19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900" b="1" dirty="0"/>
              <a:t>Право на достаточное питание</a:t>
            </a:r>
            <a:r>
              <a:rPr lang="en-US" sz="1900" b="1" dirty="0"/>
              <a:t> </a:t>
            </a:r>
            <a:r>
              <a:rPr lang="ru-RU" sz="1900" b="1" dirty="0"/>
              <a:t>и право на безопасную питьевую воду </a:t>
            </a:r>
            <a:r>
              <a:rPr lang="en-US" sz="1900" dirty="0"/>
              <a:t>[</a:t>
            </a:r>
            <a:r>
              <a:rPr lang="ru-RU" sz="1900" dirty="0"/>
              <a:t>ВДПЧ</a:t>
            </a:r>
            <a:r>
              <a:rPr lang="en-US" sz="1900" dirty="0"/>
              <a:t> </a:t>
            </a:r>
            <a:r>
              <a:rPr lang="ru-RU" sz="1900" dirty="0"/>
              <a:t>ст.</a:t>
            </a:r>
            <a:r>
              <a:rPr lang="en-US" sz="1900" dirty="0"/>
              <a:t> 25(1); </a:t>
            </a:r>
            <a:r>
              <a:rPr lang="ru-RU" sz="1900" dirty="0"/>
              <a:t>МПЭСКП</a:t>
            </a:r>
            <a:r>
              <a:rPr lang="en-US" sz="1900" dirty="0"/>
              <a:t> </a:t>
            </a:r>
            <a:r>
              <a:rPr lang="ru-RU" sz="1900" dirty="0"/>
              <a:t>ст.</a:t>
            </a:r>
            <a:r>
              <a:rPr lang="en-US" sz="1900" dirty="0"/>
              <a:t> 11]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900" b="1" dirty="0"/>
              <a:t>Право всех народов свободно распоряжаться своими естественными богатствами и ресурсами</a:t>
            </a:r>
            <a:r>
              <a:rPr lang="en-US" sz="1900" dirty="0"/>
              <a:t>[</a:t>
            </a:r>
            <a:r>
              <a:rPr lang="ru-RU" sz="1900" dirty="0"/>
              <a:t>МПГПП</a:t>
            </a:r>
            <a:r>
              <a:rPr lang="en-US" sz="1900" dirty="0"/>
              <a:t>, </a:t>
            </a:r>
            <a:r>
              <a:rPr lang="ru-RU" sz="1900" dirty="0"/>
              <a:t>МПЭСКП</a:t>
            </a:r>
            <a:r>
              <a:rPr lang="en-US" sz="1900" dirty="0"/>
              <a:t> </a:t>
            </a:r>
            <a:r>
              <a:rPr lang="ru-RU" sz="1900" dirty="0"/>
              <a:t>ст.</a:t>
            </a:r>
            <a:r>
              <a:rPr lang="en-US" sz="1900" dirty="0"/>
              <a:t> 1(2)]</a:t>
            </a:r>
            <a:endParaRPr lang="en-GB" sz="19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1522" y="3904466"/>
            <a:ext cx="2795389" cy="2795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576" y="0"/>
            <a:ext cx="9144000" cy="1470025"/>
          </a:xfrm>
        </p:spPr>
        <p:txBody>
          <a:bodyPr>
            <a:noAutofit/>
          </a:bodyPr>
          <a:lstStyle/>
          <a:p>
            <a:r>
              <a:rPr lang="ru-RU" sz="4800" b="1" dirty="0">
                <a:solidFill>
                  <a:srgbClr val="009900"/>
                </a:solidFill>
              </a:rPr>
              <a:t>ЦУР</a:t>
            </a:r>
            <a:r>
              <a:rPr lang="en-US" sz="4800" b="1" dirty="0">
                <a:solidFill>
                  <a:srgbClr val="009900"/>
                </a:solidFill>
              </a:rPr>
              <a:t> 13: </a:t>
            </a:r>
            <a:r>
              <a:rPr lang="ru-RU" sz="4800" b="1" dirty="0">
                <a:solidFill>
                  <a:srgbClr val="009900"/>
                </a:solidFill>
              </a:rPr>
              <a:t>Борьба с изменениями климата</a:t>
            </a:r>
            <a:endParaRPr lang="en-US" sz="4800" b="1" dirty="0">
              <a:solidFill>
                <a:srgbClr val="0099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1365156"/>
            <a:ext cx="8866592" cy="2736304"/>
          </a:xfrm>
        </p:spPr>
        <p:txBody>
          <a:bodyPr>
            <a:noAutofit/>
          </a:bodyPr>
          <a:lstStyle/>
          <a:p>
            <a:pPr algn="just"/>
            <a:r>
              <a:rPr lang="ru-RU" sz="2700" b="1" i="1" u="sng" dirty="0">
                <a:solidFill>
                  <a:schemeClr val="tx1"/>
                </a:solidFill>
              </a:rPr>
              <a:t>Принятие срочных мер по борьбе с изменением климата и его последствиями</a:t>
            </a:r>
            <a:endParaRPr lang="en-US" sz="2700" b="1" i="1" u="sng" dirty="0">
              <a:solidFill>
                <a:schemeClr val="tx1"/>
              </a:solidFill>
            </a:endParaRPr>
          </a:p>
          <a:p>
            <a:pPr algn="just"/>
            <a:r>
              <a:rPr lang="ru-RU" sz="2600" i="1" dirty="0">
                <a:solidFill>
                  <a:schemeClr val="tx1"/>
                </a:solidFill>
              </a:rPr>
              <a:t>Задачи включают:</a:t>
            </a:r>
            <a:r>
              <a:rPr lang="en-US" sz="2600" i="1" dirty="0">
                <a:solidFill>
                  <a:schemeClr val="tx1"/>
                </a:solidFill>
              </a:rPr>
              <a:t> </a:t>
            </a:r>
            <a:r>
              <a:rPr lang="ru-RU" sz="2600" i="1" dirty="0">
                <a:solidFill>
                  <a:schemeClr val="tx1"/>
                </a:solidFill>
              </a:rPr>
              <a:t>укрепление устойчивости и адаптации к изменению климата и стихийным бедствиям</a:t>
            </a:r>
            <a:r>
              <a:rPr lang="en-US" sz="2600" i="1" dirty="0">
                <a:solidFill>
                  <a:schemeClr val="tx1"/>
                </a:solidFill>
              </a:rPr>
              <a:t>, </a:t>
            </a:r>
            <a:r>
              <a:rPr lang="ru-RU" sz="2600" i="1" dirty="0">
                <a:solidFill>
                  <a:schemeClr val="tx1"/>
                </a:solidFill>
              </a:rPr>
              <a:t>в том числе в маргинализированных общинах</a:t>
            </a:r>
            <a:r>
              <a:rPr lang="en-US" sz="2600" i="1" dirty="0">
                <a:solidFill>
                  <a:schemeClr val="tx1"/>
                </a:solidFill>
              </a:rPr>
              <a:t>; </a:t>
            </a:r>
            <a:r>
              <a:rPr lang="ru-RU" sz="2600" i="1" dirty="0">
                <a:solidFill>
                  <a:schemeClr val="tx1"/>
                </a:solidFill>
              </a:rPr>
              <a:t>функционирование Зеленого фонда для климата</a:t>
            </a:r>
            <a:r>
              <a:rPr lang="en-US" sz="2600" i="1" dirty="0">
                <a:solidFill>
                  <a:schemeClr val="tx1"/>
                </a:solidFill>
              </a:rPr>
              <a:t>.</a:t>
            </a:r>
            <a:endParaRPr lang="en-GB" sz="2600" dirty="0"/>
          </a:p>
        </p:txBody>
      </p:sp>
      <p:sp>
        <p:nvSpPr>
          <p:cNvPr id="7" name="TextBox 6"/>
          <p:cNvSpPr txBox="1"/>
          <p:nvPr/>
        </p:nvSpPr>
        <p:spPr>
          <a:xfrm>
            <a:off x="2699792" y="3920039"/>
            <a:ext cx="6444208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/>
              <a:t>Соответствующие права человека</a:t>
            </a:r>
            <a:endParaRPr lang="en-GB" sz="2400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50" b="1" dirty="0"/>
              <a:t>Право на здоровье,</a:t>
            </a:r>
            <a:r>
              <a:rPr lang="en-US" sz="1850" b="1" dirty="0"/>
              <a:t> </a:t>
            </a:r>
            <a:r>
              <a:rPr lang="ru-RU" sz="1850" b="1" dirty="0"/>
              <a:t>в том числе право на безопасную, чистую, здоровую и устойчивую окружающую среду </a:t>
            </a:r>
            <a:r>
              <a:rPr lang="en-US" sz="1850" dirty="0"/>
              <a:t>[</a:t>
            </a:r>
            <a:r>
              <a:rPr lang="ru-RU" sz="1850" dirty="0"/>
              <a:t>ВДПЧ</a:t>
            </a:r>
            <a:r>
              <a:rPr lang="en-US" sz="1850" dirty="0"/>
              <a:t> </a:t>
            </a:r>
            <a:r>
              <a:rPr lang="ru-RU" sz="1850" dirty="0"/>
              <a:t>ст.</a:t>
            </a:r>
            <a:r>
              <a:rPr lang="en-US" sz="1850" dirty="0"/>
              <a:t> 25(1); </a:t>
            </a:r>
            <a:r>
              <a:rPr lang="ru-RU" sz="1850" dirty="0"/>
              <a:t>МПЭСКП</a:t>
            </a:r>
            <a:r>
              <a:rPr lang="en-US" sz="1850" dirty="0"/>
              <a:t> </a:t>
            </a:r>
            <a:r>
              <a:rPr lang="ru-RU" sz="1850" dirty="0"/>
              <a:t>ст.</a:t>
            </a:r>
            <a:r>
              <a:rPr lang="en-US" sz="1850" dirty="0"/>
              <a:t> 12; </a:t>
            </a:r>
            <a:r>
              <a:rPr lang="ru-RU" sz="1850" dirty="0"/>
              <a:t>КПР</a:t>
            </a:r>
            <a:r>
              <a:rPr lang="en-US" sz="1850" dirty="0"/>
              <a:t> </a:t>
            </a:r>
            <a:r>
              <a:rPr lang="ru-RU" sz="1850" dirty="0"/>
              <a:t>ст.</a:t>
            </a:r>
            <a:r>
              <a:rPr lang="en-US" sz="1850" dirty="0"/>
              <a:t> 24; </a:t>
            </a:r>
            <a:r>
              <a:rPr lang="ru-RU" sz="1850" dirty="0"/>
              <a:t>КЛДЖ/</a:t>
            </a:r>
            <a:r>
              <a:rPr lang="en-US" sz="1850" dirty="0"/>
              <a:t>CEDAW </a:t>
            </a:r>
            <a:r>
              <a:rPr lang="ru-RU" sz="1850" dirty="0"/>
              <a:t>ст.</a:t>
            </a:r>
            <a:r>
              <a:rPr lang="en-US" sz="1850" dirty="0"/>
              <a:t> 12; </a:t>
            </a:r>
            <a:r>
              <a:rPr lang="ru-RU" sz="1850" dirty="0"/>
              <a:t>МПКТМ</a:t>
            </a:r>
            <a:r>
              <a:rPr lang="en-US" sz="1850" dirty="0"/>
              <a:t> </a:t>
            </a:r>
            <a:r>
              <a:rPr lang="ru-RU" sz="1850" dirty="0"/>
              <a:t>ст.</a:t>
            </a:r>
            <a:r>
              <a:rPr lang="en-US" sz="1850" dirty="0"/>
              <a:t> 28] </a:t>
            </a:r>
            <a:endParaRPr lang="en-US" sz="185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50" b="1" dirty="0"/>
              <a:t>Право на достаточное питание</a:t>
            </a:r>
            <a:r>
              <a:rPr lang="en-US" sz="1850" b="1" dirty="0"/>
              <a:t> </a:t>
            </a:r>
            <a:r>
              <a:rPr lang="ru-RU" sz="1850" b="1" dirty="0"/>
              <a:t>и право на безопасную питьевую воду</a:t>
            </a:r>
            <a:r>
              <a:rPr lang="en-US" sz="1850" b="1" dirty="0"/>
              <a:t> </a:t>
            </a:r>
            <a:r>
              <a:rPr lang="en-US" sz="1850" dirty="0"/>
              <a:t>[</a:t>
            </a:r>
            <a:r>
              <a:rPr lang="ru-RU" sz="1850" dirty="0"/>
              <a:t>ВДПЧ</a:t>
            </a:r>
            <a:r>
              <a:rPr lang="en-US" sz="1850" dirty="0"/>
              <a:t> </a:t>
            </a:r>
            <a:r>
              <a:rPr lang="ru-RU" sz="1850" dirty="0"/>
              <a:t>ст.</a:t>
            </a:r>
            <a:r>
              <a:rPr lang="en-US" sz="1850" dirty="0"/>
              <a:t> 25(1); </a:t>
            </a:r>
            <a:r>
              <a:rPr lang="ru-RU" sz="1850" dirty="0"/>
              <a:t>МПЭСКП</a:t>
            </a:r>
            <a:r>
              <a:rPr lang="en-US" sz="1850" dirty="0"/>
              <a:t> </a:t>
            </a:r>
            <a:r>
              <a:rPr lang="ru-RU" sz="1850" dirty="0"/>
              <a:t>ст.</a:t>
            </a:r>
            <a:r>
              <a:rPr lang="en-US" sz="1850" dirty="0"/>
              <a:t> 11] </a:t>
            </a:r>
            <a:endParaRPr lang="en-US" sz="185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50" b="1" dirty="0"/>
              <a:t>Право всех народов свободно распоряжаться своими естественными богатствами и ресурсами</a:t>
            </a:r>
            <a:r>
              <a:rPr lang="en-US" sz="1850" b="1" dirty="0"/>
              <a:t> </a:t>
            </a:r>
            <a:r>
              <a:rPr lang="en-US" sz="1850" dirty="0"/>
              <a:t>[</a:t>
            </a:r>
            <a:r>
              <a:rPr lang="ru-RU" sz="1850" dirty="0"/>
              <a:t>МПГПП</a:t>
            </a:r>
            <a:r>
              <a:rPr lang="en-US" sz="1850" dirty="0"/>
              <a:t>, </a:t>
            </a:r>
            <a:r>
              <a:rPr lang="ru-RU" sz="1850" dirty="0"/>
              <a:t>МПЭСКП</a:t>
            </a:r>
            <a:r>
              <a:rPr lang="en-US" sz="1850" dirty="0"/>
              <a:t> </a:t>
            </a:r>
            <a:r>
              <a:rPr lang="ru-RU" sz="1850" dirty="0"/>
              <a:t>ст.</a:t>
            </a:r>
            <a:r>
              <a:rPr lang="en-US" sz="1850" dirty="0"/>
              <a:t> 1(2)]</a:t>
            </a:r>
            <a:endParaRPr lang="en-GB" sz="185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753" y="4294971"/>
            <a:ext cx="2462947" cy="2462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-53026"/>
            <a:ext cx="9144000" cy="1470025"/>
          </a:xfrm>
        </p:spPr>
        <p:txBody>
          <a:bodyPr>
            <a:noAutofit/>
          </a:bodyPr>
          <a:lstStyle/>
          <a:p>
            <a:r>
              <a:rPr lang="ru-RU" sz="5000" b="1" dirty="0">
                <a:solidFill>
                  <a:srgbClr val="00B0F0"/>
                </a:solidFill>
              </a:rPr>
              <a:t>ЦУР</a:t>
            </a:r>
            <a:r>
              <a:rPr lang="en-US" sz="5000" b="1" dirty="0">
                <a:solidFill>
                  <a:srgbClr val="00B0F0"/>
                </a:solidFill>
              </a:rPr>
              <a:t> 14: </a:t>
            </a:r>
            <a:r>
              <a:rPr lang="ru-RU" sz="5000" b="1" dirty="0">
                <a:solidFill>
                  <a:srgbClr val="00B0F0"/>
                </a:solidFill>
              </a:rPr>
              <a:t>Сохранение морских экосистем</a:t>
            </a:r>
            <a:endParaRPr lang="en-US" sz="5000" b="1" dirty="0">
              <a:solidFill>
                <a:srgbClr val="00B0F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6453" y="1399809"/>
            <a:ext cx="8746027" cy="2736304"/>
          </a:xfrm>
        </p:spPr>
        <p:txBody>
          <a:bodyPr>
            <a:noAutofit/>
          </a:bodyPr>
          <a:lstStyle/>
          <a:p>
            <a:pPr algn="just"/>
            <a:r>
              <a:rPr lang="ru-RU" sz="2500" b="1" i="1" u="sng" dirty="0">
                <a:solidFill>
                  <a:schemeClr val="tx1"/>
                </a:solidFill>
              </a:rPr>
              <a:t>Сохранение и рациональное использование океанов, морей и морских ресурсов в интересах устойчивого развития</a:t>
            </a:r>
            <a:endParaRPr lang="en-US" sz="2500" b="1" i="1" u="sng" dirty="0">
              <a:solidFill>
                <a:schemeClr val="tx1"/>
              </a:solidFill>
            </a:endParaRPr>
          </a:p>
          <a:p>
            <a:pPr algn="just"/>
            <a:r>
              <a:rPr lang="ru-RU" sz="2500" i="1" dirty="0">
                <a:solidFill>
                  <a:schemeClr val="tx1"/>
                </a:solidFill>
              </a:rPr>
              <a:t>Задачи включают:</a:t>
            </a:r>
            <a:r>
              <a:rPr lang="en-US" sz="2500" i="1" dirty="0">
                <a:solidFill>
                  <a:schemeClr val="tx1"/>
                </a:solidFill>
              </a:rPr>
              <a:t> </a:t>
            </a:r>
            <a:r>
              <a:rPr lang="ru-RU" sz="2500" i="1" dirty="0">
                <a:solidFill>
                  <a:schemeClr val="tx1"/>
                </a:solidFill>
              </a:rPr>
              <a:t>сокращение загрязнения морской среды</a:t>
            </a:r>
            <a:r>
              <a:rPr lang="en-US" sz="2500" i="1" dirty="0">
                <a:solidFill>
                  <a:schemeClr val="tx1"/>
                </a:solidFill>
              </a:rPr>
              <a:t>; </a:t>
            </a:r>
            <a:r>
              <a:rPr lang="ru-RU" sz="2500" i="1" dirty="0">
                <a:solidFill>
                  <a:schemeClr val="tx1"/>
                </a:solidFill>
              </a:rPr>
              <a:t>сохранение прибрежных экосистем, прибрежных морских районов и рыбных запасов</a:t>
            </a:r>
            <a:r>
              <a:rPr lang="en-US" sz="2500" i="1" dirty="0">
                <a:solidFill>
                  <a:schemeClr val="tx1"/>
                </a:solidFill>
              </a:rPr>
              <a:t>; </a:t>
            </a:r>
            <a:r>
              <a:rPr lang="ru-RU" sz="2500" i="1" dirty="0">
                <a:solidFill>
                  <a:schemeClr val="tx1"/>
                </a:solidFill>
              </a:rPr>
              <a:t>обеспечение доступа к рынкам для ведущих мелкомасштабный промысел рыбаков</a:t>
            </a:r>
            <a:r>
              <a:rPr lang="en-US" sz="2650" i="1" dirty="0">
                <a:solidFill>
                  <a:schemeClr val="tx1"/>
                </a:solidFill>
              </a:rPr>
              <a:t>;</a:t>
            </a:r>
            <a:r>
              <a:rPr lang="ru-RU" sz="2650" i="1" dirty="0">
                <a:solidFill>
                  <a:schemeClr val="tx1"/>
                </a:solidFill>
              </a:rPr>
              <a:t> </a:t>
            </a:r>
            <a:r>
              <a:rPr lang="ru-RU" sz="2500" i="1" dirty="0">
                <a:solidFill>
                  <a:schemeClr val="tx1"/>
                </a:solidFill>
              </a:rPr>
              <a:t>защита морского биоразнообразия</a:t>
            </a:r>
            <a:r>
              <a:rPr lang="en-US" sz="2500" i="1" dirty="0">
                <a:solidFill>
                  <a:schemeClr val="tx1"/>
                </a:solidFill>
              </a:rPr>
              <a:t>.</a:t>
            </a:r>
            <a:endParaRPr lang="en-GB" sz="25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4161932"/>
            <a:ext cx="6732239" cy="2662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b="1" u="sng" dirty="0"/>
              <a:t>Соответствующие права человека</a:t>
            </a:r>
            <a:endParaRPr lang="en-GB" sz="2300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Право на здоровье,</a:t>
            </a:r>
            <a:r>
              <a:rPr lang="en-US" b="1" dirty="0"/>
              <a:t> </a:t>
            </a:r>
            <a:r>
              <a:rPr lang="ru-RU" dirty="0"/>
              <a:t>в том числе право на безопасную, чистую, здоровую и устойчивую окружающую среду </a:t>
            </a:r>
            <a:r>
              <a:rPr lang="en-US" dirty="0"/>
              <a:t>[</a:t>
            </a:r>
            <a:r>
              <a:rPr lang="ru-RU" dirty="0"/>
              <a:t>ВДПЧ</a:t>
            </a:r>
            <a:r>
              <a:rPr lang="en-US" dirty="0"/>
              <a:t> </a:t>
            </a:r>
            <a:r>
              <a:rPr lang="ru-RU" dirty="0"/>
              <a:t>ст.</a:t>
            </a:r>
            <a:r>
              <a:rPr lang="en-US" dirty="0"/>
              <a:t> 25(1); </a:t>
            </a:r>
            <a:r>
              <a:rPr lang="ru-RU" dirty="0"/>
              <a:t>МПЭСКП</a:t>
            </a:r>
            <a:r>
              <a:rPr lang="en-US" dirty="0"/>
              <a:t> </a:t>
            </a:r>
            <a:r>
              <a:rPr lang="ru-RU" dirty="0"/>
              <a:t>ст.</a:t>
            </a:r>
            <a:r>
              <a:rPr lang="en-US" dirty="0"/>
              <a:t> 12; </a:t>
            </a:r>
            <a:r>
              <a:rPr lang="ru-RU" dirty="0"/>
              <a:t>КПР</a:t>
            </a:r>
            <a:r>
              <a:rPr lang="en-US" dirty="0"/>
              <a:t> </a:t>
            </a:r>
            <a:r>
              <a:rPr lang="ru-RU" dirty="0"/>
              <a:t>ст.</a:t>
            </a:r>
            <a:r>
              <a:rPr lang="en-US" dirty="0"/>
              <a:t> 24; </a:t>
            </a:r>
            <a:r>
              <a:rPr lang="ru-RU" dirty="0"/>
              <a:t>КЛДЖ/</a:t>
            </a:r>
            <a:r>
              <a:rPr lang="en-US" dirty="0"/>
              <a:t>CEDAW </a:t>
            </a:r>
            <a:r>
              <a:rPr lang="ru-RU" dirty="0"/>
              <a:t>ст.</a:t>
            </a:r>
            <a:r>
              <a:rPr lang="en-US" dirty="0"/>
              <a:t> 12; </a:t>
            </a:r>
            <a:r>
              <a:rPr lang="ru-RU" dirty="0"/>
              <a:t>МПКТМ</a:t>
            </a:r>
            <a:r>
              <a:rPr lang="en-US" dirty="0"/>
              <a:t> </a:t>
            </a:r>
            <a:r>
              <a:rPr lang="ru-RU" dirty="0"/>
              <a:t>ст.</a:t>
            </a:r>
            <a:r>
              <a:rPr lang="en-US" dirty="0"/>
              <a:t> 28] </a:t>
            </a: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Право на достаточное питание и право на безопасную питьевую воду</a:t>
            </a:r>
            <a:r>
              <a:rPr lang="en-US" b="1" dirty="0"/>
              <a:t> </a:t>
            </a:r>
            <a:r>
              <a:rPr lang="en-US" dirty="0"/>
              <a:t>[</a:t>
            </a:r>
            <a:r>
              <a:rPr lang="ru-RU" dirty="0"/>
              <a:t>ВДПЧ</a:t>
            </a:r>
            <a:r>
              <a:rPr lang="en-US" dirty="0"/>
              <a:t> </a:t>
            </a:r>
            <a:r>
              <a:rPr lang="ru-RU" dirty="0"/>
              <a:t>ст.</a:t>
            </a:r>
            <a:r>
              <a:rPr lang="en-US" dirty="0"/>
              <a:t> 25(1); </a:t>
            </a:r>
            <a:r>
              <a:rPr lang="ru-RU" dirty="0"/>
              <a:t>МПЭСКП</a:t>
            </a:r>
            <a:r>
              <a:rPr lang="en-US" dirty="0"/>
              <a:t> </a:t>
            </a:r>
            <a:r>
              <a:rPr lang="ru-RU" dirty="0"/>
              <a:t>ст.</a:t>
            </a:r>
            <a:r>
              <a:rPr lang="en-US" dirty="0"/>
              <a:t> 11]</a:t>
            </a:r>
            <a:r>
              <a:rPr lang="en-US" b="1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Право всех народов свободно распоряжаться своими естественными богатствами и ресурсами </a:t>
            </a:r>
            <a:r>
              <a:rPr lang="en-US" dirty="0"/>
              <a:t>[</a:t>
            </a:r>
            <a:r>
              <a:rPr lang="ru-RU" dirty="0"/>
              <a:t>МПГПП</a:t>
            </a:r>
            <a:r>
              <a:rPr lang="en-US" dirty="0"/>
              <a:t>, </a:t>
            </a:r>
            <a:r>
              <a:rPr lang="ru-RU" dirty="0"/>
              <a:t>МПЭСКП</a:t>
            </a:r>
            <a:r>
              <a:rPr lang="en-US" dirty="0"/>
              <a:t> </a:t>
            </a:r>
            <a:r>
              <a:rPr lang="ru-RU" dirty="0"/>
              <a:t>ст.</a:t>
            </a:r>
            <a:r>
              <a:rPr lang="en-US" dirty="0"/>
              <a:t> 1(2)]</a:t>
            </a:r>
            <a:endParaRPr lang="en-GB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1638" y="4220760"/>
            <a:ext cx="2431741" cy="2431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-82529"/>
            <a:ext cx="9649072" cy="1181993"/>
          </a:xfrm>
        </p:spPr>
        <p:txBody>
          <a:bodyPr>
            <a:noAutofit/>
          </a:bodyPr>
          <a:lstStyle/>
          <a:p>
            <a:pPr algn="l"/>
            <a:r>
              <a:rPr lang="ru-RU" sz="4500" b="1" dirty="0">
                <a:solidFill>
                  <a:srgbClr val="00B050"/>
                </a:solidFill>
              </a:rPr>
              <a:t>ЦУР</a:t>
            </a:r>
            <a:r>
              <a:rPr lang="en-US" sz="4500" b="1" dirty="0">
                <a:solidFill>
                  <a:srgbClr val="00B050"/>
                </a:solidFill>
              </a:rPr>
              <a:t> 15: </a:t>
            </a:r>
            <a:r>
              <a:rPr lang="ru-RU" sz="4500" b="1" dirty="0">
                <a:solidFill>
                  <a:srgbClr val="00B050"/>
                </a:solidFill>
              </a:rPr>
              <a:t>Сохранение экосистем суши</a:t>
            </a:r>
            <a:endParaRPr lang="en-US" sz="4500" b="1" dirty="0">
              <a:solidFill>
                <a:srgbClr val="00B05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0010" y="836712"/>
            <a:ext cx="8824478" cy="2736304"/>
          </a:xfrm>
        </p:spPr>
        <p:txBody>
          <a:bodyPr>
            <a:noAutofit/>
          </a:bodyPr>
          <a:lstStyle/>
          <a:p>
            <a:pPr algn="just"/>
            <a:r>
              <a:rPr lang="ru-RU" sz="2200" b="1" i="1" u="sng" dirty="0">
                <a:solidFill>
                  <a:schemeClr val="tx1"/>
                </a:solidFill>
              </a:rPr>
              <a:t>Защита и восстановление экосистем суши и содействие их рациональному использованию, рациональное лесопользование, борьба с опустыниванием, прекращение и обращение вспять процесса деградации земель и прекращение процесса утраты биоразнообразия </a:t>
            </a:r>
          </a:p>
          <a:p>
            <a:pPr algn="just"/>
            <a:r>
              <a:rPr lang="ru-RU" sz="2200" i="1" dirty="0">
                <a:solidFill>
                  <a:schemeClr val="tx1"/>
                </a:solidFill>
              </a:rPr>
              <a:t>Задачи включают: устойчивое управление пресноводными ресурсами</a:t>
            </a:r>
            <a:r>
              <a:rPr lang="en-US" sz="2200" i="1" dirty="0">
                <a:solidFill>
                  <a:schemeClr val="tx1"/>
                </a:solidFill>
              </a:rPr>
              <a:t>, </a:t>
            </a:r>
            <a:r>
              <a:rPr lang="ru-RU" sz="2200" i="1" dirty="0">
                <a:solidFill>
                  <a:schemeClr val="tx1"/>
                </a:solidFill>
              </a:rPr>
              <a:t>горными экосистемами и лесами</a:t>
            </a:r>
            <a:r>
              <a:rPr lang="en-US" sz="2200" i="1" dirty="0">
                <a:solidFill>
                  <a:schemeClr val="tx1"/>
                </a:solidFill>
              </a:rPr>
              <a:t>; </a:t>
            </a:r>
            <a:r>
              <a:rPr lang="ru-RU" sz="2200" i="1" dirty="0">
                <a:solidFill>
                  <a:schemeClr val="tx1"/>
                </a:solidFill>
              </a:rPr>
              <a:t>борьба с опустыниванием</a:t>
            </a:r>
            <a:r>
              <a:rPr lang="en-US" sz="2200" i="1" dirty="0">
                <a:solidFill>
                  <a:schemeClr val="tx1"/>
                </a:solidFill>
              </a:rPr>
              <a:t>; </a:t>
            </a:r>
            <a:r>
              <a:rPr lang="ru-RU" sz="2200" i="1" dirty="0">
                <a:solidFill>
                  <a:schemeClr val="tx1"/>
                </a:solidFill>
              </a:rPr>
              <a:t>прекращение процесса утраты биоразнообразия, борьба с браконьерством и незаконной торговлей охраняемыми видами</a:t>
            </a:r>
            <a:r>
              <a:rPr lang="en-US" sz="2250" i="1" dirty="0">
                <a:solidFill>
                  <a:schemeClr val="tx1"/>
                </a:solidFill>
              </a:rPr>
              <a:t>.</a:t>
            </a:r>
            <a:endParaRPr lang="en-GB" sz="2250" dirty="0"/>
          </a:p>
        </p:txBody>
      </p:sp>
      <p:sp>
        <p:nvSpPr>
          <p:cNvPr id="7" name="TextBox 6"/>
          <p:cNvSpPr txBox="1"/>
          <p:nvPr/>
        </p:nvSpPr>
        <p:spPr>
          <a:xfrm>
            <a:off x="2699792" y="3934123"/>
            <a:ext cx="6444208" cy="3070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/>
              <a:t>Соответствующие права человека</a:t>
            </a:r>
            <a:endParaRPr lang="en-GB" sz="2400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50" b="1" dirty="0"/>
              <a:t>Право на здоровье,</a:t>
            </a:r>
            <a:r>
              <a:rPr lang="en-US" sz="1850" b="1" dirty="0"/>
              <a:t> </a:t>
            </a:r>
            <a:r>
              <a:rPr lang="ru-RU" sz="1850" dirty="0"/>
              <a:t>в том числе право на безопасную, чистую, здоровую и устойчивую окружающую среду </a:t>
            </a:r>
            <a:r>
              <a:rPr lang="en-US" sz="1850" dirty="0"/>
              <a:t>[</a:t>
            </a:r>
            <a:r>
              <a:rPr lang="ru-RU" sz="1850" dirty="0"/>
              <a:t>ВДПЧ</a:t>
            </a:r>
            <a:r>
              <a:rPr lang="en-US" sz="1850" dirty="0"/>
              <a:t> </a:t>
            </a:r>
            <a:r>
              <a:rPr lang="ru-RU" sz="1850" dirty="0"/>
              <a:t>ст.</a:t>
            </a:r>
            <a:r>
              <a:rPr lang="en-US" sz="1850" dirty="0"/>
              <a:t> 25(1); </a:t>
            </a:r>
            <a:r>
              <a:rPr lang="ru-RU" sz="1850" dirty="0"/>
              <a:t>МПЭСКП</a:t>
            </a:r>
            <a:r>
              <a:rPr lang="en-US" sz="1850" dirty="0"/>
              <a:t> </a:t>
            </a:r>
            <a:r>
              <a:rPr lang="ru-RU" sz="1850" dirty="0"/>
              <a:t>ст.</a:t>
            </a:r>
            <a:r>
              <a:rPr lang="en-US" sz="1850" dirty="0"/>
              <a:t> 12; </a:t>
            </a:r>
            <a:r>
              <a:rPr lang="ru-RU" sz="1850" dirty="0"/>
              <a:t>КПР</a:t>
            </a:r>
            <a:r>
              <a:rPr lang="en-US" sz="1850" dirty="0"/>
              <a:t> </a:t>
            </a:r>
            <a:r>
              <a:rPr lang="ru-RU" sz="1850" dirty="0"/>
              <a:t>ст.</a:t>
            </a:r>
            <a:r>
              <a:rPr lang="en-US" sz="1850" dirty="0"/>
              <a:t> 24; </a:t>
            </a:r>
            <a:r>
              <a:rPr lang="ru-RU" sz="1850" dirty="0"/>
              <a:t>КЛДЖ/</a:t>
            </a:r>
            <a:r>
              <a:rPr lang="en-US" sz="1850" dirty="0"/>
              <a:t>CEDAW </a:t>
            </a:r>
            <a:r>
              <a:rPr lang="ru-RU" sz="1850" dirty="0"/>
              <a:t>ст.</a:t>
            </a:r>
            <a:r>
              <a:rPr lang="en-US" sz="1850" dirty="0"/>
              <a:t> 12; </a:t>
            </a:r>
            <a:r>
              <a:rPr lang="ru-RU" sz="1850" dirty="0"/>
              <a:t>МПКТМ</a:t>
            </a:r>
            <a:r>
              <a:rPr lang="en-US" sz="1850" dirty="0"/>
              <a:t> </a:t>
            </a:r>
            <a:r>
              <a:rPr lang="ru-RU" sz="1850" dirty="0"/>
              <a:t>ст.</a:t>
            </a:r>
            <a:r>
              <a:rPr lang="en-US" sz="1850" dirty="0"/>
              <a:t> 28] </a:t>
            </a:r>
            <a:r>
              <a:rPr lang="en-US" sz="1850" b="1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50" b="1" dirty="0"/>
              <a:t>Право на достаточное питание и право на безопасную питьевую воду</a:t>
            </a:r>
            <a:r>
              <a:rPr lang="en-US" sz="1850" b="1" dirty="0"/>
              <a:t> </a:t>
            </a:r>
            <a:r>
              <a:rPr lang="en-US" sz="1850" dirty="0"/>
              <a:t>[</a:t>
            </a:r>
            <a:r>
              <a:rPr lang="ru-RU" sz="1850" dirty="0"/>
              <a:t>ВДПЧ</a:t>
            </a:r>
            <a:r>
              <a:rPr lang="en-US" sz="1850" dirty="0"/>
              <a:t> </a:t>
            </a:r>
            <a:r>
              <a:rPr lang="ru-RU" sz="1850" dirty="0"/>
              <a:t>ст.</a:t>
            </a:r>
            <a:r>
              <a:rPr lang="en-US" sz="1850" dirty="0"/>
              <a:t> 25(1); </a:t>
            </a:r>
            <a:r>
              <a:rPr lang="ru-RU" sz="1850" dirty="0"/>
              <a:t>МПЭСКП</a:t>
            </a:r>
            <a:r>
              <a:rPr lang="en-US" sz="1850" dirty="0"/>
              <a:t> </a:t>
            </a:r>
            <a:r>
              <a:rPr lang="ru-RU" sz="1850" dirty="0"/>
              <a:t>ст.</a:t>
            </a:r>
            <a:r>
              <a:rPr lang="en-US" sz="1850" dirty="0"/>
              <a:t> 11] </a:t>
            </a:r>
            <a:endParaRPr lang="en-US" sz="185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50" b="1" dirty="0"/>
              <a:t>Право всех народов свободно распоряжаться своими естественными богатствами и ресурсами</a:t>
            </a:r>
            <a:r>
              <a:rPr lang="en-US" sz="1850" dirty="0"/>
              <a:t>[</a:t>
            </a:r>
            <a:r>
              <a:rPr lang="ru-RU" sz="1850" dirty="0"/>
              <a:t>МПГПП</a:t>
            </a:r>
            <a:r>
              <a:rPr lang="en-US" sz="1850" dirty="0"/>
              <a:t>, </a:t>
            </a:r>
            <a:r>
              <a:rPr lang="ru-RU" sz="1850" dirty="0"/>
              <a:t>МПЭСКП</a:t>
            </a:r>
            <a:r>
              <a:rPr lang="en-US" sz="1850" dirty="0"/>
              <a:t> </a:t>
            </a:r>
            <a:r>
              <a:rPr lang="ru-RU" sz="1850" dirty="0"/>
              <a:t>ст.</a:t>
            </a:r>
            <a:r>
              <a:rPr lang="en-US" sz="1850" dirty="0"/>
              <a:t> 1(2)]</a:t>
            </a:r>
            <a:endParaRPr lang="en-GB" sz="185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687" y="4163222"/>
            <a:ext cx="2611871" cy="261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-6574"/>
            <a:ext cx="8856984" cy="1470025"/>
          </a:xfrm>
        </p:spPr>
        <p:txBody>
          <a:bodyPr>
            <a:noAutofit/>
          </a:bodyPr>
          <a:lstStyle/>
          <a:p>
            <a:r>
              <a:rPr lang="ru-RU" sz="4600" b="1" dirty="0">
                <a:solidFill>
                  <a:schemeClr val="accent1">
                    <a:lumMod val="75000"/>
                  </a:schemeClr>
                </a:solidFill>
              </a:rPr>
              <a:t>ЦУР</a:t>
            </a:r>
            <a:r>
              <a:rPr lang="en-US" sz="4600" b="1" dirty="0">
                <a:solidFill>
                  <a:schemeClr val="accent1">
                    <a:lumMod val="75000"/>
                  </a:schemeClr>
                </a:solidFill>
              </a:rPr>
              <a:t> 16: </a:t>
            </a:r>
            <a:r>
              <a:rPr lang="ru-RU" sz="4600" b="1" dirty="0">
                <a:solidFill>
                  <a:schemeClr val="accent1">
                    <a:lumMod val="75000"/>
                  </a:schemeClr>
                </a:solidFill>
              </a:rPr>
              <a:t>Мир, правосудие и устойчивые институты</a:t>
            </a:r>
            <a:endParaRPr lang="en-US" sz="4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030" y="1330635"/>
            <a:ext cx="9144000" cy="2736304"/>
          </a:xfrm>
        </p:spPr>
        <p:txBody>
          <a:bodyPr>
            <a:noAutofit/>
          </a:bodyPr>
          <a:lstStyle/>
          <a:p>
            <a:pPr algn="just"/>
            <a:r>
              <a:rPr lang="ru-RU" sz="1900" b="1" i="1" u="sng" dirty="0">
                <a:solidFill>
                  <a:schemeClr val="tx1"/>
                </a:solidFill>
              </a:rPr>
              <a:t>Содействие построению миролюбивого и открытого общества в интересах устойчивого развития, обеспечение доступа к правосудию для всех и создание эффективных, подотчетных и основанных на широком участии учреждений на всех уровнях:</a:t>
            </a:r>
            <a:r>
              <a:rPr lang="ru-RU" sz="1900" i="1" dirty="0">
                <a:solidFill>
                  <a:schemeClr val="tx1"/>
                </a:solidFill>
              </a:rPr>
              <a:t> Задачи включают: сокращение всех форм насилия</a:t>
            </a:r>
            <a:r>
              <a:rPr lang="en-US" sz="1900" i="1" dirty="0">
                <a:solidFill>
                  <a:schemeClr val="tx1"/>
                </a:solidFill>
              </a:rPr>
              <a:t>; </a:t>
            </a:r>
            <a:r>
              <a:rPr lang="ru-RU" sz="1900" i="1" dirty="0">
                <a:solidFill>
                  <a:schemeClr val="tx1"/>
                </a:solidFill>
              </a:rPr>
              <a:t>прекращение насилия в отношении детей и торговли детьми</a:t>
            </a:r>
            <a:r>
              <a:rPr lang="en-US" sz="1900" i="1" dirty="0">
                <a:solidFill>
                  <a:schemeClr val="tx1"/>
                </a:solidFill>
              </a:rPr>
              <a:t>; </a:t>
            </a:r>
            <a:r>
              <a:rPr lang="ru-RU" sz="1900" i="1" dirty="0">
                <a:solidFill>
                  <a:schemeClr val="tx1"/>
                </a:solidFill>
              </a:rPr>
              <a:t>поощрение верховенства права и правосудия для всех</a:t>
            </a:r>
            <a:r>
              <a:rPr lang="en-US" sz="1900" i="1" dirty="0">
                <a:solidFill>
                  <a:schemeClr val="tx1"/>
                </a:solidFill>
              </a:rPr>
              <a:t>; </a:t>
            </a:r>
            <a:r>
              <a:rPr lang="ru-RU" sz="1900" i="1" dirty="0">
                <a:solidFill>
                  <a:schemeClr val="tx1"/>
                </a:solidFill>
              </a:rPr>
              <a:t>сокращение  незаконных финансовых потоков и потоков вооружений, уровня коррупции и взяточничества; развитие эффективных институтов</a:t>
            </a:r>
            <a:r>
              <a:rPr lang="en-US" sz="1900" i="1" dirty="0">
                <a:solidFill>
                  <a:schemeClr val="tx1"/>
                </a:solidFill>
              </a:rPr>
              <a:t>; </a:t>
            </a:r>
            <a:r>
              <a:rPr lang="ru-RU" sz="1900" i="1" dirty="0">
                <a:solidFill>
                  <a:schemeClr val="tx1"/>
                </a:solidFill>
              </a:rPr>
              <a:t>участие в процессе принятия решений на всех уровнях</a:t>
            </a:r>
            <a:r>
              <a:rPr lang="en-US" sz="1900" i="1" dirty="0">
                <a:solidFill>
                  <a:schemeClr val="tx1"/>
                </a:solidFill>
              </a:rPr>
              <a:t>s; </a:t>
            </a:r>
            <a:r>
              <a:rPr lang="ru-RU" sz="1900" i="1" dirty="0">
                <a:solidFill>
                  <a:schemeClr val="tx1"/>
                </a:solidFill>
              </a:rPr>
              <a:t>правосубъектность для всех</a:t>
            </a:r>
            <a:r>
              <a:rPr lang="en-US" sz="1900" i="1" dirty="0">
                <a:solidFill>
                  <a:schemeClr val="tx1"/>
                </a:solidFill>
              </a:rPr>
              <a:t>.</a:t>
            </a:r>
            <a:endParaRPr lang="en-GB" sz="1900" dirty="0"/>
          </a:p>
        </p:txBody>
      </p:sp>
      <p:sp>
        <p:nvSpPr>
          <p:cNvPr id="7" name="TextBox 6"/>
          <p:cNvSpPr txBox="1"/>
          <p:nvPr/>
        </p:nvSpPr>
        <p:spPr>
          <a:xfrm>
            <a:off x="-71388" y="3932079"/>
            <a:ext cx="6587604" cy="28392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b="1" u="sng" dirty="0"/>
              <a:t>Соответствующие права человека</a:t>
            </a:r>
            <a:endParaRPr lang="en-GB" sz="1900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50" b="1" dirty="0"/>
              <a:t>Право на жизнь</a:t>
            </a:r>
            <a:r>
              <a:rPr lang="en-US" sz="1450" b="1" dirty="0"/>
              <a:t>, </a:t>
            </a:r>
            <a:r>
              <a:rPr lang="ru-RU" sz="1450" b="1" dirty="0"/>
              <a:t>личную свободу и безопасность</a:t>
            </a:r>
            <a:r>
              <a:rPr lang="en-US" sz="1450" b="1" dirty="0"/>
              <a:t> </a:t>
            </a:r>
            <a:r>
              <a:rPr lang="en-US" sz="1450" dirty="0"/>
              <a:t>[</a:t>
            </a:r>
            <a:r>
              <a:rPr lang="ru-RU" sz="1450" dirty="0"/>
              <a:t>ВДПЧ</a:t>
            </a:r>
            <a:r>
              <a:rPr lang="en-US" sz="1450" dirty="0"/>
              <a:t> </a:t>
            </a:r>
            <a:r>
              <a:rPr lang="ru-RU" sz="1450" dirty="0"/>
              <a:t>ст.</a:t>
            </a:r>
            <a:r>
              <a:rPr lang="en-US" sz="1450" dirty="0"/>
              <a:t> 3; </a:t>
            </a:r>
            <a:r>
              <a:rPr lang="ru-RU" sz="1450" dirty="0"/>
              <a:t>МПГПП</a:t>
            </a:r>
            <a:r>
              <a:rPr lang="en-US" sz="1450" dirty="0"/>
              <a:t> </a:t>
            </a:r>
            <a:r>
              <a:rPr lang="ru-RU" sz="1450" dirty="0"/>
              <a:t>ст.</a:t>
            </a:r>
            <a:r>
              <a:rPr lang="en-US" sz="1450" dirty="0"/>
              <a:t> 6(1), 9(1); </a:t>
            </a:r>
            <a:r>
              <a:rPr lang="ru-RU" sz="1450" dirty="0"/>
              <a:t>МКНИ</a:t>
            </a:r>
            <a:r>
              <a:rPr lang="en-US" sz="1450" dirty="0"/>
              <a:t> </a:t>
            </a:r>
            <a:r>
              <a:rPr lang="ru-RU" sz="1450" dirty="0"/>
              <a:t>ст.</a:t>
            </a:r>
            <a:r>
              <a:rPr lang="en-US" sz="1450" dirty="0"/>
              <a:t> 1]</a:t>
            </a:r>
            <a:r>
              <a:rPr lang="ru-RU" sz="1450" dirty="0"/>
              <a:t>, в том числе свободу от пыток</a:t>
            </a:r>
            <a:r>
              <a:rPr lang="en-US" sz="1450" dirty="0"/>
              <a:t> [</a:t>
            </a:r>
            <a:r>
              <a:rPr lang="ru-RU" sz="1450" dirty="0"/>
              <a:t>ВДПЧ</a:t>
            </a:r>
            <a:r>
              <a:rPr lang="en-US" sz="1450" dirty="0"/>
              <a:t> </a:t>
            </a:r>
            <a:r>
              <a:rPr lang="ru-RU" sz="1450" dirty="0"/>
              <a:t>ст.</a:t>
            </a:r>
            <a:r>
              <a:rPr lang="en-US" sz="1450" dirty="0"/>
              <a:t> 5; </a:t>
            </a:r>
            <a:r>
              <a:rPr lang="ru-RU" sz="1450" dirty="0"/>
              <a:t>МПГПП</a:t>
            </a:r>
            <a:r>
              <a:rPr lang="en-US" sz="1450" dirty="0"/>
              <a:t> </a:t>
            </a:r>
            <a:r>
              <a:rPr lang="ru-RU" sz="1450" dirty="0"/>
              <a:t>ст.</a:t>
            </a:r>
            <a:r>
              <a:rPr lang="en-US" sz="1450" dirty="0"/>
              <a:t> 7;</a:t>
            </a:r>
            <a:r>
              <a:rPr lang="ru-RU" sz="1450" dirty="0"/>
              <a:t>КПП</a:t>
            </a:r>
            <a:r>
              <a:rPr lang="en-US" sz="1450" dirty="0"/>
              <a:t>  </a:t>
            </a:r>
            <a:r>
              <a:rPr lang="ru-RU" sz="1450" dirty="0"/>
              <a:t>ст.</a:t>
            </a:r>
            <a:r>
              <a:rPr lang="en-US" sz="1450" dirty="0"/>
              <a:t> 2; </a:t>
            </a:r>
            <a:r>
              <a:rPr lang="ru-RU" sz="1450" dirty="0"/>
              <a:t>КПР</a:t>
            </a:r>
            <a:r>
              <a:rPr lang="en-US" sz="1450" dirty="0"/>
              <a:t> </a:t>
            </a:r>
            <a:r>
              <a:rPr lang="ru-RU" sz="1450" dirty="0"/>
              <a:t>ст.</a:t>
            </a:r>
            <a:r>
              <a:rPr lang="en-US" sz="1450" dirty="0"/>
              <a:t> 37(a)]</a:t>
            </a:r>
            <a:r>
              <a:rPr lang="en-US" sz="1450" b="1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50" b="1" dirty="0"/>
              <a:t>Защита детей от всех форм насилия, надругательства и эксплуатации </a:t>
            </a:r>
            <a:r>
              <a:rPr lang="en-US" sz="1450" dirty="0"/>
              <a:t>[</a:t>
            </a:r>
            <a:r>
              <a:rPr lang="ru-RU" sz="1450" dirty="0"/>
              <a:t>КПР</a:t>
            </a:r>
            <a:r>
              <a:rPr lang="en-US" sz="1450" dirty="0"/>
              <a:t> </a:t>
            </a:r>
            <a:r>
              <a:rPr lang="ru-RU" sz="1450" dirty="0"/>
              <a:t>ст.</a:t>
            </a:r>
            <a:r>
              <a:rPr lang="en-US" sz="1450" dirty="0"/>
              <a:t> 19, 37(a)), </a:t>
            </a:r>
            <a:r>
              <a:rPr lang="ru-RU" sz="1450" dirty="0"/>
              <a:t>включая торговлю </a:t>
            </a:r>
            <a:r>
              <a:rPr lang="en-US" sz="1450" dirty="0"/>
              <a:t>(</a:t>
            </a:r>
            <a:r>
              <a:rPr lang="ru-RU" sz="1450" dirty="0"/>
              <a:t>КПР</a:t>
            </a:r>
            <a:r>
              <a:rPr lang="en-US" sz="1450" dirty="0"/>
              <a:t> </a:t>
            </a:r>
            <a:r>
              <a:rPr lang="ru-RU" sz="1450" dirty="0"/>
              <a:t>ст.</a:t>
            </a:r>
            <a:r>
              <a:rPr lang="en-US" sz="1450" dirty="0"/>
              <a:t> 34-36; </a:t>
            </a:r>
            <a:r>
              <a:rPr lang="ru-RU" sz="1450" dirty="0"/>
              <a:t>КПР</a:t>
            </a:r>
            <a:r>
              <a:rPr lang="en-US" sz="1450" dirty="0"/>
              <a:t>–</a:t>
            </a:r>
            <a:r>
              <a:rPr lang="ru-RU" sz="1450" dirty="0"/>
              <a:t>ФП </a:t>
            </a:r>
            <a:r>
              <a:rPr lang="en-US" sz="1450" dirty="0"/>
              <a:t>1)]</a:t>
            </a:r>
            <a:r>
              <a:rPr lang="en-US" sz="1450" b="1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50" b="1" dirty="0"/>
              <a:t>Право на доступ к правосудию и надлежащим нормам судопроизводства</a:t>
            </a:r>
            <a:r>
              <a:rPr lang="en-US" sz="1450" b="1" dirty="0"/>
              <a:t> </a:t>
            </a:r>
            <a:r>
              <a:rPr lang="en-US" sz="1450" dirty="0"/>
              <a:t>[</a:t>
            </a:r>
            <a:r>
              <a:rPr lang="ru-RU" sz="1450" dirty="0"/>
              <a:t>ВДПЧ</a:t>
            </a:r>
            <a:r>
              <a:rPr lang="en-US" sz="1450" dirty="0"/>
              <a:t> </a:t>
            </a:r>
            <a:r>
              <a:rPr lang="ru-RU" sz="1450" dirty="0"/>
              <a:t>ст.</a:t>
            </a:r>
            <a:r>
              <a:rPr lang="en-US" sz="1450" dirty="0"/>
              <a:t> 8, 10; </a:t>
            </a:r>
            <a:r>
              <a:rPr lang="ru-RU" sz="1450" dirty="0"/>
              <a:t>МПГПП</a:t>
            </a:r>
            <a:r>
              <a:rPr lang="en-US" sz="1450" dirty="0"/>
              <a:t> </a:t>
            </a:r>
            <a:r>
              <a:rPr lang="ru-RU" sz="1450" dirty="0"/>
              <a:t>ст.</a:t>
            </a:r>
            <a:r>
              <a:rPr lang="en-US" sz="1450" dirty="0"/>
              <a:t> 2(3), 14-15; </a:t>
            </a:r>
            <a:r>
              <a:rPr lang="ru-RU" sz="1450" dirty="0"/>
              <a:t>КЛДЖ/</a:t>
            </a:r>
            <a:r>
              <a:rPr lang="en-US" sz="1450" dirty="0"/>
              <a:t>CEDAW </a:t>
            </a:r>
            <a:r>
              <a:rPr lang="ru-RU" sz="1450" dirty="0"/>
              <a:t>ст.</a:t>
            </a:r>
            <a:r>
              <a:rPr lang="en-US" sz="1450" dirty="0"/>
              <a:t> 2(c)]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50" b="1" dirty="0"/>
              <a:t>Право на правосубъектность</a:t>
            </a:r>
            <a:r>
              <a:rPr lang="en-US" sz="1450" b="1" dirty="0"/>
              <a:t> </a:t>
            </a:r>
            <a:r>
              <a:rPr lang="en-US" sz="1450" dirty="0"/>
              <a:t>[</a:t>
            </a:r>
            <a:r>
              <a:rPr lang="ru-RU" sz="1450" dirty="0"/>
              <a:t>ВДПЧ</a:t>
            </a:r>
            <a:r>
              <a:rPr lang="en-US" sz="1450" dirty="0"/>
              <a:t> </a:t>
            </a:r>
            <a:r>
              <a:rPr lang="ru-RU" sz="1450" dirty="0"/>
              <a:t>ст.</a:t>
            </a:r>
            <a:r>
              <a:rPr lang="en-US" sz="1450" dirty="0"/>
              <a:t> 6; </a:t>
            </a:r>
            <a:r>
              <a:rPr lang="ru-RU" sz="1450" dirty="0"/>
              <a:t>МПГПП</a:t>
            </a:r>
            <a:r>
              <a:rPr lang="en-US" sz="1450" dirty="0"/>
              <a:t> </a:t>
            </a:r>
            <a:r>
              <a:rPr lang="ru-RU" sz="1450" dirty="0"/>
              <a:t>ст.</a:t>
            </a:r>
            <a:r>
              <a:rPr lang="en-US" sz="1450" dirty="0"/>
              <a:t> 16; </a:t>
            </a:r>
            <a:r>
              <a:rPr lang="ru-RU" sz="1450" dirty="0"/>
              <a:t>КПИ</a:t>
            </a:r>
            <a:r>
              <a:rPr lang="en-US" sz="1450" dirty="0"/>
              <a:t> </a:t>
            </a:r>
            <a:r>
              <a:rPr lang="ru-RU" sz="1450" dirty="0"/>
              <a:t>ст.</a:t>
            </a:r>
            <a:r>
              <a:rPr lang="en-US" sz="1450" dirty="0"/>
              <a:t> 12] </a:t>
            </a:r>
            <a:endParaRPr lang="en-US" sz="145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50" b="1" dirty="0"/>
              <a:t>Право на участие в ведении государственных дел</a:t>
            </a:r>
            <a:r>
              <a:rPr lang="en-US" sz="1450" b="1" dirty="0"/>
              <a:t> </a:t>
            </a:r>
            <a:r>
              <a:rPr lang="en-US" sz="1450" dirty="0"/>
              <a:t>[</a:t>
            </a:r>
            <a:r>
              <a:rPr lang="ru-RU" sz="1450" dirty="0"/>
              <a:t>ВДПЧ</a:t>
            </a:r>
            <a:r>
              <a:rPr lang="en-US" sz="1450" dirty="0"/>
              <a:t> </a:t>
            </a:r>
            <a:r>
              <a:rPr lang="ru-RU" sz="1450" dirty="0"/>
              <a:t>ст.</a:t>
            </a:r>
            <a:r>
              <a:rPr lang="en-US" sz="1450" dirty="0"/>
              <a:t> 21; </a:t>
            </a:r>
            <a:r>
              <a:rPr lang="ru-RU" sz="1450" dirty="0"/>
              <a:t>МПГПП</a:t>
            </a:r>
            <a:r>
              <a:rPr lang="en-US" sz="1450" dirty="0"/>
              <a:t> </a:t>
            </a:r>
            <a:r>
              <a:rPr lang="ru-RU" sz="1450" dirty="0"/>
              <a:t>ст.</a:t>
            </a:r>
            <a:r>
              <a:rPr lang="en-US" sz="1450" dirty="0"/>
              <a:t> 25] </a:t>
            </a:r>
            <a:endParaRPr lang="en-US" sz="145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50" b="1" dirty="0"/>
              <a:t>Право на доступ к информации</a:t>
            </a:r>
            <a:r>
              <a:rPr lang="en-US" sz="1450" b="1" dirty="0"/>
              <a:t> </a:t>
            </a:r>
            <a:r>
              <a:rPr lang="en-US" sz="1450" dirty="0"/>
              <a:t>[</a:t>
            </a:r>
            <a:r>
              <a:rPr lang="ru-RU" sz="1450" dirty="0"/>
              <a:t>ВДПЧ</a:t>
            </a:r>
            <a:r>
              <a:rPr lang="en-US" sz="1450" dirty="0"/>
              <a:t> </a:t>
            </a:r>
            <a:r>
              <a:rPr lang="ru-RU" sz="1450" dirty="0"/>
              <a:t>ст.</a:t>
            </a:r>
            <a:r>
              <a:rPr lang="en-US" sz="1450" dirty="0"/>
              <a:t> 19; </a:t>
            </a:r>
            <a:r>
              <a:rPr lang="ru-RU" sz="1450" dirty="0"/>
              <a:t>МПГПП</a:t>
            </a:r>
            <a:r>
              <a:rPr lang="en-US" sz="1450" dirty="0"/>
              <a:t> </a:t>
            </a:r>
            <a:r>
              <a:rPr lang="ru-RU" sz="1450" dirty="0"/>
              <a:t>ст.</a:t>
            </a:r>
            <a:r>
              <a:rPr lang="en-US" sz="1450" dirty="0"/>
              <a:t> 19(1)]</a:t>
            </a:r>
            <a:endParaRPr lang="en-GB" sz="145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6216" y="4185467"/>
            <a:ext cx="2507357" cy="2507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5496" y="185965"/>
            <a:ext cx="9108504" cy="1470025"/>
          </a:xfrm>
        </p:spPr>
        <p:txBody>
          <a:bodyPr>
            <a:noAutofit/>
          </a:bodyPr>
          <a:lstStyle/>
          <a:p>
            <a:pPr algn="l"/>
            <a:r>
              <a:rPr lang="ru-RU" sz="4700" b="1" dirty="0">
                <a:solidFill>
                  <a:schemeClr val="accent1">
                    <a:lumMod val="75000"/>
                  </a:schemeClr>
                </a:solidFill>
              </a:rPr>
              <a:t>ЦУР</a:t>
            </a:r>
            <a:r>
              <a:rPr lang="en-US" sz="4700" b="1" dirty="0">
                <a:solidFill>
                  <a:schemeClr val="accent1">
                    <a:lumMod val="75000"/>
                  </a:schemeClr>
                </a:solidFill>
              </a:rPr>
              <a:t> 17: </a:t>
            </a:r>
            <a:r>
              <a:rPr lang="ru-RU" sz="4700" b="1" dirty="0">
                <a:solidFill>
                  <a:schemeClr val="accent1">
                    <a:lumMod val="75000"/>
                  </a:schemeClr>
                </a:solidFill>
              </a:rPr>
              <a:t>Партнерство в интересах устойчивого развития</a:t>
            </a:r>
            <a:endParaRPr lang="en-US" sz="47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5496" y="1628800"/>
            <a:ext cx="8856984" cy="273630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8400" b="1" i="1" u="sng" dirty="0">
                <a:solidFill>
                  <a:schemeClr val="tx1"/>
                </a:solidFill>
              </a:rPr>
              <a:t>Укрепление средств осуществления и активизация работы в рамках Глобального партнерства в интересах устойчивого развития</a:t>
            </a:r>
            <a:endParaRPr lang="en-US" sz="8400" b="1" i="1" u="sng" dirty="0">
              <a:solidFill>
                <a:schemeClr val="tx1"/>
              </a:solidFill>
            </a:endParaRPr>
          </a:p>
          <a:p>
            <a:pPr algn="just"/>
            <a:r>
              <a:rPr lang="ru-RU" sz="8400" i="1" dirty="0">
                <a:solidFill>
                  <a:schemeClr val="tx1"/>
                </a:solidFill>
              </a:rPr>
              <a:t>Задачи включают:</a:t>
            </a:r>
            <a:r>
              <a:rPr lang="en-US" sz="8400" i="1" dirty="0">
                <a:solidFill>
                  <a:schemeClr val="tx1"/>
                </a:solidFill>
              </a:rPr>
              <a:t> </a:t>
            </a:r>
            <a:r>
              <a:rPr lang="ru-RU" sz="8400" i="1" dirty="0">
                <a:solidFill>
                  <a:schemeClr val="tx1"/>
                </a:solidFill>
              </a:rPr>
              <a:t>укрепление внутренних и внешних ресурсов</a:t>
            </a:r>
            <a:r>
              <a:rPr lang="en-US" sz="8400" i="1" dirty="0">
                <a:solidFill>
                  <a:schemeClr val="tx1"/>
                </a:solidFill>
              </a:rPr>
              <a:t>; </a:t>
            </a:r>
            <a:r>
              <a:rPr lang="ru-RU" sz="8400" i="1" dirty="0">
                <a:solidFill>
                  <a:schemeClr val="tx1"/>
                </a:solidFill>
              </a:rPr>
              <a:t>приемлемый уровень долга; передача технологий и повышение потенциала; поощрение торговли</a:t>
            </a:r>
            <a:r>
              <a:rPr lang="en-US" sz="8400" i="1" dirty="0">
                <a:solidFill>
                  <a:schemeClr val="tx1"/>
                </a:solidFill>
              </a:rPr>
              <a:t>;</a:t>
            </a:r>
            <a:r>
              <a:rPr lang="ru-RU" sz="8400" i="1" dirty="0">
                <a:solidFill>
                  <a:schemeClr val="tx1"/>
                </a:solidFill>
              </a:rPr>
              <a:t> повышение уровня </a:t>
            </a:r>
            <a:r>
              <a:rPr lang="en-US" sz="8400" i="1" dirty="0">
                <a:solidFill>
                  <a:schemeClr val="tx1"/>
                </a:solidFill>
              </a:rPr>
              <a:t> </a:t>
            </a:r>
            <a:r>
              <a:rPr lang="ru-RU" sz="8400" i="1" dirty="0">
                <a:solidFill>
                  <a:schemeClr val="tx1"/>
                </a:solidFill>
              </a:rPr>
              <a:t>согласованности политики и институциональных мер</a:t>
            </a:r>
            <a:r>
              <a:rPr lang="en-US" sz="8400" i="1" dirty="0">
                <a:solidFill>
                  <a:schemeClr val="tx1"/>
                </a:solidFill>
              </a:rPr>
              <a:t>;</a:t>
            </a:r>
            <a:r>
              <a:rPr lang="ru-RU" sz="8400" i="1" dirty="0">
                <a:solidFill>
                  <a:schemeClr val="tx1"/>
                </a:solidFill>
              </a:rPr>
              <a:t> соблюдение политического пространства стран</a:t>
            </a:r>
            <a:r>
              <a:rPr lang="en-US" sz="8400" i="1" dirty="0">
                <a:solidFill>
                  <a:schemeClr val="tx1"/>
                </a:solidFill>
              </a:rPr>
              <a:t>; </a:t>
            </a:r>
            <a:r>
              <a:rPr lang="ru-RU" sz="8400" i="1" dirty="0">
                <a:solidFill>
                  <a:schemeClr val="tx1"/>
                </a:solidFill>
              </a:rPr>
              <a:t>поощрение партнерских отношений с участием многих заинтересованных сторон, оценка прогресса, дезагрегированные данные.</a:t>
            </a:r>
            <a:endParaRPr lang="en-GB" sz="8400" dirty="0"/>
          </a:p>
        </p:txBody>
      </p:sp>
      <p:sp>
        <p:nvSpPr>
          <p:cNvPr id="7" name="TextBox 6"/>
          <p:cNvSpPr txBox="1"/>
          <p:nvPr/>
        </p:nvSpPr>
        <p:spPr>
          <a:xfrm>
            <a:off x="2688116" y="3950258"/>
            <a:ext cx="6444208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/>
              <a:t>Соответствующие права человека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b="1" dirty="0"/>
              <a:t>право всех народов на самоопределение</a:t>
            </a:r>
            <a:r>
              <a:rPr lang="en-US" sz="1500" dirty="0"/>
              <a:t>[</a:t>
            </a:r>
            <a:r>
              <a:rPr lang="ru-RU" sz="1500" dirty="0"/>
              <a:t>МПГПП, МПЭСКП</a:t>
            </a:r>
            <a:r>
              <a:rPr lang="en-US" sz="1500" dirty="0"/>
              <a:t> </a:t>
            </a:r>
            <a:r>
              <a:rPr lang="ru-RU" sz="1500" dirty="0"/>
              <a:t>ст.</a:t>
            </a:r>
            <a:r>
              <a:rPr lang="en-US" sz="1500" dirty="0"/>
              <a:t> 1(1);</a:t>
            </a:r>
            <a:r>
              <a:rPr lang="ru-RU" sz="1500" dirty="0"/>
              <a:t> КГПОГ</a:t>
            </a:r>
            <a:r>
              <a:rPr lang="en-US" sz="1500" dirty="0"/>
              <a:t> </a:t>
            </a:r>
            <a:r>
              <a:rPr lang="ru-RU" sz="1500" dirty="0"/>
              <a:t>ст.</a:t>
            </a:r>
            <a:r>
              <a:rPr lang="en-US" sz="1500" dirty="0"/>
              <a:t> 1(1)]</a:t>
            </a:r>
            <a:r>
              <a:rPr lang="en-US" sz="1500" b="1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b="1" dirty="0"/>
              <a:t>Право всех народов на развитие и международное сотрудничество</a:t>
            </a:r>
            <a:r>
              <a:rPr lang="en-US" sz="1500" b="1" dirty="0"/>
              <a:t> </a:t>
            </a:r>
            <a:r>
              <a:rPr lang="en-US" sz="1500" dirty="0"/>
              <a:t>[</a:t>
            </a:r>
            <a:r>
              <a:rPr lang="ru-RU" sz="1500" dirty="0"/>
              <a:t>ВДПЧ</a:t>
            </a:r>
            <a:r>
              <a:rPr lang="en-US" sz="1500" dirty="0"/>
              <a:t> </a:t>
            </a:r>
            <a:r>
              <a:rPr lang="ru-RU" sz="1500" dirty="0"/>
              <a:t>ст.</a:t>
            </a:r>
            <a:r>
              <a:rPr lang="en-US" sz="1500" dirty="0"/>
              <a:t> 28; </a:t>
            </a:r>
            <a:r>
              <a:rPr lang="ru-RU" sz="1500" dirty="0"/>
              <a:t>МПЭСКП</a:t>
            </a:r>
            <a:r>
              <a:rPr lang="en-US" sz="1500" dirty="0"/>
              <a:t> </a:t>
            </a:r>
            <a:r>
              <a:rPr lang="ru-RU" sz="1500" dirty="0"/>
              <a:t>ст.</a:t>
            </a:r>
            <a:r>
              <a:rPr lang="en-US" sz="1500" dirty="0"/>
              <a:t> 2(1); </a:t>
            </a:r>
            <a:r>
              <a:rPr lang="ru-RU" sz="1500" dirty="0"/>
              <a:t>КПР</a:t>
            </a:r>
            <a:r>
              <a:rPr lang="en-US" sz="1500" dirty="0"/>
              <a:t> </a:t>
            </a:r>
            <a:r>
              <a:rPr lang="ru-RU" sz="1500" dirty="0"/>
              <a:t>ст.</a:t>
            </a:r>
            <a:r>
              <a:rPr lang="en-US" sz="1500" dirty="0"/>
              <a:t> 4; </a:t>
            </a:r>
            <a:r>
              <a:rPr lang="ru-RU" sz="1500" dirty="0"/>
              <a:t>КПИ</a:t>
            </a:r>
            <a:r>
              <a:rPr lang="en-US" sz="1500" dirty="0"/>
              <a:t> </a:t>
            </a:r>
            <a:r>
              <a:rPr lang="ru-RU" sz="1500" dirty="0"/>
              <a:t>ст.</a:t>
            </a:r>
            <a:r>
              <a:rPr lang="en-US" sz="1500" dirty="0"/>
              <a:t> 32(1); </a:t>
            </a:r>
            <a:r>
              <a:rPr lang="ru-RU" sz="1500" dirty="0"/>
              <a:t>КГПОГ</a:t>
            </a:r>
            <a:r>
              <a:rPr lang="en-US" sz="1500" dirty="0"/>
              <a:t> </a:t>
            </a:r>
            <a:r>
              <a:rPr lang="ru-RU" sz="1500" dirty="0"/>
              <a:t>ст.</a:t>
            </a:r>
            <a:r>
              <a:rPr lang="en-US" sz="1500" dirty="0"/>
              <a:t> 3-5] </a:t>
            </a:r>
            <a:endParaRPr lang="en-US" sz="15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b="1" dirty="0"/>
              <a:t>Право каждого человека на пользование результатами научного прогресса</a:t>
            </a:r>
            <a:r>
              <a:rPr lang="en-US" sz="1500" b="1" dirty="0"/>
              <a:t>, </a:t>
            </a:r>
            <a:r>
              <a:rPr lang="ru-RU" sz="1500" dirty="0"/>
              <a:t>включая международное сотрудничество в научной сфере</a:t>
            </a:r>
            <a:r>
              <a:rPr lang="en-US" sz="1500" dirty="0"/>
              <a:t> [</a:t>
            </a:r>
            <a:r>
              <a:rPr lang="ru-RU" sz="1500" dirty="0"/>
              <a:t>ВДПЧ</a:t>
            </a:r>
            <a:r>
              <a:rPr lang="en-US" sz="1500" dirty="0"/>
              <a:t> </a:t>
            </a:r>
            <a:r>
              <a:rPr lang="ru-RU" sz="1500" dirty="0"/>
              <a:t>ст.</a:t>
            </a:r>
            <a:r>
              <a:rPr lang="en-US" sz="1500" dirty="0"/>
              <a:t> 27(1); </a:t>
            </a:r>
            <a:r>
              <a:rPr lang="ru-RU" sz="1500" dirty="0"/>
              <a:t>МПЭСКП</a:t>
            </a:r>
            <a:r>
              <a:rPr lang="en-US" sz="1500" dirty="0"/>
              <a:t> </a:t>
            </a:r>
            <a:r>
              <a:rPr lang="ru-RU" sz="1500" dirty="0"/>
              <a:t>ст.</a:t>
            </a:r>
            <a:r>
              <a:rPr lang="en-US" sz="1500" dirty="0"/>
              <a:t> 15(1)]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b="1" dirty="0"/>
              <a:t>Право на частную жизнь </a:t>
            </a:r>
            <a:r>
              <a:rPr lang="en-US" sz="1500" b="1" dirty="0"/>
              <a:t> </a:t>
            </a:r>
            <a:r>
              <a:rPr lang="en-US" sz="1500" dirty="0"/>
              <a:t>[</a:t>
            </a:r>
            <a:r>
              <a:rPr lang="ru-RU" sz="1500" dirty="0"/>
              <a:t>ВДПЧ</a:t>
            </a:r>
            <a:r>
              <a:rPr lang="en-US" sz="1500" dirty="0"/>
              <a:t> </a:t>
            </a:r>
            <a:r>
              <a:rPr lang="ru-RU" sz="1500" dirty="0"/>
              <a:t>ст.</a:t>
            </a:r>
            <a:r>
              <a:rPr lang="en-US" sz="1500" dirty="0"/>
              <a:t> 12; </a:t>
            </a:r>
            <a:r>
              <a:rPr lang="ru-RU" sz="1500" dirty="0"/>
              <a:t>МПГПП</a:t>
            </a:r>
            <a:r>
              <a:rPr lang="en-US" sz="1500" dirty="0"/>
              <a:t> </a:t>
            </a:r>
            <a:r>
              <a:rPr lang="ru-RU" sz="1500" dirty="0"/>
              <a:t>ст.</a:t>
            </a:r>
            <a:r>
              <a:rPr lang="en-US" sz="1500" dirty="0"/>
              <a:t> 17], </a:t>
            </a:r>
            <a:r>
              <a:rPr lang="ru-RU" sz="1500" dirty="0"/>
              <a:t>включая соблюдение прав человека и этических принципов в процессе сбора и использования статистических данных</a:t>
            </a:r>
            <a:r>
              <a:rPr lang="en-US" sz="1500" dirty="0"/>
              <a:t> [</a:t>
            </a:r>
            <a:r>
              <a:rPr lang="ru-RU" sz="1500" dirty="0"/>
              <a:t>КПИ</a:t>
            </a:r>
            <a:r>
              <a:rPr lang="en-US" sz="1500" dirty="0"/>
              <a:t> </a:t>
            </a:r>
            <a:r>
              <a:rPr lang="ru-RU" sz="1500" dirty="0"/>
              <a:t>ст.</a:t>
            </a:r>
            <a:r>
              <a:rPr lang="en-US" sz="1500" dirty="0"/>
              <a:t> 31(1)]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97" y="4043760"/>
            <a:ext cx="2520280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51520" y="2332"/>
            <a:ext cx="8640960" cy="1470025"/>
          </a:xfrm>
        </p:spPr>
        <p:txBody>
          <a:bodyPr>
            <a:noAutofit/>
          </a:bodyPr>
          <a:lstStyle/>
          <a:p>
            <a:pPr algn="l"/>
            <a:r>
              <a:rPr lang="ru-RU" sz="5000" b="1" dirty="0">
                <a:solidFill>
                  <a:srgbClr val="FFC000"/>
                </a:solidFill>
              </a:rPr>
              <a:t>ЦУР</a:t>
            </a:r>
            <a:r>
              <a:rPr lang="en-US" sz="5000" b="1" dirty="0">
                <a:solidFill>
                  <a:srgbClr val="FFC000"/>
                </a:solidFill>
              </a:rPr>
              <a:t> 2: </a:t>
            </a:r>
            <a:r>
              <a:rPr lang="ru-RU" sz="5000" b="1" dirty="0">
                <a:solidFill>
                  <a:srgbClr val="FFC000"/>
                </a:solidFill>
              </a:rPr>
              <a:t>Ликвидация голода</a:t>
            </a:r>
            <a:endParaRPr lang="en-US" sz="5000" b="1" dirty="0">
              <a:solidFill>
                <a:srgbClr val="FFC0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4496" y="1355570"/>
            <a:ext cx="8784976" cy="273630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11200" b="1" i="1" u="sng" dirty="0">
                <a:solidFill>
                  <a:schemeClr val="tx1"/>
                </a:solidFill>
              </a:rPr>
              <a:t>Ликвидация голода, обеспечение продовольственной безопасности и улучшение питания и содействие устойчивому развитию сельского хозяйства</a:t>
            </a:r>
          </a:p>
          <a:p>
            <a:pPr algn="just"/>
            <a:r>
              <a:rPr lang="ru-RU" sz="10000" i="1" dirty="0">
                <a:solidFill>
                  <a:schemeClr val="tx1"/>
                </a:solidFill>
              </a:rPr>
              <a:t>Задачи включают: ликвидацию голода и улучшение питания</a:t>
            </a:r>
            <a:r>
              <a:rPr lang="en-US" sz="10000" i="1" dirty="0">
                <a:solidFill>
                  <a:schemeClr val="tx1"/>
                </a:solidFill>
              </a:rPr>
              <a:t>;</a:t>
            </a:r>
            <a:r>
              <a:rPr lang="ru-RU" sz="10000" i="1" dirty="0">
                <a:solidFill>
                  <a:schemeClr val="tx1"/>
                </a:solidFill>
              </a:rPr>
              <a:t> улучшение сельскохозяйственной продукции, устойчивое производство пищевых продуктов</a:t>
            </a:r>
            <a:r>
              <a:rPr lang="en-US" sz="10000" i="1" dirty="0">
                <a:solidFill>
                  <a:schemeClr val="tx1"/>
                </a:solidFill>
              </a:rPr>
              <a:t>;</a:t>
            </a:r>
            <a:r>
              <a:rPr lang="ru-RU" sz="10000" i="1" dirty="0">
                <a:solidFill>
                  <a:schemeClr val="tx1"/>
                </a:solidFill>
              </a:rPr>
              <a:t> устранение перекосов в торговле и обеспечение функционирования рынков продовольственного сырья</a:t>
            </a:r>
            <a:r>
              <a:rPr lang="en-US" sz="10400" i="1" dirty="0">
                <a:solidFill>
                  <a:schemeClr val="tx1"/>
                </a:solidFill>
              </a:rPr>
              <a:t>.</a:t>
            </a:r>
            <a:endParaRPr lang="en-GB" sz="10400" dirty="0"/>
          </a:p>
        </p:txBody>
      </p:sp>
      <p:sp>
        <p:nvSpPr>
          <p:cNvPr id="7" name="TextBox 6"/>
          <p:cNvSpPr txBox="1"/>
          <p:nvPr/>
        </p:nvSpPr>
        <p:spPr>
          <a:xfrm>
            <a:off x="74496" y="4268569"/>
            <a:ext cx="622569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/>
              <a:t>Соответствующие права человека</a:t>
            </a:r>
            <a:endParaRPr lang="en-GB" sz="2400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b="1" dirty="0"/>
              <a:t>Право на достаточное питание,</a:t>
            </a:r>
            <a:r>
              <a:rPr lang="en-US" sz="2200" dirty="0"/>
              <a:t>[</a:t>
            </a:r>
            <a:r>
              <a:rPr lang="ru-RU" sz="2200" dirty="0"/>
              <a:t>ВДПЧ</a:t>
            </a:r>
            <a:r>
              <a:rPr lang="en-US" sz="2200" dirty="0"/>
              <a:t> </a:t>
            </a:r>
            <a:r>
              <a:rPr lang="ru-RU" sz="2200" dirty="0"/>
              <a:t>ст.</a:t>
            </a:r>
            <a:r>
              <a:rPr lang="en-US" sz="2200" dirty="0"/>
              <a:t> 25; </a:t>
            </a:r>
            <a:r>
              <a:rPr lang="ru-RU" sz="2200" dirty="0"/>
              <a:t>МПЭСКП</a:t>
            </a:r>
            <a:r>
              <a:rPr lang="en-US" sz="2200" dirty="0"/>
              <a:t> </a:t>
            </a:r>
            <a:r>
              <a:rPr lang="ru-RU" sz="2200" dirty="0"/>
              <a:t>ст.</a:t>
            </a:r>
            <a:r>
              <a:rPr lang="en-US" sz="2200" dirty="0"/>
              <a:t> 11; </a:t>
            </a:r>
            <a:r>
              <a:rPr lang="ru-RU" sz="2200" dirty="0"/>
              <a:t>КПР</a:t>
            </a:r>
            <a:r>
              <a:rPr lang="en-US" sz="2200" dirty="0"/>
              <a:t> </a:t>
            </a:r>
            <a:r>
              <a:rPr lang="ru-RU" sz="2200" dirty="0"/>
              <a:t>ст.</a:t>
            </a:r>
            <a:r>
              <a:rPr lang="en-US" sz="2200" dirty="0"/>
              <a:t> 24(2)(c)]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b="1" dirty="0"/>
              <a:t>Международное сотрудничество</a:t>
            </a:r>
            <a:r>
              <a:rPr lang="en-US" sz="2200" b="1" dirty="0"/>
              <a:t>, </a:t>
            </a:r>
            <a:r>
              <a:rPr lang="ru-RU" sz="2200" dirty="0"/>
              <a:t>в том числе обеспечение справедливого распределения мировых запасов продовольствия в </a:t>
            </a:r>
            <a:r>
              <a:rPr lang="en-US" sz="2200" dirty="0"/>
              <a:t>[</a:t>
            </a:r>
            <a:r>
              <a:rPr lang="ru-RU" sz="2200" dirty="0"/>
              <a:t>ВДПЧ</a:t>
            </a:r>
            <a:r>
              <a:rPr lang="en-US" sz="2200" dirty="0"/>
              <a:t> </a:t>
            </a:r>
            <a:r>
              <a:rPr lang="ru-RU" sz="2200" dirty="0"/>
              <a:t>ст.</a:t>
            </a:r>
            <a:r>
              <a:rPr lang="en-US" sz="2200" dirty="0"/>
              <a:t> 28; </a:t>
            </a:r>
            <a:r>
              <a:rPr lang="ru-RU" sz="2200" dirty="0"/>
              <a:t>МПЭСКП</a:t>
            </a:r>
            <a:r>
              <a:rPr lang="en-US" sz="2200" dirty="0"/>
              <a:t> </a:t>
            </a:r>
            <a:r>
              <a:rPr lang="ru-RU" sz="2200" dirty="0"/>
              <a:t>ст.</a:t>
            </a:r>
            <a:r>
              <a:rPr lang="en-US" sz="2200" dirty="0"/>
              <a:t> 2(1), 11(2)]</a:t>
            </a:r>
            <a:endParaRPr lang="en-GB" sz="22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9908" y="4066151"/>
            <a:ext cx="2655739" cy="2655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405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84236" y="116632"/>
            <a:ext cx="8712968" cy="1470025"/>
          </a:xfrm>
        </p:spPr>
        <p:txBody>
          <a:bodyPr>
            <a:noAutofit/>
          </a:bodyPr>
          <a:lstStyle/>
          <a:p>
            <a:pPr algn="l"/>
            <a:r>
              <a:rPr lang="ru-RU" sz="5000" b="1" dirty="0">
                <a:solidFill>
                  <a:srgbClr val="92D050"/>
                </a:solidFill>
              </a:rPr>
              <a:t>ЦУР</a:t>
            </a:r>
            <a:r>
              <a:rPr lang="en-US" sz="5000" b="1" dirty="0">
                <a:solidFill>
                  <a:srgbClr val="92D050"/>
                </a:solidFill>
              </a:rPr>
              <a:t> 3: </a:t>
            </a:r>
            <a:r>
              <a:rPr lang="ru-RU" sz="5000" b="1" dirty="0">
                <a:solidFill>
                  <a:srgbClr val="92D050"/>
                </a:solidFill>
              </a:rPr>
              <a:t>Хорошее здоровье и благополучие</a:t>
            </a:r>
            <a:endParaRPr lang="en-US" sz="5000" b="1" dirty="0">
              <a:solidFill>
                <a:srgbClr val="92D05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440" y="1586656"/>
            <a:ext cx="9006560" cy="2058367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10400" b="1" i="1" u="sng" dirty="0">
                <a:solidFill>
                  <a:schemeClr val="tx1"/>
                </a:solidFill>
              </a:rPr>
              <a:t>Обеспечение здорового образа жизни и содействие благополучию для всех в любом возрасте </a:t>
            </a:r>
          </a:p>
          <a:p>
            <a:pPr algn="just"/>
            <a:r>
              <a:rPr lang="ru-RU" sz="9200" i="1" dirty="0">
                <a:solidFill>
                  <a:schemeClr val="tx1"/>
                </a:solidFill>
              </a:rPr>
              <a:t>Задачи включают: сократить материнскую смертность</a:t>
            </a:r>
            <a:r>
              <a:rPr lang="en-US" sz="9200" i="1" dirty="0">
                <a:solidFill>
                  <a:schemeClr val="tx1"/>
                </a:solidFill>
              </a:rPr>
              <a:t>; </a:t>
            </a:r>
            <a:r>
              <a:rPr lang="ru-RU" sz="9200" i="1" dirty="0">
                <a:solidFill>
                  <a:schemeClr val="tx1"/>
                </a:solidFill>
              </a:rPr>
              <a:t>покончить с детской смертностью от предотвратимых причин</a:t>
            </a:r>
            <a:r>
              <a:rPr lang="en-US" sz="9200" i="1" dirty="0">
                <a:solidFill>
                  <a:schemeClr val="tx1"/>
                </a:solidFill>
              </a:rPr>
              <a:t>; </a:t>
            </a:r>
            <a:r>
              <a:rPr lang="ru-RU" sz="9200" i="1" dirty="0">
                <a:solidFill>
                  <a:schemeClr val="tx1"/>
                </a:solidFill>
              </a:rPr>
              <a:t>покончить или сократить распространение СПИДа и других заболеваний</a:t>
            </a:r>
            <a:r>
              <a:rPr lang="en-US" sz="9200" i="1" dirty="0">
                <a:solidFill>
                  <a:schemeClr val="tx1"/>
                </a:solidFill>
              </a:rPr>
              <a:t>; </a:t>
            </a:r>
            <a:r>
              <a:rPr lang="ru-RU" sz="9200" i="1" dirty="0">
                <a:solidFill>
                  <a:schemeClr val="tx1"/>
                </a:solidFill>
              </a:rPr>
              <a:t>всеобщий охват услугами здравоохранения, доступность основных лекарств</a:t>
            </a:r>
            <a:r>
              <a:rPr lang="en-US" sz="9200" i="1" dirty="0">
                <a:solidFill>
                  <a:schemeClr val="tx1"/>
                </a:solidFill>
              </a:rPr>
              <a:t>,</a:t>
            </a:r>
            <a:r>
              <a:rPr lang="ru-RU" sz="9200" i="1" dirty="0">
                <a:solidFill>
                  <a:schemeClr val="tx1"/>
                </a:solidFill>
              </a:rPr>
              <a:t> сексуальное и репродуктивное здоровье</a:t>
            </a:r>
            <a:r>
              <a:rPr lang="en-US" sz="9200" i="1" dirty="0">
                <a:solidFill>
                  <a:schemeClr val="tx1"/>
                </a:solidFill>
              </a:rPr>
              <a:t>; </a:t>
            </a:r>
            <a:r>
              <a:rPr lang="ru-RU" sz="9200" i="1" dirty="0">
                <a:solidFill>
                  <a:schemeClr val="tx1"/>
                </a:solidFill>
              </a:rPr>
              <a:t>вакцинные исследования и доступ к лекарства</a:t>
            </a:r>
            <a:r>
              <a:rPr lang="en-US" sz="9200" i="1" dirty="0">
                <a:solidFill>
                  <a:schemeClr val="tx1"/>
                </a:solidFill>
              </a:rPr>
              <a:t>.</a:t>
            </a:r>
          </a:p>
          <a:p>
            <a:endParaRPr lang="en-GB" sz="9600" dirty="0"/>
          </a:p>
        </p:txBody>
      </p:sp>
      <p:sp>
        <p:nvSpPr>
          <p:cNvPr id="7" name="TextBox 6"/>
          <p:cNvSpPr txBox="1"/>
          <p:nvPr/>
        </p:nvSpPr>
        <p:spPr>
          <a:xfrm>
            <a:off x="2705340" y="3958959"/>
            <a:ext cx="6444208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/>
              <a:t>Соответствующие права человека</a:t>
            </a:r>
            <a:endParaRPr lang="en-GB" sz="2400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/>
              <a:t>Право на жизнь</a:t>
            </a:r>
            <a:r>
              <a:rPr lang="en-US" sz="1600" b="1" dirty="0"/>
              <a:t> </a:t>
            </a:r>
            <a:r>
              <a:rPr lang="en-US" sz="1600" dirty="0"/>
              <a:t>[</a:t>
            </a:r>
            <a:r>
              <a:rPr lang="ru-RU" sz="1600" dirty="0"/>
              <a:t>ВДПЧ</a:t>
            </a:r>
            <a:r>
              <a:rPr lang="en-US" sz="1600" dirty="0"/>
              <a:t> </a:t>
            </a:r>
            <a:r>
              <a:rPr lang="ru-RU" sz="1600" dirty="0"/>
              <a:t>ст.</a:t>
            </a:r>
            <a:r>
              <a:rPr lang="en-US" sz="1600" dirty="0"/>
              <a:t> 3; </a:t>
            </a:r>
            <a:r>
              <a:rPr lang="ru-RU" sz="1600" dirty="0"/>
              <a:t>МПГПП</a:t>
            </a:r>
            <a:r>
              <a:rPr lang="en-US" sz="1600" dirty="0"/>
              <a:t> </a:t>
            </a:r>
            <a:r>
              <a:rPr lang="ru-RU" sz="1600" dirty="0"/>
              <a:t>ст.</a:t>
            </a:r>
            <a:r>
              <a:rPr lang="en-US" sz="1600" dirty="0"/>
              <a:t> 6], </a:t>
            </a:r>
            <a:r>
              <a:rPr lang="ru-RU" sz="1600" dirty="0"/>
              <a:t>в частности женщин</a:t>
            </a:r>
            <a:r>
              <a:rPr lang="en-US" sz="1600" dirty="0"/>
              <a:t> [</a:t>
            </a:r>
            <a:r>
              <a:rPr lang="ru-RU" sz="1600" dirty="0"/>
              <a:t>КЛДЖ/</a:t>
            </a:r>
            <a:r>
              <a:rPr lang="en-US" sz="1600" dirty="0"/>
              <a:t>CEDAW </a:t>
            </a:r>
            <a:r>
              <a:rPr lang="ru-RU" sz="1600" dirty="0"/>
              <a:t>ст.</a:t>
            </a:r>
            <a:r>
              <a:rPr lang="en-US" sz="1600" dirty="0"/>
              <a:t>12] and children [</a:t>
            </a:r>
            <a:r>
              <a:rPr lang="ru-RU" sz="1600" dirty="0"/>
              <a:t>КПР</a:t>
            </a:r>
            <a:r>
              <a:rPr lang="en-US" sz="1600" dirty="0"/>
              <a:t> </a:t>
            </a:r>
            <a:r>
              <a:rPr lang="ru-RU" sz="1600" dirty="0"/>
              <a:t>ст.</a:t>
            </a:r>
            <a:r>
              <a:rPr lang="en-US" sz="1600" dirty="0"/>
              <a:t> 6]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/>
              <a:t>Право на здоровье</a:t>
            </a:r>
            <a:r>
              <a:rPr lang="en-US" sz="1600" b="1" dirty="0"/>
              <a:t> </a:t>
            </a:r>
            <a:r>
              <a:rPr lang="en-US" sz="1600" dirty="0"/>
              <a:t>[</a:t>
            </a:r>
            <a:r>
              <a:rPr lang="ru-RU" sz="1600" dirty="0"/>
              <a:t>ВДПЧ</a:t>
            </a:r>
            <a:r>
              <a:rPr lang="en-US" sz="1600" dirty="0"/>
              <a:t> </a:t>
            </a:r>
            <a:r>
              <a:rPr lang="ru-RU" sz="1600" dirty="0"/>
              <a:t>ст.</a:t>
            </a:r>
            <a:r>
              <a:rPr lang="en-US" sz="1600" dirty="0"/>
              <a:t> 25; </a:t>
            </a:r>
            <a:r>
              <a:rPr lang="ru-RU" sz="1600" dirty="0"/>
              <a:t>МПЭСКП</a:t>
            </a:r>
            <a:r>
              <a:rPr lang="en-US" sz="1600" dirty="0"/>
              <a:t> </a:t>
            </a:r>
            <a:r>
              <a:rPr lang="ru-RU" sz="1600" dirty="0"/>
              <a:t>ст.</a:t>
            </a:r>
            <a:r>
              <a:rPr lang="en-US" sz="1600" dirty="0"/>
              <a:t> 12], </a:t>
            </a:r>
            <a:r>
              <a:rPr lang="ru-RU" sz="1600" dirty="0"/>
              <a:t>в частности женщин</a:t>
            </a:r>
            <a:r>
              <a:rPr lang="en-US" sz="1600" dirty="0"/>
              <a:t> [</a:t>
            </a:r>
            <a:r>
              <a:rPr lang="ru-RU" sz="1600" dirty="0"/>
              <a:t>КЛДЖ/</a:t>
            </a:r>
            <a:r>
              <a:rPr lang="en-US" sz="1600" dirty="0"/>
              <a:t>CEDAW </a:t>
            </a:r>
            <a:r>
              <a:rPr lang="ru-RU" sz="1600" dirty="0"/>
              <a:t>ст.</a:t>
            </a:r>
            <a:r>
              <a:rPr lang="en-US" sz="1600" dirty="0"/>
              <a:t> 12]; </a:t>
            </a:r>
            <a:r>
              <a:rPr lang="ru-RU" sz="1600" dirty="0"/>
              <a:t>и детей</a:t>
            </a:r>
            <a:r>
              <a:rPr lang="en-US" sz="1600" dirty="0"/>
              <a:t> [</a:t>
            </a:r>
            <a:r>
              <a:rPr lang="ru-RU" sz="1600" dirty="0"/>
              <a:t>КПР</a:t>
            </a:r>
            <a:r>
              <a:rPr lang="en-US" sz="1600" dirty="0"/>
              <a:t> </a:t>
            </a:r>
            <a:r>
              <a:rPr lang="ru-RU" sz="1600" dirty="0"/>
              <a:t>ст.</a:t>
            </a:r>
            <a:r>
              <a:rPr lang="en-US" sz="1600" dirty="0"/>
              <a:t>24]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/>
              <a:t>Особая защита матерей и детей</a:t>
            </a:r>
            <a:r>
              <a:rPr lang="en-US" sz="1600" b="1" dirty="0"/>
              <a:t> </a:t>
            </a:r>
            <a:r>
              <a:rPr lang="en-US" sz="1600" dirty="0"/>
              <a:t>[</a:t>
            </a:r>
            <a:r>
              <a:rPr lang="ru-RU" sz="1600" dirty="0"/>
              <a:t>МПЭСКП</a:t>
            </a:r>
            <a:r>
              <a:rPr lang="en-US" sz="1600" dirty="0"/>
              <a:t> </a:t>
            </a:r>
            <a:r>
              <a:rPr lang="ru-RU" sz="1600" dirty="0"/>
              <a:t>ст.</a:t>
            </a:r>
            <a:r>
              <a:rPr lang="en-US" sz="1600" dirty="0"/>
              <a:t>10]</a:t>
            </a:r>
            <a:endParaRPr lang="ru-RU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/>
              <a:t>Право на пользование результатами научного прогресса и их практическое применение </a:t>
            </a:r>
            <a:r>
              <a:rPr lang="en-US" sz="1600" b="1" dirty="0"/>
              <a:t> </a:t>
            </a:r>
            <a:r>
              <a:rPr lang="en-US" sz="1600" dirty="0"/>
              <a:t>[</a:t>
            </a:r>
            <a:r>
              <a:rPr lang="ru-RU" sz="1600" dirty="0"/>
              <a:t>ВДПЧ</a:t>
            </a:r>
            <a:r>
              <a:rPr lang="en-US" sz="1600" dirty="0"/>
              <a:t> </a:t>
            </a:r>
            <a:r>
              <a:rPr lang="ru-RU" sz="1600" dirty="0"/>
              <a:t>ст.</a:t>
            </a:r>
            <a:r>
              <a:rPr lang="en-US" sz="1600" dirty="0"/>
              <a:t> 27; </a:t>
            </a:r>
            <a:r>
              <a:rPr lang="ru-RU" sz="1600" dirty="0"/>
              <a:t>МПЭСКП</a:t>
            </a:r>
            <a:r>
              <a:rPr lang="en-US" sz="1600" dirty="0"/>
              <a:t> </a:t>
            </a:r>
            <a:r>
              <a:rPr lang="ru-RU" sz="1600" dirty="0"/>
              <a:t>ст.</a:t>
            </a:r>
            <a:r>
              <a:rPr lang="en-US" sz="1600" dirty="0"/>
              <a:t> 15(1)(b)]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/>
              <a:t>Международное сотрудничество</a:t>
            </a:r>
            <a:r>
              <a:rPr lang="en-US" sz="1600" b="1" dirty="0"/>
              <a:t> </a:t>
            </a:r>
            <a:r>
              <a:rPr lang="en-US" sz="1600" dirty="0"/>
              <a:t>[</a:t>
            </a:r>
            <a:r>
              <a:rPr lang="ru-RU" sz="1600" dirty="0"/>
              <a:t>ВДПЧ</a:t>
            </a:r>
            <a:r>
              <a:rPr lang="en-US" sz="1600" dirty="0"/>
              <a:t> </a:t>
            </a:r>
            <a:r>
              <a:rPr lang="ru-RU" sz="1600" dirty="0"/>
              <a:t>ст.</a:t>
            </a:r>
            <a:r>
              <a:rPr lang="en-US" sz="1600" dirty="0"/>
              <a:t> 28, </a:t>
            </a:r>
            <a:r>
              <a:rPr lang="ru-RU" sz="1600" dirty="0"/>
              <a:t>КГПОГ</a:t>
            </a:r>
            <a:r>
              <a:rPr lang="en-US" sz="1600" dirty="0"/>
              <a:t> </a:t>
            </a:r>
            <a:r>
              <a:rPr lang="ru-RU" sz="1600" dirty="0"/>
              <a:t>ст.</a:t>
            </a:r>
            <a:r>
              <a:rPr lang="en-US" sz="1600" dirty="0"/>
              <a:t> 3-4], </a:t>
            </a:r>
            <a:r>
              <a:rPr lang="ru-RU" sz="1600" dirty="0"/>
              <a:t>в частности относительно права на здоровье и прав детей</a:t>
            </a:r>
            <a:r>
              <a:rPr lang="en-US" sz="1600" dirty="0"/>
              <a:t> [</a:t>
            </a:r>
            <a:r>
              <a:rPr lang="ru-RU" sz="1600" dirty="0"/>
              <a:t>МПЭСКП</a:t>
            </a:r>
            <a:r>
              <a:rPr lang="en-US" sz="1600" dirty="0"/>
              <a:t> </a:t>
            </a:r>
            <a:r>
              <a:rPr lang="ru-RU" sz="1600" dirty="0"/>
              <a:t>ст.</a:t>
            </a:r>
            <a:r>
              <a:rPr lang="en-US" sz="1600" dirty="0"/>
              <a:t> 2(1); </a:t>
            </a:r>
            <a:r>
              <a:rPr lang="ru-RU" sz="1600" dirty="0"/>
              <a:t>КПР</a:t>
            </a:r>
            <a:r>
              <a:rPr lang="en-US" sz="1600" dirty="0"/>
              <a:t> </a:t>
            </a:r>
            <a:r>
              <a:rPr lang="ru-RU" sz="1600" dirty="0"/>
              <a:t>ст.</a:t>
            </a:r>
            <a:r>
              <a:rPr lang="en-US" sz="1600" dirty="0"/>
              <a:t> 4]</a:t>
            </a:r>
            <a:endParaRPr lang="en-GB" sz="16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72" y="4125743"/>
            <a:ext cx="2590307" cy="2590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-18281" y="18378"/>
            <a:ext cx="9324528" cy="1243471"/>
          </a:xfrm>
        </p:spPr>
        <p:txBody>
          <a:bodyPr>
            <a:noAutofit/>
          </a:bodyPr>
          <a:lstStyle/>
          <a:p>
            <a:pPr algn="l"/>
            <a:r>
              <a:rPr lang="ru-RU" sz="4800" b="1" dirty="0">
                <a:solidFill>
                  <a:srgbClr val="FF0000"/>
                </a:solidFill>
              </a:rPr>
              <a:t>ЦУР</a:t>
            </a:r>
            <a:r>
              <a:rPr lang="en-US" sz="4800" b="1" dirty="0">
                <a:solidFill>
                  <a:srgbClr val="FF0000"/>
                </a:solidFill>
              </a:rPr>
              <a:t> 4:</a:t>
            </a:r>
            <a:r>
              <a:rPr lang="en-US" sz="5000" b="1" dirty="0">
                <a:solidFill>
                  <a:srgbClr val="FF0000"/>
                </a:solidFill>
              </a:rPr>
              <a:t> </a:t>
            </a:r>
            <a:r>
              <a:rPr lang="ru-RU" sz="4800" b="1" dirty="0">
                <a:solidFill>
                  <a:srgbClr val="FF0000"/>
                </a:solidFill>
              </a:rPr>
              <a:t>Качественное образование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87524" y="1052736"/>
            <a:ext cx="8568952" cy="2736304"/>
          </a:xfrm>
        </p:spPr>
        <p:txBody>
          <a:bodyPr>
            <a:noAutofit/>
          </a:bodyPr>
          <a:lstStyle/>
          <a:p>
            <a:pPr algn="just"/>
            <a:r>
              <a:rPr lang="ru-RU" sz="2600" b="1" i="1" u="sng" dirty="0">
                <a:solidFill>
                  <a:schemeClr val="tx1"/>
                </a:solidFill>
              </a:rPr>
              <a:t>Обеспечение всеохватного и справедливого качественного образования и поощрение возможности обучения на протяжении всей жизни для всех </a:t>
            </a:r>
          </a:p>
          <a:p>
            <a:pPr algn="just"/>
            <a:r>
              <a:rPr lang="ru-RU" sz="2300" i="1" dirty="0">
                <a:solidFill>
                  <a:schemeClr val="tx1"/>
                </a:solidFill>
              </a:rPr>
              <a:t>Задачи включают: всеобщий доступ к дошкольному, начальному и среднему образованию</a:t>
            </a:r>
            <a:r>
              <a:rPr lang="en-US" sz="2300" i="1" dirty="0">
                <a:solidFill>
                  <a:schemeClr val="tx1"/>
                </a:solidFill>
              </a:rPr>
              <a:t>; </a:t>
            </a:r>
            <a:r>
              <a:rPr lang="ru-RU" sz="2300" i="1" dirty="0">
                <a:solidFill>
                  <a:schemeClr val="tx1"/>
                </a:solidFill>
              </a:rPr>
              <a:t>повышение уровня профессиональных навыков</a:t>
            </a:r>
            <a:r>
              <a:rPr lang="en-US" sz="2300" i="1" dirty="0">
                <a:solidFill>
                  <a:schemeClr val="tx1"/>
                </a:solidFill>
              </a:rPr>
              <a:t>; </a:t>
            </a:r>
            <a:r>
              <a:rPr lang="ru-RU" sz="2300" i="1" dirty="0">
                <a:solidFill>
                  <a:schemeClr val="tx1"/>
                </a:solidFill>
              </a:rPr>
              <a:t>равный доступ к образованию, расширение учебных заведений</a:t>
            </a:r>
            <a:r>
              <a:rPr lang="en-US" sz="2300" i="1" dirty="0">
                <a:solidFill>
                  <a:schemeClr val="tx1"/>
                </a:solidFill>
              </a:rPr>
              <a:t>, </a:t>
            </a:r>
            <a:r>
              <a:rPr lang="ru-RU" sz="2300" i="1" dirty="0">
                <a:solidFill>
                  <a:schemeClr val="tx1"/>
                </a:solidFill>
              </a:rPr>
              <a:t>стипендии и подготовка учителей</a:t>
            </a:r>
            <a:r>
              <a:rPr lang="en-US" sz="2300" i="1" dirty="0">
                <a:solidFill>
                  <a:schemeClr val="tx1"/>
                </a:solidFill>
              </a:rPr>
              <a:t>.</a:t>
            </a:r>
            <a:endParaRPr lang="en-GB" sz="2300" dirty="0"/>
          </a:p>
        </p:txBody>
      </p:sp>
      <p:sp>
        <p:nvSpPr>
          <p:cNvPr id="7" name="TextBox 6"/>
          <p:cNvSpPr txBox="1"/>
          <p:nvPr/>
        </p:nvSpPr>
        <p:spPr>
          <a:xfrm>
            <a:off x="9203" y="3903811"/>
            <a:ext cx="658189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>
                <a:solidFill>
                  <a:prstClr val="black"/>
                </a:solidFill>
              </a:rPr>
              <a:t>Соответствующие права человека</a:t>
            </a:r>
            <a:endParaRPr lang="en-GB" sz="2400" b="1" u="sng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prstClr val="black"/>
                </a:solidFill>
              </a:rPr>
              <a:t>Право на образование </a:t>
            </a:r>
            <a:r>
              <a:rPr lang="en-US" sz="1600" dirty="0">
                <a:solidFill>
                  <a:prstClr val="black"/>
                </a:solidFill>
              </a:rPr>
              <a:t>[</a:t>
            </a:r>
            <a:r>
              <a:rPr lang="ru-RU" sz="1600" dirty="0">
                <a:solidFill>
                  <a:prstClr val="black"/>
                </a:solidFill>
              </a:rPr>
              <a:t>ВДПЧ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ru-RU" sz="1600" dirty="0">
                <a:solidFill>
                  <a:prstClr val="black"/>
                </a:solidFill>
              </a:rPr>
              <a:t>ст.</a:t>
            </a:r>
            <a:r>
              <a:rPr lang="en-US" sz="1600" dirty="0">
                <a:solidFill>
                  <a:prstClr val="black"/>
                </a:solidFill>
              </a:rPr>
              <a:t> 26; </a:t>
            </a:r>
            <a:r>
              <a:rPr lang="ru-RU" sz="1600" dirty="0">
                <a:solidFill>
                  <a:prstClr val="black"/>
                </a:solidFill>
              </a:rPr>
              <a:t>МПЭСКП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ru-RU" sz="1600" dirty="0">
                <a:solidFill>
                  <a:prstClr val="black"/>
                </a:solidFill>
              </a:rPr>
              <a:t>ст.</a:t>
            </a:r>
            <a:r>
              <a:rPr lang="en-US" sz="1600" dirty="0">
                <a:solidFill>
                  <a:prstClr val="black"/>
                </a:solidFill>
              </a:rPr>
              <a:t> 13], </a:t>
            </a:r>
            <a:r>
              <a:rPr lang="ru-RU" sz="1600" dirty="0">
                <a:solidFill>
                  <a:prstClr val="black"/>
                </a:solidFill>
              </a:rPr>
              <a:t>в частности для детей</a:t>
            </a:r>
            <a:r>
              <a:rPr lang="en-US" sz="1600" dirty="0">
                <a:solidFill>
                  <a:prstClr val="black"/>
                </a:solidFill>
              </a:rPr>
              <a:t> [</a:t>
            </a:r>
            <a:r>
              <a:rPr lang="ru-RU" sz="1600" dirty="0">
                <a:solidFill>
                  <a:prstClr val="black"/>
                </a:solidFill>
              </a:rPr>
              <a:t>КПР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ru-RU" sz="1600" dirty="0">
                <a:solidFill>
                  <a:prstClr val="black"/>
                </a:solidFill>
              </a:rPr>
              <a:t>ст.</a:t>
            </a:r>
            <a:r>
              <a:rPr lang="en-US" sz="1600" dirty="0">
                <a:solidFill>
                  <a:prstClr val="black"/>
                </a:solidFill>
              </a:rPr>
              <a:t> 28, 29];</a:t>
            </a:r>
            <a:r>
              <a:rPr lang="ru-RU" sz="1600" dirty="0">
                <a:solidFill>
                  <a:prstClr val="black"/>
                </a:solidFill>
              </a:rPr>
              <a:t> </a:t>
            </a:r>
            <a:r>
              <a:rPr lang="ru-RU" sz="1600" b="1" dirty="0">
                <a:solidFill>
                  <a:prstClr val="black"/>
                </a:solidFill>
              </a:rPr>
              <a:t>ЛОВЗ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dirty="0">
                <a:solidFill>
                  <a:prstClr val="black"/>
                </a:solidFill>
              </a:rPr>
              <a:t>[</a:t>
            </a:r>
            <a:r>
              <a:rPr lang="ru-RU" sz="1600" dirty="0">
                <a:solidFill>
                  <a:prstClr val="black"/>
                </a:solidFill>
              </a:rPr>
              <a:t>КПР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ru-RU" sz="1600" dirty="0">
                <a:solidFill>
                  <a:prstClr val="black"/>
                </a:solidFill>
              </a:rPr>
              <a:t>ст.</a:t>
            </a:r>
            <a:r>
              <a:rPr lang="en-US" sz="1600" dirty="0">
                <a:solidFill>
                  <a:prstClr val="black"/>
                </a:solidFill>
              </a:rPr>
              <a:t> 23(3), </a:t>
            </a:r>
            <a:r>
              <a:rPr lang="ru-RU" sz="1600" dirty="0">
                <a:solidFill>
                  <a:prstClr val="black"/>
                </a:solidFill>
              </a:rPr>
              <a:t>КПИ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ru-RU" sz="1600" dirty="0">
                <a:solidFill>
                  <a:prstClr val="black"/>
                </a:solidFill>
              </a:rPr>
              <a:t>ст.</a:t>
            </a:r>
            <a:r>
              <a:rPr lang="en-US" sz="1600" dirty="0">
                <a:solidFill>
                  <a:prstClr val="black"/>
                </a:solidFill>
              </a:rPr>
              <a:t> 24]; </a:t>
            </a:r>
            <a:r>
              <a:rPr lang="ru-RU" sz="1600" dirty="0">
                <a:solidFill>
                  <a:prstClr val="black"/>
                </a:solidFill>
              </a:rPr>
              <a:t>и коренных народов</a:t>
            </a:r>
            <a:r>
              <a:rPr lang="en-US" sz="1600" dirty="0">
                <a:solidFill>
                  <a:prstClr val="black"/>
                </a:solidFill>
              </a:rPr>
              <a:t> [</a:t>
            </a:r>
            <a:r>
              <a:rPr lang="ru-RU" sz="1600" dirty="0">
                <a:solidFill>
                  <a:prstClr val="black"/>
                </a:solidFill>
              </a:rPr>
              <a:t>ДООНПКН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ru-RU" sz="1600" dirty="0">
                <a:solidFill>
                  <a:prstClr val="black"/>
                </a:solidFill>
              </a:rPr>
              <a:t>ст.</a:t>
            </a:r>
            <a:r>
              <a:rPr lang="en-US" sz="1600" dirty="0">
                <a:solidFill>
                  <a:prstClr val="black"/>
                </a:solidFill>
              </a:rPr>
              <a:t> 14]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prstClr val="black"/>
                </a:solidFill>
              </a:rPr>
              <a:t>Равные права женщин и девочек в области образования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dirty="0">
                <a:solidFill>
                  <a:prstClr val="black"/>
                </a:solidFill>
              </a:rPr>
              <a:t>[</a:t>
            </a:r>
            <a:r>
              <a:rPr lang="ru-RU" sz="1600" dirty="0">
                <a:solidFill>
                  <a:prstClr val="black"/>
                </a:solidFill>
              </a:rPr>
              <a:t>КЛДЖ/</a:t>
            </a:r>
            <a:r>
              <a:rPr lang="en-US" sz="1600" dirty="0">
                <a:solidFill>
                  <a:prstClr val="black"/>
                </a:solidFill>
              </a:rPr>
              <a:t>CEDAW </a:t>
            </a:r>
            <a:r>
              <a:rPr lang="ru-RU" sz="1600" dirty="0">
                <a:solidFill>
                  <a:prstClr val="black"/>
                </a:solidFill>
              </a:rPr>
              <a:t>ст.</a:t>
            </a:r>
            <a:r>
              <a:rPr lang="en-US" sz="1600" dirty="0">
                <a:solidFill>
                  <a:prstClr val="black"/>
                </a:solidFill>
              </a:rPr>
              <a:t> 10]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prstClr val="black"/>
                </a:solidFill>
              </a:rPr>
              <a:t>Право на работу, включая техническое и профессиональное обучение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dirty="0">
                <a:solidFill>
                  <a:prstClr val="black"/>
                </a:solidFill>
              </a:rPr>
              <a:t>[</a:t>
            </a:r>
            <a:r>
              <a:rPr lang="ru-RU" sz="1600" dirty="0">
                <a:solidFill>
                  <a:prstClr val="black"/>
                </a:solidFill>
              </a:rPr>
              <a:t>МПЭСКП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ru-RU" sz="1600" dirty="0">
                <a:solidFill>
                  <a:prstClr val="black"/>
                </a:solidFill>
              </a:rPr>
              <a:t>ст.</a:t>
            </a:r>
            <a:r>
              <a:rPr lang="en-US" sz="1600" dirty="0">
                <a:solidFill>
                  <a:prstClr val="black"/>
                </a:solidFill>
              </a:rPr>
              <a:t> 6]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prstClr val="black"/>
                </a:solidFill>
              </a:rPr>
              <a:t>Международное сотрудничество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dirty="0">
                <a:solidFill>
                  <a:prstClr val="black"/>
                </a:solidFill>
              </a:rPr>
              <a:t>[</a:t>
            </a:r>
            <a:r>
              <a:rPr lang="ru-RU" sz="1600" dirty="0">
                <a:solidFill>
                  <a:prstClr val="black"/>
                </a:solidFill>
              </a:rPr>
              <a:t>ВДПЧ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ru-RU" sz="1600" dirty="0">
                <a:solidFill>
                  <a:prstClr val="black"/>
                </a:solidFill>
              </a:rPr>
              <a:t>ст.</a:t>
            </a:r>
            <a:r>
              <a:rPr lang="en-US" sz="1600" dirty="0">
                <a:solidFill>
                  <a:prstClr val="black"/>
                </a:solidFill>
              </a:rPr>
              <a:t> 28; </a:t>
            </a:r>
            <a:r>
              <a:rPr lang="ru-RU" sz="1600" dirty="0">
                <a:solidFill>
                  <a:prstClr val="black"/>
                </a:solidFill>
              </a:rPr>
              <a:t>КГПОГ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ru-RU" sz="1600" dirty="0">
                <a:solidFill>
                  <a:prstClr val="black"/>
                </a:solidFill>
              </a:rPr>
              <a:t>ст.</a:t>
            </a:r>
            <a:r>
              <a:rPr lang="en-US" sz="1600" dirty="0">
                <a:solidFill>
                  <a:prstClr val="black"/>
                </a:solidFill>
              </a:rPr>
              <a:t> 3-4], </a:t>
            </a:r>
            <a:r>
              <a:rPr lang="ru-RU" sz="1600" dirty="0">
                <a:solidFill>
                  <a:prstClr val="black"/>
                </a:solidFill>
              </a:rPr>
              <a:t>в частности в отношении детей </a:t>
            </a:r>
            <a:r>
              <a:rPr lang="en-US" sz="1600" dirty="0">
                <a:solidFill>
                  <a:prstClr val="black"/>
                </a:solidFill>
              </a:rPr>
              <a:t>[</a:t>
            </a:r>
            <a:r>
              <a:rPr lang="ru-RU" sz="1600" dirty="0">
                <a:solidFill>
                  <a:prstClr val="black"/>
                </a:solidFill>
              </a:rPr>
              <a:t>КПР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ru-RU" sz="1600" dirty="0">
                <a:solidFill>
                  <a:prstClr val="black"/>
                </a:solidFill>
              </a:rPr>
              <a:t>ст.</a:t>
            </a:r>
            <a:r>
              <a:rPr lang="en-US" sz="1600" dirty="0">
                <a:solidFill>
                  <a:prstClr val="black"/>
                </a:solidFill>
              </a:rPr>
              <a:t> 23(4), 28(3)], </a:t>
            </a:r>
            <a:r>
              <a:rPr lang="ru-RU" sz="1600" dirty="0">
                <a:solidFill>
                  <a:prstClr val="black"/>
                </a:solidFill>
              </a:rPr>
              <a:t>ЛОВЗ</a:t>
            </a:r>
            <a:r>
              <a:rPr lang="en-US" sz="1600" dirty="0">
                <a:solidFill>
                  <a:prstClr val="black"/>
                </a:solidFill>
              </a:rPr>
              <a:t> [</a:t>
            </a:r>
            <a:r>
              <a:rPr lang="ru-RU" sz="1600" dirty="0">
                <a:solidFill>
                  <a:prstClr val="black"/>
                </a:solidFill>
              </a:rPr>
              <a:t>КПИ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ru-RU" sz="1600" dirty="0">
                <a:solidFill>
                  <a:prstClr val="black"/>
                </a:solidFill>
              </a:rPr>
              <a:t>ст.</a:t>
            </a:r>
            <a:r>
              <a:rPr lang="en-US" sz="1600" dirty="0">
                <a:solidFill>
                  <a:prstClr val="black"/>
                </a:solidFill>
              </a:rPr>
              <a:t> 32], </a:t>
            </a:r>
            <a:r>
              <a:rPr lang="ru-RU" sz="1600" dirty="0">
                <a:solidFill>
                  <a:prstClr val="black"/>
                </a:solidFill>
              </a:rPr>
              <a:t>и коренных народов</a:t>
            </a:r>
            <a:r>
              <a:rPr lang="en-US" sz="1600" dirty="0">
                <a:solidFill>
                  <a:prstClr val="black"/>
                </a:solidFill>
              </a:rPr>
              <a:t> [</a:t>
            </a:r>
            <a:r>
              <a:rPr lang="ru-RU" sz="1600" dirty="0">
                <a:solidFill>
                  <a:prstClr val="black"/>
                </a:solidFill>
              </a:rPr>
              <a:t>ДООНПКН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ru-RU" sz="1600" dirty="0">
                <a:solidFill>
                  <a:prstClr val="black"/>
                </a:solidFill>
              </a:rPr>
              <a:t>ст.</a:t>
            </a:r>
            <a:r>
              <a:rPr lang="en-US" sz="1600" dirty="0">
                <a:solidFill>
                  <a:prstClr val="black"/>
                </a:solidFill>
              </a:rPr>
              <a:t>39]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2450" y="4201662"/>
            <a:ext cx="2626026" cy="2626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40705" y="4043"/>
            <a:ext cx="8784976" cy="1254001"/>
          </a:xfrm>
        </p:spPr>
        <p:txBody>
          <a:bodyPr>
            <a:noAutofit/>
          </a:bodyPr>
          <a:lstStyle/>
          <a:p>
            <a:pPr algn="l"/>
            <a:r>
              <a:rPr lang="ru-RU" sz="5000" b="1" dirty="0">
                <a:solidFill>
                  <a:schemeClr val="accent6">
                    <a:lumMod val="75000"/>
                  </a:schemeClr>
                </a:solidFill>
              </a:rPr>
              <a:t>ЦУР </a:t>
            </a:r>
            <a:r>
              <a:rPr lang="en-US" sz="5000" b="1" dirty="0">
                <a:solidFill>
                  <a:schemeClr val="accent6">
                    <a:lumMod val="75000"/>
                  </a:schemeClr>
                </a:solidFill>
              </a:rPr>
              <a:t>5: </a:t>
            </a:r>
            <a:r>
              <a:rPr lang="ru-RU" sz="5000" b="1" dirty="0">
                <a:solidFill>
                  <a:schemeClr val="accent6">
                    <a:lumMod val="75000"/>
                  </a:schemeClr>
                </a:solidFill>
              </a:rPr>
              <a:t>Гендерное равенство</a:t>
            </a:r>
            <a:endParaRPr lang="en-US" sz="5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96689" y="1111127"/>
            <a:ext cx="8928992" cy="273630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11200" b="1" i="1" u="sng" dirty="0">
                <a:solidFill>
                  <a:schemeClr val="tx1"/>
                </a:solidFill>
              </a:rPr>
              <a:t>Обеспечение гендерного равенства и расширение прав и возможностей всех женщин и девочек</a:t>
            </a:r>
            <a:endParaRPr lang="en-US" sz="11200" b="1" i="1" u="sng" dirty="0">
              <a:solidFill>
                <a:schemeClr val="tx1"/>
              </a:solidFill>
            </a:endParaRPr>
          </a:p>
          <a:p>
            <a:pPr algn="just"/>
            <a:r>
              <a:rPr lang="ru-RU" sz="10400" i="1" dirty="0">
                <a:solidFill>
                  <a:schemeClr val="tx1"/>
                </a:solidFill>
              </a:rPr>
              <a:t>Задачи включают: искоренение дискриминации и насилия в отношении женщин и девочек</a:t>
            </a:r>
            <a:r>
              <a:rPr lang="en-US" sz="10400" i="1" dirty="0">
                <a:solidFill>
                  <a:schemeClr val="tx1"/>
                </a:solidFill>
              </a:rPr>
              <a:t>;</a:t>
            </a:r>
            <a:r>
              <a:rPr lang="ru-RU" sz="10400" i="1" dirty="0">
                <a:solidFill>
                  <a:schemeClr val="tx1"/>
                </a:solidFill>
              </a:rPr>
              <a:t> признание значимости и оценка неоплачиваемого домашнего труда</a:t>
            </a:r>
            <a:r>
              <a:rPr lang="en-US" sz="10400" i="1" dirty="0">
                <a:solidFill>
                  <a:schemeClr val="tx1"/>
                </a:solidFill>
              </a:rPr>
              <a:t>;</a:t>
            </a:r>
            <a:r>
              <a:rPr lang="ru-RU" sz="10400" i="1" dirty="0">
                <a:solidFill>
                  <a:schemeClr val="tx1"/>
                </a:solidFill>
              </a:rPr>
              <a:t> обеспечение всестороннего участия женщин; доступа к репродуктивному здоровью</a:t>
            </a:r>
            <a:r>
              <a:rPr lang="en-US" sz="10400" i="1" dirty="0">
                <a:solidFill>
                  <a:schemeClr val="tx1"/>
                </a:solidFill>
              </a:rPr>
              <a:t> </a:t>
            </a:r>
            <a:r>
              <a:rPr lang="ru-RU" sz="10400" i="1" dirty="0">
                <a:solidFill>
                  <a:schemeClr val="tx1"/>
                </a:solidFill>
              </a:rPr>
              <a:t>и равного доступа женщин к экономическим ресурсам</a:t>
            </a:r>
            <a:r>
              <a:rPr lang="en-US" sz="10400" i="1" dirty="0">
                <a:solidFill>
                  <a:schemeClr val="tx1"/>
                </a:solidFill>
              </a:rPr>
              <a:t>.</a:t>
            </a:r>
          </a:p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699792" y="3700514"/>
            <a:ext cx="644420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/>
              <a:t>Соответствующие права человека</a:t>
            </a:r>
            <a:endParaRPr lang="en-GB" sz="2400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b="1" dirty="0"/>
              <a:t>Ликвидация всех форм дискриминации в отношении женщин</a:t>
            </a:r>
            <a:r>
              <a:rPr lang="en-US" sz="1500" b="1" dirty="0"/>
              <a:t> </a:t>
            </a:r>
            <a:r>
              <a:rPr lang="en-US" sz="1500" dirty="0"/>
              <a:t>[</a:t>
            </a:r>
            <a:r>
              <a:rPr lang="ru-RU" sz="1500" dirty="0"/>
              <a:t>КЛДЖ/</a:t>
            </a:r>
            <a:r>
              <a:rPr lang="en-US" sz="1500" dirty="0"/>
              <a:t>CEDAW </a:t>
            </a:r>
            <a:r>
              <a:rPr lang="ru-RU" sz="1500" dirty="0"/>
              <a:t>ст.</a:t>
            </a:r>
            <a:r>
              <a:rPr lang="en-US" sz="1500" dirty="0"/>
              <a:t> 1-5] </a:t>
            </a:r>
            <a:r>
              <a:rPr lang="ru-RU" sz="1500" dirty="0"/>
              <a:t>и девочек</a:t>
            </a:r>
            <a:r>
              <a:rPr lang="en-US" sz="1500" dirty="0"/>
              <a:t> [</a:t>
            </a:r>
            <a:r>
              <a:rPr lang="ru-RU" sz="1500" dirty="0"/>
              <a:t>КПР</a:t>
            </a:r>
            <a:r>
              <a:rPr lang="en-US" sz="1500" dirty="0"/>
              <a:t> </a:t>
            </a:r>
            <a:r>
              <a:rPr lang="ru-RU" sz="1500" dirty="0"/>
              <a:t>ст.</a:t>
            </a:r>
            <a:r>
              <a:rPr lang="en-US" sz="1500" dirty="0"/>
              <a:t> 2], </a:t>
            </a:r>
            <a:r>
              <a:rPr lang="ru-RU" sz="1500" dirty="0"/>
              <a:t>в частности в законодательной, политической и общественной жизни</a:t>
            </a:r>
            <a:r>
              <a:rPr lang="en-US" sz="1500" dirty="0"/>
              <a:t> (</a:t>
            </a:r>
            <a:r>
              <a:rPr lang="ru-RU" sz="1500" dirty="0"/>
              <a:t>ст.</a:t>
            </a:r>
            <a:r>
              <a:rPr lang="en-US" sz="1500" dirty="0"/>
              <a:t> 7), </a:t>
            </a:r>
            <a:r>
              <a:rPr lang="ru-RU" sz="1500" dirty="0"/>
              <a:t>экономической и социальной жизни </a:t>
            </a:r>
            <a:r>
              <a:rPr lang="en-US" sz="1500" dirty="0"/>
              <a:t>(</a:t>
            </a:r>
            <a:r>
              <a:rPr lang="ru-RU" sz="1500" dirty="0"/>
              <a:t>ст.</a:t>
            </a:r>
            <a:r>
              <a:rPr lang="en-US" sz="1500" dirty="0"/>
              <a:t> 11, 13), </a:t>
            </a:r>
            <a:r>
              <a:rPr lang="ru-RU" sz="1500" dirty="0"/>
              <a:t>и семейных отношениях </a:t>
            </a:r>
            <a:r>
              <a:rPr lang="en-US" sz="1500" dirty="0"/>
              <a:t>(</a:t>
            </a:r>
            <a:r>
              <a:rPr lang="ru-RU" sz="1500" dirty="0"/>
              <a:t>ст.</a:t>
            </a:r>
            <a:r>
              <a:rPr lang="en-US" sz="1500" dirty="0"/>
              <a:t> 16)]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b="1" dirty="0"/>
              <a:t>Право определять число детей и промежутки между их рождениями </a:t>
            </a:r>
            <a:r>
              <a:rPr lang="en-US" sz="1500" dirty="0"/>
              <a:t>[</a:t>
            </a:r>
            <a:r>
              <a:rPr lang="ru-RU" sz="1500" dirty="0"/>
              <a:t>КЛДЖ/</a:t>
            </a:r>
            <a:r>
              <a:rPr lang="en-US" sz="1500" dirty="0"/>
              <a:t>CEDAW </a:t>
            </a:r>
            <a:r>
              <a:rPr lang="ru-RU" sz="1500" dirty="0"/>
              <a:t>ст.</a:t>
            </a:r>
            <a:r>
              <a:rPr lang="en-US" sz="1500" dirty="0"/>
              <a:t> 12, 16(1)(e); </a:t>
            </a:r>
            <a:r>
              <a:rPr lang="ru-RU" sz="1500" dirty="0"/>
              <a:t>КПР</a:t>
            </a:r>
            <a:r>
              <a:rPr lang="en-US" sz="1500" dirty="0"/>
              <a:t> </a:t>
            </a:r>
            <a:r>
              <a:rPr lang="ru-RU" sz="1500" dirty="0"/>
              <a:t>ст.</a:t>
            </a:r>
            <a:r>
              <a:rPr lang="en-US" sz="1500" dirty="0"/>
              <a:t> 24(2)(f)]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b="1" dirty="0"/>
              <a:t>Особая защита матерей и детей</a:t>
            </a:r>
            <a:r>
              <a:rPr lang="en-US" sz="1500" b="1" dirty="0"/>
              <a:t> </a:t>
            </a:r>
            <a:r>
              <a:rPr lang="en-US" sz="1500" dirty="0"/>
              <a:t>[</a:t>
            </a:r>
            <a:r>
              <a:rPr lang="ru-RU" sz="1500" dirty="0"/>
              <a:t>МПЭСКП</a:t>
            </a:r>
            <a:r>
              <a:rPr lang="en-US" sz="1500" dirty="0"/>
              <a:t> </a:t>
            </a:r>
            <a:r>
              <a:rPr lang="ru-RU" sz="1500" dirty="0"/>
              <a:t>ст.</a:t>
            </a:r>
            <a:r>
              <a:rPr lang="en-US" sz="1500" dirty="0"/>
              <a:t> 10]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b="1" dirty="0"/>
              <a:t>Ликвидация насилия в отношении женщин и девочек.</a:t>
            </a:r>
            <a:r>
              <a:rPr lang="en-US" sz="1500" b="1" dirty="0"/>
              <a:t> </a:t>
            </a:r>
            <a:r>
              <a:rPr lang="ru-RU" sz="1500" dirty="0"/>
              <a:t>КЛДЖ/</a:t>
            </a:r>
            <a:r>
              <a:rPr lang="en-US" sz="1500" dirty="0"/>
              <a:t>CEDAW </a:t>
            </a:r>
            <a:r>
              <a:rPr lang="ru-RU" sz="1500" dirty="0"/>
              <a:t>ст.</a:t>
            </a:r>
            <a:r>
              <a:rPr lang="en-US" sz="1500" dirty="0"/>
              <a:t> 1- 6; </a:t>
            </a:r>
            <a:r>
              <a:rPr lang="ru-RU" sz="1500" dirty="0"/>
              <a:t>ДИНЖ ст.</a:t>
            </a:r>
            <a:r>
              <a:rPr lang="en-US" sz="1500" dirty="0"/>
              <a:t> 1-4; </a:t>
            </a:r>
            <a:r>
              <a:rPr lang="ru-RU" sz="1500" dirty="0"/>
              <a:t>КПР</a:t>
            </a:r>
            <a:r>
              <a:rPr lang="en-US" sz="1500" dirty="0"/>
              <a:t> </a:t>
            </a:r>
            <a:r>
              <a:rPr lang="ru-RU" sz="1500" dirty="0"/>
              <a:t>ст.</a:t>
            </a:r>
            <a:r>
              <a:rPr lang="en-US" sz="1500" dirty="0"/>
              <a:t> 24(3), 35]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b="1" dirty="0"/>
              <a:t>Право на справедливые и благоприятные условия труда</a:t>
            </a:r>
            <a:r>
              <a:rPr lang="en-US" sz="1500" b="1" dirty="0"/>
              <a:t> </a:t>
            </a:r>
            <a:r>
              <a:rPr lang="en-US" sz="1500" dirty="0"/>
              <a:t>[</a:t>
            </a:r>
            <a:r>
              <a:rPr lang="ru-RU" sz="1500" dirty="0"/>
              <a:t>МПЭСКП</a:t>
            </a:r>
            <a:r>
              <a:rPr lang="en-US" sz="1500" dirty="0"/>
              <a:t> </a:t>
            </a:r>
            <a:r>
              <a:rPr lang="ru-RU" sz="1500" dirty="0"/>
              <a:t>ст.</a:t>
            </a:r>
            <a:r>
              <a:rPr lang="en-US" sz="1500" dirty="0"/>
              <a:t> 7; </a:t>
            </a:r>
            <a:r>
              <a:rPr lang="ru-RU" sz="1500" dirty="0"/>
              <a:t>КЛДЖ/</a:t>
            </a:r>
            <a:r>
              <a:rPr lang="en-US" sz="1500" dirty="0"/>
              <a:t>CEDAW </a:t>
            </a:r>
            <a:r>
              <a:rPr lang="ru-RU" sz="1500" dirty="0"/>
              <a:t>ст.</a:t>
            </a:r>
            <a:r>
              <a:rPr lang="en-US" sz="1500" dirty="0"/>
              <a:t> 11]</a:t>
            </a:r>
            <a:endParaRPr lang="en-GB" sz="15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89" y="4110135"/>
            <a:ext cx="2597078" cy="2597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02900" y="19472"/>
            <a:ext cx="9010813" cy="1181993"/>
          </a:xfrm>
        </p:spPr>
        <p:txBody>
          <a:bodyPr>
            <a:noAutofit/>
          </a:bodyPr>
          <a:lstStyle/>
          <a:p>
            <a:pPr algn="l"/>
            <a:r>
              <a:rPr lang="ru-RU" sz="5000" b="1" dirty="0">
                <a:solidFill>
                  <a:srgbClr val="00B0F0"/>
                </a:solidFill>
              </a:rPr>
              <a:t>ЦУР</a:t>
            </a:r>
            <a:r>
              <a:rPr lang="en-US" sz="5000" b="1" dirty="0">
                <a:solidFill>
                  <a:srgbClr val="00B0F0"/>
                </a:solidFill>
              </a:rPr>
              <a:t> 6: </a:t>
            </a:r>
            <a:r>
              <a:rPr lang="ru-RU" sz="5000" b="1" dirty="0">
                <a:solidFill>
                  <a:srgbClr val="00B0F0"/>
                </a:solidFill>
              </a:rPr>
              <a:t>Чистая вода и санитария</a:t>
            </a:r>
            <a:r>
              <a:rPr lang="en-US" sz="5000" b="1" dirty="0">
                <a:solidFill>
                  <a:srgbClr val="00B0F0"/>
                </a:solidFill>
              </a:rPr>
              <a:t> 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640960" cy="2736304"/>
          </a:xfrm>
        </p:spPr>
        <p:txBody>
          <a:bodyPr>
            <a:noAutofit/>
          </a:bodyPr>
          <a:lstStyle/>
          <a:p>
            <a:pPr algn="just"/>
            <a:r>
              <a:rPr lang="ru-RU" sz="2400" b="1" i="1" u="sng" dirty="0">
                <a:solidFill>
                  <a:schemeClr val="tx1"/>
                </a:solidFill>
              </a:rPr>
              <a:t> Обеспечение наличия и рационального использования водных ресурсов и санитарии для всех</a:t>
            </a:r>
          </a:p>
          <a:p>
            <a:pPr algn="just"/>
            <a:r>
              <a:rPr lang="ru-RU" sz="2400" i="1" dirty="0">
                <a:solidFill>
                  <a:schemeClr val="tx1"/>
                </a:solidFill>
              </a:rPr>
              <a:t>Задачи включают: обеспечение всеобщего и равного доступа к безопасной и доброкачественной питьевой воде;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ru-RU" sz="2400" i="1" dirty="0">
                <a:solidFill>
                  <a:schemeClr val="tx1"/>
                </a:solidFill>
              </a:rPr>
              <a:t>санитария и гигиена для всех</a:t>
            </a:r>
            <a:r>
              <a:rPr lang="en-US" sz="2400" i="1" dirty="0">
                <a:solidFill>
                  <a:schemeClr val="tx1"/>
                </a:solidFill>
              </a:rPr>
              <a:t>; </a:t>
            </a:r>
            <a:r>
              <a:rPr lang="ru-RU" sz="2400" i="1" dirty="0">
                <a:solidFill>
                  <a:schemeClr val="tx1"/>
                </a:solidFill>
              </a:rPr>
              <a:t>сокращение загрязнения</a:t>
            </a:r>
            <a:r>
              <a:rPr lang="en-US" sz="2400" i="1" dirty="0">
                <a:solidFill>
                  <a:schemeClr val="tx1"/>
                </a:solidFill>
              </a:rPr>
              <a:t>; </a:t>
            </a:r>
            <a:r>
              <a:rPr lang="ru-RU" sz="2400" i="1" dirty="0">
                <a:solidFill>
                  <a:schemeClr val="tx1"/>
                </a:solidFill>
              </a:rPr>
              <a:t>повышение эффективности водопользования и поощрение участия общественности в области водоснабжения и санитарно-гигиенических услуг</a:t>
            </a:r>
            <a:r>
              <a:rPr lang="en-US" sz="2400" b="1" i="1" dirty="0">
                <a:solidFill>
                  <a:schemeClr val="tx1"/>
                </a:solidFill>
              </a:rPr>
              <a:t>.</a:t>
            </a:r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4026456"/>
            <a:ext cx="6192688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/>
              <a:t>Соответствующие права человека</a:t>
            </a:r>
            <a:endParaRPr lang="en-GB" sz="2400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b="1" dirty="0"/>
              <a:t>Право на безопасную питьевую воду и санитарию </a:t>
            </a:r>
            <a:r>
              <a:rPr lang="en-US" sz="2200" dirty="0"/>
              <a:t>[</a:t>
            </a:r>
            <a:r>
              <a:rPr lang="ru-RU" sz="2200" dirty="0"/>
              <a:t>МПЭСКП</a:t>
            </a:r>
            <a:r>
              <a:rPr lang="en-US" sz="2200" dirty="0"/>
              <a:t> </a:t>
            </a:r>
            <a:r>
              <a:rPr lang="ru-RU" sz="2200" dirty="0"/>
              <a:t>ст.</a:t>
            </a:r>
            <a:r>
              <a:rPr lang="en-US" sz="2200" dirty="0"/>
              <a:t> 11]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b="1" dirty="0"/>
              <a:t>Право на здоровье</a:t>
            </a:r>
            <a:r>
              <a:rPr lang="en-US" sz="2200" b="1" dirty="0"/>
              <a:t> </a:t>
            </a:r>
            <a:r>
              <a:rPr lang="en-US" sz="2200" dirty="0"/>
              <a:t>[</a:t>
            </a:r>
            <a:r>
              <a:rPr lang="ru-RU" sz="2200" dirty="0"/>
              <a:t>ВДПЧ</a:t>
            </a:r>
            <a:r>
              <a:rPr lang="en-US" sz="2200" dirty="0"/>
              <a:t> </a:t>
            </a:r>
            <a:r>
              <a:rPr lang="ru-RU" sz="2200" dirty="0"/>
              <a:t>ст.</a:t>
            </a:r>
            <a:r>
              <a:rPr lang="en-US" sz="2200" dirty="0"/>
              <a:t> 25; </a:t>
            </a:r>
            <a:r>
              <a:rPr lang="ru-RU" sz="2200" dirty="0"/>
              <a:t>МПЭСКП</a:t>
            </a:r>
            <a:r>
              <a:rPr lang="en-US" sz="2200" dirty="0"/>
              <a:t> </a:t>
            </a:r>
            <a:r>
              <a:rPr lang="ru-RU" sz="2200" dirty="0"/>
              <a:t>ст.</a:t>
            </a:r>
            <a:r>
              <a:rPr lang="en-US" sz="2200" dirty="0"/>
              <a:t> 12]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b="1" dirty="0"/>
              <a:t>Равный доступ к водоснабжению и санитарным услугам для сельских женщин </a:t>
            </a:r>
            <a:r>
              <a:rPr lang="en-US" sz="2200" dirty="0"/>
              <a:t>[</a:t>
            </a:r>
            <a:r>
              <a:rPr lang="ru-RU" sz="2200" dirty="0"/>
              <a:t>КЛДЖ/</a:t>
            </a:r>
            <a:r>
              <a:rPr lang="en-US" sz="2200" dirty="0"/>
              <a:t>CEDAW </a:t>
            </a:r>
            <a:r>
              <a:rPr lang="ru-RU" sz="2200" dirty="0"/>
              <a:t>ст.</a:t>
            </a:r>
            <a:r>
              <a:rPr lang="en-US" sz="2200" dirty="0"/>
              <a:t> 14(2)(h)]</a:t>
            </a:r>
            <a:endParaRPr lang="en-GB" sz="22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9139" y="4260557"/>
            <a:ext cx="2507357" cy="2507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51520" y="188640"/>
            <a:ext cx="8424936" cy="1470025"/>
          </a:xfrm>
        </p:spPr>
        <p:txBody>
          <a:bodyPr>
            <a:noAutofit/>
          </a:bodyPr>
          <a:lstStyle/>
          <a:p>
            <a:pPr algn="l"/>
            <a:r>
              <a:rPr lang="ru-RU" sz="5000" b="1" dirty="0">
                <a:solidFill>
                  <a:srgbClr val="FFC000"/>
                </a:solidFill>
              </a:rPr>
              <a:t>ЦУР</a:t>
            </a:r>
            <a:r>
              <a:rPr lang="en-US" sz="5000" b="1" dirty="0">
                <a:solidFill>
                  <a:srgbClr val="FFC000"/>
                </a:solidFill>
              </a:rPr>
              <a:t> 7: </a:t>
            </a:r>
            <a:r>
              <a:rPr lang="ru-RU" sz="5000" b="1" dirty="0">
                <a:solidFill>
                  <a:srgbClr val="FFC000"/>
                </a:solidFill>
              </a:rPr>
              <a:t>Недорогостоящая и чистая энергия</a:t>
            </a:r>
            <a:endParaRPr lang="en-US" sz="5000" b="1" dirty="0">
              <a:solidFill>
                <a:srgbClr val="FFC0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23528" y="1916832"/>
            <a:ext cx="8568952" cy="2391360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9200" b="1" i="1" u="sng" dirty="0">
                <a:solidFill>
                  <a:schemeClr val="tx1"/>
                </a:solidFill>
              </a:rPr>
              <a:t>Обеспечение всеобщего доступа к недорогим, надежным, устойчивым и современным источникам энергии для всех </a:t>
            </a:r>
            <a:endParaRPr lang="en-US" sz="9200" b="1" i="1" u="sng" dirty="0">
              <a:solidFill>
                <a:schemeClr val="tx1"/>
              </a:solidFill>
            </a:endParaRPr>
          </a:p>
          <a:p>
            <a:pPr algn="just"/>
            <a:r>
              <a:rPr lang="ru-RU" sz="9200" i="1" dirty="0">
                <a:solidFill>
                  <a:schemeClr val="tx1"/>
                </a:solidFill>
              </a:rPr>
              <a:t>Задачи включают обеспечение всеобщего доступа к недорогостоящим, надежным и современным энергетическим услугам</a:t>
            </a:r>
            <a:r>
              <a:rPr lang="en-US" sz="11100" i="1" dirty="0">
                <a:solidFill>
                  <a:schemeClr val="tx1"/>
                </a:solidFill>
              </a:rPr>
              <a:t>.</a:t>
            </a:r>
          </a:p>
          <a:p>
            <a:endParaRPr lang="en-US" sz="11100" b="1" i="1" dirty="0">
              <a:solidFill>
                <a:schemeClr val="tx1"/>
              </a:solidFill>
            </a:endParaRPr>
          </a:p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699792" y="4308192"/>
            <a:ext cx="6444208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/>
              <a:t>Соответствующие права человека</a:t>
            </a:r>
            <a:endParaRPr lang="en-GB" sz="2400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b="1" dirty="0"/>
              <a:t>Право на достаточный жизненный уровень</a:t>
            </a:r>
            <a:r>
              <a:rPr lang="en-US" sz="2200" b="1" dirty="0"/>
              <a:t> </a:t>
            </a:r>
            <a:r>
              <a:rPr lang="en-US" sz="2200" dirty="0"/>
              <a:t>[</a:t>
            </a:r>
            <a:r>
              <a:rPr lang="ru-RU" sz="2200" dirty="0"/>
              <a:t>ВДПЧ</a:t>
            </a:r>
            <a:r>
              <a:rPr lang="en-US" sz="2200" dirty="0"/>
              <a:t> </a:t>
            </a:r>
            <a:r>
              <a:rPr lang="ru-RU" sz="2200" dirty="0"/>
              <a:t>ст.</a:t>
            </a:r>
            <a:r>
              <a:rPr lang="en-US" sz="2200" dirty="0"/>
              <a:t> 25; </a:t>
            </a:r>
            <a:r>
              <a:rPr lang="ru-RU" sz="2200" dirty="0"/>
              <a:t>МПЭСКП</a:t>
            </a:r>
            <a:r>
              <a:rPr lang="en-US" sz="2200" dirty="0"/>
              <a:t> </a:t>
            </a:r>
            <a:r>
              <a:rPr lang="ru-RU" sz="2200" dirty="0"/>
              <a:t>ст.</a:t>
            </a:r>
            <a:r>
              <a:rPr lang="en-US" sz="2200" dirty="0"/>
              <a:t> 11]</a:t>
            </a:r>
            <a:endParaRPr lang="ru-RU" sz="2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b="1" dirty="0"/>
              <a:t>Право на пользование результатами научного прогресса и их практическое применение </a:t>
            </a:r>
            <a:r>
              <a:rPr lang="en-US" sz="2200" dirty="0"/>
              <a:t>[</a:t>
            </a:r>
            <a:r>
              <a:rPr lang="ru-RU" sz="2200" dirty="0"/>
              <a:t>ВДПЧ</a:t>
            </a:r>
            <a:r>
              <a:rPr lang="en-US" sz="2200" dirty="0"/>
              <a:t> </a:t>
            </a:r>
            <a:r>
              <a:rPr lang="ru-RU" sz="2200" dirty="0"/>
              <a:t>ст.</a:t>
            </a:r>
            <a:r>
              <a:rPr lang="en-US" sz="2200" dirty="0"/>
              <a:t> 27; </a:t>
            </a:r>
            <a:r>
              <a:rPr lang="ru-RU" sz="2200" dirty="0"/>
              <a:t>МПЭСКП</a:t>
            </a:r>
            <a:r>
              <a:rPr lang="en-US" sz="2200" dirty="0"/>
              <a:t> </a:t>
            </a:r>
            <a:r>
              <a:rPr lang="ru-RU" sz="2200" dirty="0"/>
              <a:t>ст.</a:t>
            </a:r>
            <a:r>
              <a:rPr lang="en-US" sz="2200" dirty="0"/>
              <a:t> 15(1)(b)]</a:t>
            </a:r>
            <a:endParaRPr lang="en-GB" sz="22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16" y="4022913"/>
            <a:ext cx="2646447" cy="2646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03548" y="31477"/>
            <a:ext cx="8136904" cy="1470025"/>
          </a:xfrm>
        </p:spPr>
        <p:txBody>
          <a:bodyPr>
            <a:noAutofit/>
          </a:bodyPr>
          <a:lstStyle/>
          <a:p>
            <a:pPr algn="l"/>
            <a:r>
              <a:rPr lang="ru-RU" sz="4900" b="1" dirty="0">
                <a:solidFill>
                  <a:srgbClr val="A8184B"/>
                </a:solidFill>
              </a:rPr>
              <a:t>ЦУР</a:t>
            </a:r>
            <a:r>
              <a:rPr lang="en-US" sz="4900" b="1" dirty="0">
                <a:solidFill>
                  <a:srgbClr val="A8184B"/>
                </a:solidFill>
              </a:rPr>
              <a:t> 8: </a:t>
            </a:r>
            <a:r>
              <a:rPr lang="ru-RU" sz="4900" b="1" dirty="0">
                <a:solidFill>
                  <a:srgbClr val="A8184B"/>
                </a:solidFill>
              </a:rPr>
              <a:t>Достойная работа и экономический рост</a:t>
            </a:r>
            <a:endParaRPr lang="en-US" sz="4900" b="1" dirty="0">
              <a:solidFill>
                <a:srgbClr val="A8184B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15516" y="1501502"/>
            <a:ext cx="8712968" cy="273630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9200" b="1" i="1" u="sng" dirty="0">
                <a:solidFill>
                  <a:schemeClr val="tx1"/>
                </a:solidFill>
              </a:rPr>
              <a:t>Содействие поступательному, всеохватному и устойчивому экономическому росту, полной и производительной занятости и достойной работе для всех </a:t>
            </a:r>
          </a:p>
          <a:p>
            <a:pPr algn="just"/>
            <a:r>
              <a:rPr lang="ru-RU" sz="8400" i="1" dirty="0">
                <a:solidFill>
                  <a:schemeClr val="tx1"/>
                </a:solidFill>
              </a:rPr>
              <a:t>Задачи включают: поощрение устойчивого экономического роста</a:t>
            </a:r>
            <a:r>
              <a:rPr lang="en-US" sz="8400" i="1" dirty="0">
                <a:solidFill>
                  <a:schemeClr val="tx1"/>
                </a:solidFill>
              </a:rPr>
              <a:t>; </a:t>
            </a:r>
            <a:r>
              <a:rPr lang="ru-RU" sz="8400" i="1" dirty="0">
                <a:solidFill>
                  <a:schemeClr val="tx1"/>
                </a:solidFill>
              </a:rPr>
              <a:t>ресурсоэффективность и устойчивое производство и потребление</a:t>
            </a:r>
            <a:r>
              <a:rPr lang="en-US" sz="8400" i="1" dirty="0">
                <a:solidFill>
                  <a:schemeClr val="tx1"/>
                </a:solidFill>
              </a:rPr>
              <a:t>; </a:t>
            </a:r>
            <a:r>
              <a:rPr lang="ru-RU" sz="8400" i="1" dirty="0">
                <a:solidFill>
                  <a:schemeClr val="tx1"/>
                </a:solidFill>
              </a:rPr>
              <a:t>полная и производительная занятость и достойная работа для всех; искоренение принудительного и детского труда и торговли людьми</a:t>
            </a:r>
            <a:r>
              <a:rPr lang="en-US" sz="8400" i="1" dirty="0">
                <a:solidFill>
                  <a:schemeClr val="tx1"/>
                </a:solidFill>
              </a:rPr>
              <a:t>; </a:t>
            </a:r>
            <a:r>
              <a:rPr lang="ru-RU" sz="8400" i="1" dirty="0">
                <a:solidFill>
                  <a:schemeClr val="tx1"/>
                </a:solidFill>
              </a:rPr>
              <a:t>защита прав трудящихся, в том числе трудящихся-мигрантов и повышение доступа к финансовым услугам</a:t>
            </a:r>
            <a:r>
              <a:rPr lang="en-US" sz="9600" i="1" dirty="0">
                <a:solidFill>
                  <a:schemeClr val="tx1"/>
                </a:solidFill>
              </a:rPr>
              <a:t>.</a:t>
            </a:r>
            <a:endParaRPr lang="en-GB" sz="9600" dirty="0"/>
          </a:p>
        </p:txBody>
      </p:sp>
      <p:sp>
        <p:nvSpPr>
          <p:cNvPr id="7" name="TextBox 6"/>
          <p:cNvSpPr txBox="1"/>
          <p:nvPr/>
        </p:nvSpPr>
        <p:spPr>
          <a:xfrm>
            <a:off x="35991" y="3928036"/>
            <a:ext cx="6408712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/>
              <a:t>Соответствующие права человека</a:t>
            </a:r>
            <a:endParaRPr lang="en-GB" sz="2400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/>
              <a:t>Право на труд и на справедливые и благоприятные условия</a:t>
            </a:r>
            <a:r>
              <a:rPr lang="en-US" sz="1600" b="1" dirty="0"/>
              <a:t> </a:t>
            </a:r>
            <a:r>
              <a:rPr lang="en-US" sz="1600" dirty="0"/>
              <a:t>[</a:t>
            </a:r>
            <a:r>
              <a:rPr lang="ru-RU" sz="1600" dirty="0"/>
              <a:t>ВДПЧ</a:t>
            </a:r>
            <a:r>
              <a:rPr lang="en-US" sz="1600" dirty="0"/>
              <a:t> </a:t>
            </a:r>
            <a:r>
              <a:rPr lang="ru-RU" sz="1600" dirty="0"/>
              <a:t>ст.</a:t>
            </a:r>
            <a:r>
              <a:rPr lang="en-US" sz="1600" dirty="0"/>
              <a:t> 23; </a:t>
            </a:r>
            <a:r>
              <a:rPr lang="ru-RU" sz="1600" dirty="0"/>
              <a:t>МПЭСКП</a:t>
            </a:r>
            <a:r>
              <a:rPr lang="en-US" sz="1600" dirty="0"/>
              <a:t> </a:t>
            </a:r>
            <a:r>
              <a:rPr lang="ru-RU" sz="1600" dirty="0"/>
              <a:t>ст.</a:t>
            </a:r>
            <a:r>
              <a:rPr lang="en-US" sz="1600" dirty="0"/>
              <a:t> 6, 7, 10; </a:t>
            </a:r>
            <a:r>
              <a:rPr lang="ru-RU" sz="1600" dirty="0"/>
              <a:t>КПИ</a:t>
            </a:r>
            <a:r>
              <a:rPr lang="en-US" sz="1600" dirty="0"/>
              <a:t> </a:t>
            </a:r>
            <a:r>
              <a:rPr lang="ru-RU" sz="1600" dirty="0"/>
              <a:t>ст.</a:t>
            </a:r>
            <a:r>
              <a:rPr lang="en-US" sz="1600" dirty="0"/>
              <a:t> 27;</a:t>
            </a:r>
            <a:r>
              <a:rPr lang="ru-RU" sz="1600" dirty="0"/>
              <a:t> Основные конвенции </a:t>
            </a:r>
            <a:r>
              <a:rPr lang="en-US" sz="1600" dirty="0"/>
              <a:t> </a:t>
            </a:r>
            <a:r>
              <a:rPr lang="ru-RU" sz="1600" dirty="0"/>
              <a:t>МОТ в сфере труда и Декларация МОТ об основополагающих принципах и правах в сфере труда</a:t>
            </a:r>
            <a:r>
              <a:rPr lang="en-US" sz="1600" dirty="0"/>
              <a:t>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/>
              <a:t> Запрещение рабства, принудительного труда и торговли людьми</a:t>
            </a:r>
            <a:r>
              <a:rPr lang="en-US" sz="1600" dirty="0"/>
              <a:t> [</a:t>
            </a:r>
            <a:r>
              <a:rPr lang="ru-RU" sz="1600" dirty="0"/>
              <a:t>ВДПЧ</a:t>
            </a:r>
            <a:r>
              <a:rPr lang="en-US" sz="1600" dirty="0"/>
              <a:t> </a:t>
            </a:r>
            <a:r>
              <a:rPr lang="ru-RU" sz="1600" dirty="0"/>
              <a:t>ст.</a:t>
            </a:r>
            <a:r>
              <a:rPr lang="en-US" sz="1600" dirty="0"/>
              <a:t> 4; </a:t>
            </a:r>
            <a:r>
              <a:rPr lang="ru-RU" sz="1600" dirty="0"/>
              <a:t>МПГПП</a:t>
            </a:r>
            <a:r>
              <a:rPr lang="en-US" sz="1600" dirty="0"/>
              <a:t> </a:t>
            </a:r>
            <a:r>
              <a:rPr lang="ru-RU" sz="1600" dirty="0"/>
              <a:t>ст.</a:t>
            </a:r>
            <a:r>
              <a:rPr lang="en-US" sz="1600" dirty="0"/>
              <a:t> 8; </a:t>
            </a:r>
            <a:r>
              <a:rPr lang="ru-RU" sz="1600" dirty="0"/>
              <a:t>КЛДЖ/</a:t>
            </a:r>
            <a:r>
              <a:rPr lang="en-US" sz="1600" dirty="0"/>
              <a:t>CEDAW </a:t>
            </a:r>
            <a:r>
              <a:rPr lang="ru-RU" sz="1600" dirty="0"/>
              <a:t>ст.</a:t>
            </a:r>
            <a:r>
              <a:rPr lang="en-US" sz="1600" dirty="0"/>
              <a:t> 6; </a:t>
            </a:r>
            <a:r>
              <a:rPr lang="ru-RU" sz="1600" dirty="0"/>
              <a:t>КПР</a:t>
            </a:r>
            <a:r>
              <a:rPr lang="en-US" sz="1600" dirty="0"/>
              <a:t> </a:t>
            </a:r>
            <a:r>
              <a:rPr lang="ru-RU" sz="1600" dirty="0"/>
              <a:t>ст.</a:t>
            </a:r>
            <a:r>
              <a:rPr lang="en-US" sz="1600" dirty="0"/>
              <a:t> 34-36]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/>
              <a:t>Равноправие женщин в сфере трудовой деятельности </a:t>
            </a:r>
            <a:r>
              <a:rPr lang="en-US" sz="1600" dirty="0"/>
              <a:t>[</a:t>
            </a:r>
            <a:r>
              <a:rPr lang="ru-RU" sz="1600" dirty="0"/>
              <a:t>КЛДЖ/</a:t>
            </a:r>
            <a:r>
              <a:rPr lang="en-US" sz="1600" dirty="0"/>
              <a:t>CEDAW </a:t>
            </a:r>
            <a:r>
              <a:rPr lang="ru-RU" sz="1600" dirty="0"/>
              <a:t>ст.</a:t>
            </a:r>
            <a:r>
              <a:rPr lang="en-US" sz="1600" dirty="0"/>
              <a:t> 11; </a:t>
            </a:r>
            <a:r>
              <a:rPr lang="ru-RU" sz="1600" dirty="0"/>
              <a:t>Конвенции МОТ №№</a:t>
            </a:r>
            <a:r>
              <a:rPr lang="en-US" sz="1600" dirty="0"/>
              <a:t> 100 </a:t>
            </a:r>
            <a:r>
              <a:rPr lang="ru-RU" sz="1600" dirty="0"/>
              <a:t>и</a:t>
            </a:r>
            <a:r>
              <a:rPr lang="en-US" sz="1600" dirty="0"/>
              <a:t> 111]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/>
              <a:t>Запрещение детского труда </a:t>
            </a:r>
            <a:r>
              <a:rPr lang="en-US" sz="1600" dirty="0"/>
              <a:t>[</a:t>
            </a:r>
            <a:r>
              <a:rPr lang="ru-RU" sz="1600" dirty="0"/>
              <a:t>КПР</a:t>
            </a:r>
            <a:r>
              <a:rPr lang="en-US" sz="1600" dirty="0"/>
              <a:t> </a:t>
            </a:r>
            <a:r>
              <a:rPr lang="ru-RU" sz="1600" dirty="0"/>
              <a:t>ст.</a:t>
            </a:r>
            <a:r>
              <a:rPr lang="en-US" sz="1600" dirty="0"/>
              <a:t> 32; </a:t>
            </a:r>
            <a:r>
              <a:rPr lang="ru-RU" sz="1600" dirty="0"/>
              <a:t>Конвенция МОТ №</a:t>
            </a:r>
            <a:r>
              <a:rPr lang="en-US" sz="1600" dirty="0"/>
              <a:t> 182]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/>
              <a:t>Равные трудовые права трудящихся-мигрантов</a:t>
            </a:r>
            <a:r>
              <a:rPr lang="en-US" sz="1600" b="1" dirty="0"/>
              <a:t> </a:t>
            </a:r>
            <a:r>
              <a:rPr lang="en-US" sz="1600" dirty="0"/>
              <a:t>[</a:t>
            </a:r>
            <a:r>
              <a:rPr lang="ru-RU" sz="1600" dirty="0"/>
              <a:t>МПКТМ</a:t>
            </a:r>
            <a:r>
              <a:rPr lang="en-US" sz="1600" dirty="0"/>
              <a:t> </a:t>
            </a:r>
            <a:r>
              <a:rPr lang="ru-RU" sz="1600" dirty="0"/>
              <a:t>ст.</a:t>
            </a:r>
            <a:r>
              <a:rPr lang="en-US" sz="1600" dirty="0"/>
              <a:t> 25]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0657" y="4017904"/>
            <a:ext cx="2744142" cy="2744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-11983"/>
            <a:ext cx="9036496" cy="1470025"/>
          </a:xfrm>
        </p:spPr>
        <p:txBody>
          <a:bodyPr>
            <a:noAutofit/>
          </a:bodyPr>
          <a:lstStyle/>
          <a:p>
            <a:pPr algn="l"/>
            <a:r>
              <a:rPr lang="ru-RU" sz="5000" b="1" dirty="0">
                <a:solidFill>
                  <a:schemeClr val="accent6">
                    <a:lumMod val="75000"/>
                  </a:schemeClr>
                </a:solidFill>
              </a:rPr>
              <a:t>ЦУР</a:t>
            </a:r>
            <a:r>
              <a:rPr lang="en-US" sz="5000" b="1" dirty="0">
                <a:solidFill>
                  <a:schemeClr val="accent6">
                    <a:lumMod val="75000"/>
                  </a:schemeClr>
                </a:solidFill>
              </a:rPr>
              <a:t> 9: </a:t>
            </a:r>
            <a:r>
              <a:rPr lang="ru-RU" sz="5000" b="1" dirty="0">
                <a:solidFill>
                  <a:schemeClr val="accent6">
                    <a:lumMod val="75000"/>
                  </a:schemeClr>
                </a:solidFill>
              </a:rPr>
              <a:t>Индустриализация, инновации и инфраструктура</a:t>
            </a:r>
            <a:endParaRPr lang="en-US" sz="5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13510" y="1434514"/>
            <a:ext cx="8678969" cy="273630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10400" b="1" i="1" u="sng" dirty="0">
                <a:solidFill>
                  <a:schemeClr val="tx1"/>
                </a:solidFill>
              </a:rPr>
              <a:t>Создание стойкой инфраструктуры, содействие всеохватной и устойчивой индустриализации и инновациям </a:t>
            </a:r>
          </a:p>
          <a:p>
            <a:pPr algn="just"/>
            <a:r>
              <a:rPr lang="ru-RU" sz="9600" i="1" dirty="0">
                <a:solidFill>
                  <a:schemeClr val="tx1"/>
                </a:solidFill>
              </a:rPr>
              <a:t>Задачи включают: всеобщий и справедливый доступ к качественной инфраструктуре</a:t>
            </a:r>
            <a:r>
              <a:rPr lang="en-US" sz="9600" i="1" dirty="0">
                <a:solidFill>
                  <a:schemeClr val="tx1"/>
                </a:solidFill>
              </a:rPr>
              <a:t>; </a:t>
            </a:r>
            <a:r>
              <a:rPr lang="ru-RU" sz="9600" i="1" dirty="0">
                <a:solidFill>
                  <a:schemeClr val="tx1"/>
                </a:solidFill>
              </a:rPr>
              <a:t>индустриализация, обеспечивающая создание рабочих мест</a:t>
            </a:r>
            <a:r>
              <a:rPr lang="en-US" sz="9600" i="1" dirty="0">
                <a:solidFill>
                  <a:schemeClr val="tx1"/>
                </a:solidFill>
              </a:rPr>
              <a:t>; </a:t>
            </a:r>
            <a:r>
              <a:rPr lang="ru-RU" sz="9600" i="1" dirty="0">
                <a:solidFill>
                  <a:schemeClr val="tx1"/>
                </a:solidFill>
              </a:rPr>
              <a:t>доступ к финансовым услугам и рынкам</a:t>
            </a:r>
            <a:r>
              <a:rPr lang="en-US" sz="9600" i="1" dirty="0">
                <a:solidFill>
                  <a:schemeClr val="tx1"/>
                </a:solidFill>
              </a:rPr>
              <a:t>; </a:t>
            </a:r>
            <a:r>
              <a:rPr lang="ru-RU" sz="9600" i="1" dirty="0">
                <a:solidFill>
                  <a:schemeClr val="tx1"/>
                </a:solidFill>
              </a:rPr>
              <a:t>передача инноваций и технологий и повышение доступа к ИКТ</a:t>
            </a:r>
            <a:r>
              <a:rPr lang="en-US" sz="9600" i="1" dirty="0">
                <a:solidFill>
                  <a:schemeClr val="tx1"/>
                </a:solidFill>
              </a:rPr>
              <a:t>.</a:t>
            </a:r>
            <a:endParaRPr lang="en-GB" sz="9600" dirty="0"/>
          </a:p>
        </p:txBody>
      </p:sp>
      <p:sp>
        <p:nvSpPr>
          <p:cNvPr id="7" name="TextBox 6"/>
          <p:cNvSpPr txBox="1"/>
          <p:nvPr/>
        </p:nvSpPr>
        <p:spPr>
          <a:xfrm>
            <a:off x="2672075" y="3907338"/>
            <a:ext cx="644420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/>
              <a:t>Соответствующие права человека</a:t>
            </a:r>
            <a:endParaRPr lang="en-GB" sz="2400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Право на пользование результатами научного прогресса и их практическое применение </a:t>
            </a:r>
            <a:r>
              <a:rPr lang="en-US" dirty="0"/>
              <a:t>[</a:t>
            </a:r>
            <a:r>
              <a:rPr lang="ru-RU" dirty="0"/>
              <a:t>ВДПЧ</a:t>
            </a:r>
            <a:r>
              <a:rPr lang="en-US" dirty="0"/>
              <a:t> </a:t>
            </a:r>
            <a:r>
              <a:rPr lang="ru-RU" dirty="0"/>
              <a:t>ст.</a:t>
            </a:r>
            <a:r>
              <a:rPr lang="en-US" dirty="0"/>
              <a:t> 27; </a:t>
            </a:r>
            <a:r>
              <a:rPr lang="ru-RU" dirty="0"/>
              <a:t>МПЭСКП</a:t>
            </a:r>
            <a:r>
              <a:rPr lang="en-US" dirty="0"/>
              <a:t> </a:t>
            </a:r>
            <a:r>
              <a:rPr lang="ru-RU" dirty="0"/>
              <a:t>ст.</a:t>
            </a:r>
            <a:r>
              <a:rPr lang="en-US" dirty="0"/>
              <a:t> 15(1)(b)]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Право на доступ к информации</a:t>
            </a:r>
            <a:r>
              <a:rPr lang="en-US" b="1" dirty="0"/>
              <a:t> </a:t>
            </a:r>
            <a:r>
              <a:rPr lang="en-US" dirty="0"/>
              <a:t>[</a:t>
            </a:r>
            <a:r>
              <a:rPr lang="ru-RU" dirty="0"/>
              <a:t>ВДПЧ</a:t>
            </a:r>
            <a:r>
              <a:rPr lang="en-US" dirty="0"/>
              <a:t> </a:t>
            </a:r>
            <a:r>
              <a:rPr lang="ru-RU" dirty="0"/>
              <a:t>ст.</a:t>
            </a:r>
            <a:r>
              <a:rPr lang="en-US" dirty="0"/>
              <a:t> 19; </a:t>
            </a:r>
            <a:r>
              <a:rPr lang="ru-RU" dirty="0"/>
              <a:t>МПГПП</a:t>
            </a:r>
            <a:r>
              <a:rPr lang="en-US" dirty="0"/>
              <a:t> </a:t>
            </a:r>
            <a:r>
              <a:rPr lang="ru-RU" dirty="0"/>
              <a:t>ст.</a:t>
            </a:r>
            <a:r>
              <a:rPr lang="en-US" dirty="0"/>
              <a:t> 19(2)]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Право на достаточное жилище</a:t>
            </a:r>
            <a:r>
              <a:rPr lang="en-US" b="1" dirty="0"/>
              <a:t>, </a:t>
            </a:r>
            <a:r>
              <a:rPr lang="ru-RU" dirty="0"/>
              <a:t>в том числе на землю и ресурсы</a:t>
            </a:r>
            <a:r>
              <a:rPr lang="en-US" dirty="0"/>
              <a:t>  [</a:t>
            </a:r>
            <a:r>
              <a:rPr lang="ru-RU" dirty="0"/>
              <a:t>ВДПЧ</a:t>
            </a:r>
            <a:r>
              <a:rPr lang="en-US" dirty="0"/>
              <a:t> </a:t>
            </a:r>
            <a:r>
              <a:rPr lang="ru-RU" dirty="0"/>
              <a:t>ст.</a:t>
            </a:r>
            <a:r>
              <a:rPr lang="en-US" dirty="0"/>
              <a:t> 25; </a:t>
            </a:r>
            <a:r>
              <a:rPr lang="ru-RU" dirty="0"/>
              <a:t>МПЭСКП</a:t>
            </a:r>
            <a:r>
              <a:rPr lang="en-US" dirty="0"/>
              <a:t> </a:t>
            </a:r>
            <a:r>
              <a:rPr lang="ru-RU" dirty="0"/>
              <a:t>ст.</a:t>
            </a:r>
            <a:r>
              <a:rPr lang="en-US" dirty="0"/>
              <a:t> 11]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Равные права женщин на получение кредитов и доступ к сельской инфраструктуре (</a:t>
            </a:r>
            <a:r>
              <a:rPr lang="ru-RU" dirty="0"/>
              <a:t>КЛДЖ/</a:t>
            </a:r>
            <a:r>
              <a:rPr lang="en-US" dirty="0"/>
              <a:t>CEDAW </a:t>
            </a:r>
            <a:r>
              <a:rPr lang="ru-RU" dirty="0"/>
              <a:t>ст.</a:t>
            </a:r>
            <a:r>
              <a:rPr lang="en-US" dirty="0"/>
              <a:t> 13(b), </a:t>
            </a:r>
            <a:r>
              <a:rPr lang="ru-RU" dirty="0"/>
              <a:t>ст.</a:t>
            </a:r>
            <a:r>
              <a:rPr lang="en-US" dirty="0"/>
              <a:t> 14(2)]</a:t>
            </a:r>
            <a:endParaRPr lang="en-GB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94" y="4058978"/>
            <a:ext cx="2651373" cy="2651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D5566B2-D90B-46B9-8B0E-0358185CB5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7A62284-2CB9-4EB3-9027-9CD1FC226484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07996524-EC7A-4826-8F9D-36C4D9BB36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2700</Words>
  <Application>Microsoft Macintosh PowerPoint</Application>
  <PresentationFormat>On-screen Show (4:3)</PresentationFormat>
  <Paragraphs>134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ЦУР 1: Ликвидация нищеты</vt:lpstr>
      <vt:lpstr>ЦУР 2: Ликвидация голода</vt:lpstr>
      <vt:lpstr>ЦУР 3: Хорошее здоровье и благополучие</vt:lpstr>
      <vt:lpstr>ЦУР 4: Качественное образование</vt:lpstr>
      <vt:lpstr>ЦУР 5: Гендерное равенство</vt:lpstr>
      <vt:lpstr>ЦУР 6: Чистая вода и санитария </vt:lpstr>
      <vt:lpstr>ЦУР 7: Недорогостоящая и чистая энергия</vt:lpstr>
      <vt:lpstr>ЦУР 8: Достойная работа и экономический рост</vt:lpstr>
      <vt:lpstr>ЦУР 9: Индустриализация, инновации и инфраструктура</vt:lpstr>
      <vt:lpstr>ЦУР 10: Уменьшение неравенства</vt:lpstr>
      <vt:lpstr>ЦУР 11: Устойчивые города и населенные пункты</vt:lpstr>
      <vt:lpstr>ЦУР 12: Ответственное потребление и производство</vt:lpstr>
      <vt:lpstr>ЦУР 13: Борьба с изменениями климата</vt:lpstr>
      <vt:lpstr>ЦУР 14: Сохранение морских экосистем</vt:lpstr>
      <vt:lpstr>ЦУР 15: Сохранение экосистем суши</vt:lpstr>
      <vt:lpstr>ЦУР 16: Мир, правосудие и устойчивые институты</vt:lpstr>
      <vt:lpstr>ЦУР 17: Партнерство в интересах устойчивого развития</vt:lpstr>
    </vt:vector>
  </TitlesOfParts>
  <Company>OHCHR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ЦУР 1: Ликвидация нищеты</dc:title>
  <dc:creator>UHRI Intern OHCHR</dc:creator>
  <cp:lastModifiedBy>CBP Individual contractor</cp:lastModifiedBy>
  <cp:revision>102</cp:revision>
  <cp:lastPrinted>2017-08-16T14:54:58Z</cp:lastPrinted>
  <dcterms:created xsi:type="dcterms:W3CDTF">2017-08-16T14:36:37Z</dcterms:created>
  <dcterms:modified xsi:type="dcterms:W3CDTF">2020-04-29T09:17:08Z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</Properties>
</file>