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67" r:id="rId4"/>
    <p:sldId id="268" r:id="rId5"/>
    <p:sldId id="269" r:id="rId6"/>
    <p:sldId id="260" r:id="rId7"/>
    <p:sldId id="266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6" d="100"/>
          <a:sy n="126" d="100"/>
        </p:scale>
        <p:origin x="-2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6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TitleSlid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F1BDE-CFDB-1341-9D82-56CDD70CBB6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492375"/>
            <a:ext cx="6762749" cy="1470025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fr-CH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3966882"/>
            <a:ext cx="6762749" cy="1752600"/>
          </a:xfrm>
        </p:spPr>
        <p:txBody>
          <a:bodyPr>
            <a:normAutofit/>
          </a:bodyPr>
          <a:lstStyle>
            <a:lvl1pPr marL="0" indent="0" algn="r"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H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0E594-F338-484E-A844-FDD16554CE31}" type="datetimeFigureOut">
              <a:rPr lang="en-US" smtClean="0"/>
              <a:t>25.04.19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0E594-F338-484E-A844-FDD16554CE31}" type="datetimeFigureOut">
              <a:rPr lang="en-US" smtClean="0"/>
              <a:t>25.04.19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F1BDE-CFDB-1341-9D82-56CDD70CBB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4" y="590550"/>
            <a:ext cx="365760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CH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3023" y="739588"/>
            <a:ext cx="3657600" cy="53087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4" y="1816100"/>
            <a:ext cx="3657600" cy="38227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0E594-F338-484E-A844-FDD16554CE31}" type="datetimeFigureOut">
              <a:rPr lang="en-US" smtClean="0"/>
              <a:t>25.04.19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F1BDE-CFDB-1341-9D82-56CDD70CBB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Picture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977" y="187452"/>
            <a:ext cx="853665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533400"/>
            <a:ext cx="447675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fr-CH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124" y="1828800"/>
            <a:ext cx="4474539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6124" y="6288741"/>
            <a:ext cx="1887537" cy="365125"/>
          </a:xfrm>
        </p:spPr>
        <p:txBody>
          <a:bodyPr/>
          <a:lstStyle/>
          <a:p>
            <a:fld id="{17D0E594-F338-484E-A844-FDD16554CE31}" type="datetimeFigureOut">
              <a:rPr lang="en-US" smtClean="0"/>
              <a:t>25.04.19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67399" y="6288741"/>
            <a:ext cx="267596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F1BDE-CFDB-1341-9D82-56CDD70CBB6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188253" y="179292"/>
            <a:ext cx="3281087" cy="6483096"/>
          </a:xfrm>
          <a:prstGeom prst="round1Rect">
            <a:avLst>
              <a:gd name="adj" fmla="val 17325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CH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953" y="533400"/>
            <a:ext cx="365760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fr-CH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596153" y="1600199"/>
            <a:ext cx="3657600" cy="3657601"/>
          </a:xfrm>
          <a:prstGeom prst="ellipse">
            <a:avLst/>
          </a:prstGeom>
          <a:blipFill dpi="0" rotWithShape="0">
            <a:blip r:embed="rId3" cstate="print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CH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0412" y="1828800"/>
            <a:ext cx="3657600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17D0E594-F338-484E-A844-FDD16554CE31}" type="datetimeFigureOut">
              <a:rPr lang="en-US" smtClean="0"/>
              <a:t>25.04.19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F1BDE-CFDB-1341-9D82-56CDD70CBB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038" y="3778624"/>
            <a:ext cx="7560515" cy="110265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fr-CH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871584" y="762000"/>
            <a:ext cx="7427726" cy="2989730"/>
          </a:xfrm>
          <a:prstGeom prst="roundRect">
            <a:avLst>
              <a:gd name="adj" fmla="val 7476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CH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8034" y="4827493"/>
            <a:ext cx="7559977" cy="1220881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17D0E594-F338-484E-A844-FDD16554CE31}" type="datetimeFigureOut">
              <a:rPr lang="en-US" smtClean="0"/>
              <a:t>25.04.19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F1BDE-CFDB-1341-9D82-56CDD70CBB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0E594-F338-484E-A844-FDD16554CE31}" type="datetimeFigureOut">
              <a:rPr lang="en-US" smtClean="0"/>
              <a:t>25.04.19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F1BDE-CFDB-1341-9D82-56CDD70CBB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8646" y="779463"/>
            <a:ext cx="1358153" cy="5268912"/>
          </a:xfrm>
        </p:spPr>
        <p:txBody>
          <a:bodyPr vert="eaVert"/>
          <a:lstStyle/>
          <a:p>
            <a:r>
              <a:rPr lang="fr-CH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779464"/>
            <a:ext cx="6170613" cy="526891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0E594-F338-484E-A844-FDD16554CE31}" type="datetimeFigureOut">
              <a:rPr lang="en-US" smtClean="0"/>
              <a:t>25.04.19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F1BDE-CFDB-1341-9D82-56CDD70CBB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0E594-F338-484E-A844-FDD16554CE31}" type="datetimeFigureOut">
              <a:rPr lang="en-US" smtClean="0"/>
              <a:t>25.04.19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F1BDE-CFDB-1341-9D82-56CDD70CBB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SectionHead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591360"/>
            <a:ext cx="7583487" cy="1362075"/>
          </a:xfrm>
        </p:spPr>
        <p:txBody>
          <a:bodyPr anchor="b" anchorCtr="0">
            <a:noAutofit/>
          </a:bodyPr>
          <a:lstStyle>
            <a:lvl1pPr algn="l">
              <a:defRPr sz="4400" b="1" cap="none" baseline="0">
                <a:solidFill>
                  <a:schemeClr val="bg1"/>
                </a:solidFill>
              </a:defRPr>
            </a:lvl1pPr>
          </a:lstStyle>
          <a:p>
            <a:r>
              <a:rPr lang="fr-CH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3950354"/>
            <a:ext cx="7583487" cy="1500187"/>
          </a:xfrm>
        </p:spPr>
        <p:txBody>
          <a:bodyPr anchor="t" anchorCtr="0"/>
          <a:lstStyle>
            <a:lvl1pPr marL="0" indent="0" algn="l">
              <a:spcBef>
                <a:spcPts val="600"/>
              </a:spcBef>
              <a:buNone/>
              <a:defRPr sz="20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H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0E594-F338-484E-A844-FDD16554CE31}" type="datetimeFigureOut">
              <a:rPr lang="en-US" smtClean="0"/>
              <a:t>25.04.19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F1BDE-CFDB-1341-9D82-56CDD70CBB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8541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0E594-F338-484E-A844-FDD16554CE31}" type="datetimeFigureOut">
              <a:rPr lang="en-US" smtClean="0"/>
              <a:t>25.04.19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F1BDE-CFDB-1341-9D82-56CDD70CBB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</p:spPr>
        <p:txBody>
          <a:bodyPr/>
          <a:lstStyle>
            <a:lvl1pPr>
              <a:defRPr/>
            </a:lvl1pPr>
          </a:lstStyle>
          <a:p>
            <a:r>
              <a:rPr lang="fr-CH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0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0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0E594-F338-484E-A844-FDD16554CE31}" type="datetimeFigureOut">
              <a:rPr lang="en-US" smtClean="0"/>
              <a:t>25.04.19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F1BDE-CFDB-1341-9D82-56CDD70CBB64}" type="slidenum">
              <a:rPr lang="en-US" smtClean="0"/>
              <a:t>‹#›</a:t>
            </a:fld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1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0E594-F338-484E-A844-FDD16554CE31}" type="datetimeFigureOut">
              <a:rPr lang="en-US" smtClean="0"/>
              <a:t>25.04.19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F1BDE-CFDB-1341-9D82-56CDD70CBB6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779462" y="3991816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0E594-F338-484E-A844-FDD16554CE31}" type="datetimeFigureOut">
              <a:rPr lang="en-US" smtClean="0"/>
              <a:t>25.04.19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F1BDE-CFDB-1341-9D82-56CDD70CBB6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0E594-F338-484E-A844-FDD16554CE31}" type="datetimeFigureOut">
              <a:rPr lang="en-US" smtClean="0"/>
              <a:t>25.04.19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F1BDE-CFDB-1341-9D82-56CDD70CBB6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77946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77946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0E594-F338-484E-A844-FDD16554CE31}" type="datetimeFigureOut">
              <a:rPr lang="en-US" smtClean="0"/>
              <a:t>25.04.19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F1BDE-CFDB-1341-9D82-56CDD70CBB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/>
          <p:cNvSpPr/>
          <p:nvPr/>
        </p:nvSpPr>
        <p:spPr>
          <a:xfrm>
            <a:off x="189707" y="189707"/>
            <a:ext cx="8764587" cy="6478587"/>
          </a:xfrm>
          <a:prstGeom prst="round2DiagRect">
            <a:avLst>
              <a:gd name="adj1" fmla="val 9416"/>
              <a:gd name="adj2" fmla="val 0"/>
            </a:avLst>
          </a:prstGeom>
          <a:gradFill>
            <a:gsLst>
              <a:gs pos="1700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r-CH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7" cy="42089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288741"/>
            <a:ext cx="18875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7D0E594-F338-484E-A844-FDD16554CE31}" type="datetimeFigureOut">
              <a:rPr lang="en-US" smtClean="0"/>
              <a:t>25.04.19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4615" y="6288741"/>
            <a:ext cx="5238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4411" y="219635"/>
            <a:ext cx="493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A2F1BDE-CFDB-1341-9D82-56CDD70CBB6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Wingdings 2" pitchFamily="18" charset="2"/>
        <a:buChar char=""/>
        <a:defRPr sz="2200" kern="1200">
          <a:solidFill>
            <a:schemeClr val="bg1"/>
          </a:solidFill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1711325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6pPr>
      <a:lvl7pPr marL="20002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7pPr>
      <a:lvl8pPr marL="2290763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8pPr>
      <a:lvl9pPr marL="25717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Right to development and Obligations </a:t>
            </a:r>
            <a:r>
              <a:rPr lang="en-US" dirty="0" smtClean="0"/>
              <a:t>for Investors and </a:t>
            </a:r>
            <a:r>
              <a:rPr lang="en-US" dirty="0" smtClean="0"/>
              <a:t>businesses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sz="3200" dirty="0" smtClean="0"/>
              <a:t>Advantages </a:t>
            </a:r>
            <a:r>
              <a:rPr lang="en-US" sz="3200" dirty="0" smtClean="0"/>
              <a:t>and disadvantages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Dr</a:t>
            </a:r>
            <a:r>
              <a:rPr lang="en-US" dirty="0" smtClean="0"/>
              <a:t> Carlos Lopez</a:t>
            </a:r>
          </a:p>
          <a:p>
            <a:r>
              <a:rPr lang="en-US" dirty="0" smtClean="0"/>
              <a:t>International Commission of Jurists</a:t>
            </a:r>
          </a:p>
        </p:txBody>
      </p:sp>
    </p:spTree>
    <p:extLst>
      <p:ext uri="{BB962C8B-B14F-4D97-AF65-F5344CB8AC3E}">
        <p14:creationId xmlns:p14="http://schemas.microsoft.com/office/powerpoint/2010/main" val="242530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Introduction: Right to Development and investment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concept of Right to Development: </a:t>
            </a:r>
            <a:r>
              <a:rPr lang="en-US" dirty="0"/>
              <a:t>every </a:t>
            </a:r>
            <a:r>
              <a:rPr lang="en-US" dirty="0" smtClean="0"/>
              <a:t>human person </a:t>
            </a:r>
            <a:r>
              <a:rPr lang="en-US" dirty="0"/>
              <a:t>and all peoples are entitled to participate in, contribute to, and enjoy economic, social</a:t>
            </a:r>
            <a:r>
              <a:rPr lang="en-US" dirty="0" smtClean="0"/>
              <a:t>, cultural </a:t>
            </a:r>
            <a:r>
              <a:rPr lang="en-US" dirty="0"/>
              <a:t>and political development, in which all human rights and fundamental freedoms can </a:t>
            </a:r>
            <a:r>
              <a:rPr lang="en-US" dirty="0" smtClean="0"/>
              <a:t>be fully </a:t>
            </a:r>
            <a:r>
              <a:rPr lang="en-US" dirty="0"/>
              <a:t>realized</a:t>
            </a:r>
            <a:endParaRPr lang="en-US" dirty="0" smtClean="0"/>
          </a:p>
          <a:p>
            <a:r>
              <a:rPr lang="en-US" dirty="0" smtClean="0"/>
              <a:t>Closely linked to concept of sustainable development</a:t>
            </a:r>
          </a:p>
          <a:p>
            <a:r>
              <a:rPr lang="en-US" dirty="0" smtClean="0"/>
              <a:t>The UN Sustainable Development Goals requires investment</a:t>
            </a:r>
          </a:p>
          <a:p>
            <a:pPr lvl="1"/>
            <a:r>
              <a:rPr lang="en-US" dirty="0" smtClean="0"/>
              <a:t>Monterrey, Doha, Addis Ababa declarations </a:t>
            </a:r>
          </a:p>
        </p:txBody>
      </p:sp>
    </p:spTree>
    <p:extLst>
      <p:ext uri="{BB962C8B-B14F-4D97-AF65-F5344CB8AC3E}">
        <p14:creationId xmlns:p14="http://schemas.microsoft.com/office/powerpoint/2010/main" val="3246156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Investors’ obligations in a Right to Development convention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RtDev</a:t>
            </a:r>
            <a:r>
              <a:rPr lang="en-US" dirty="0" smtClean="0"/>
              <a:t> Convention can provide multilateral framework to support countries efforts to reform:</a:t>
            </a:r>
          </a:p>
          <a:p>
            <a:pPr lvl="1"/>
            <a:r>
              <a:rPr lang="en-US" dirty="0" smtClean="0"/>
              <a:t>Bilateral Investment Treaties, or Free Trade Agreements</a:t>
            </a:r>
          </a:p>
          <a:p>
            <a:pPr lvl="1"/>
            <a:r>
              <a:rPr lang="en-US" dirty="0" smtClean="0"/>
              <a:t>National laws and regulations on investments (</a:t>
            </a:r>
            <a:r>
              <a:rPr lang="en-US" dirty="0" err="1" smtClean="0"/>
              <a:t>incl</a:t>
            </a:r>
            <a:r>
              <a:rPr lang="en-US" dirty="0" smtClean="0"/>
              <a:t> foreign investment)</a:t>
            </a:r>
          </a:p>
          <a:p>
            <a:r>
              <a:rPr lang="en-US" dirty="0" err="1" smtClean="0"/>
              <a:t>RtDev</a:t>
            </a:r>
            <a:r>
              <a:rPr lang="en-US" dirty="0" smtClean="0"/>
              <a:t> Convention with provisions on investors duties can strengthen bargaining position of countries</a:t>
            </a:r>
          </a:p>
          <a:p>
            <a:r>
              <a:rPr lang="en-US" dirty="0" err="1" smtClean="0"/>
              <a:t>RtDev</a:t>
            </a:r>
            <a:r>
              <a:rPr lang="en-US" dirty="0" smtClean="0"/>
              <a:t> Convention can help to balance investment protection regime currently seen as unbalanced</a:t>
            </a:r>
          </a:p>
        </p:txBody>
      </p:sp>
    </p:spTree>
    <p:extLst>
      <p:ext uri="{BB962C8B-B14F-4D97-AF65-F5344CB8AC3E}">
        <p14:creationId xmlns:p14="http://schemas.microsoft.com/office/powerpoint/2010/main" val="2065440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obligations for </a:t>
            </a:r>
            <a:r>
              <a:rPr lang="en-US" dirty="0" smtClean="0"/>
              <a:t>investors?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522040"/>
            <a:ext cx="7583487" cy="451569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Compliance with national law- </a:t>
            </a:r>
          </a:p>
          <a:p>
            <a:pPr lvl="2"/>
            <a:r>
              <a:rPr lang="en-US" dirty="0" smtClean="0"/>
              <a:t>and/or </a:t>
            </a:r>
            <a:r>
              <a:rPr lang="en-US" dirty="0" err="1" smtClean="0"/>
              <a:t>int</a:t>
            </a:r>
            <a:r>
              <a:rPr lang="en-US" dirty="0" smtClean="0"/>
              <a:t> law applicable </a:t>
            </a:r>
            <a:r>
              <a:rPr lang="en-US" dirty="0" smtClean="0"/>
              <a:t>in</a:t>
            </a:r>
            <a:r>
              <a:rPr lang="en-US" dirty="0" smtClean="0"/>
              <a:t> </a:t>
            </a:r>
            <a:r>
              <a:rPr lang="en-US" dirty="0" smtClean="0"/>
              <a:t>the host country</a:t>
            </a:r>
          </a:p>
          <a:p>
            <a:r>
              <a:rPr lang="en-US" dirty="0" smtClean="0"/>
              <a:t>Disclosure to the Government and the </a:t>
            </a:r>
            <a:r>
              <a:rPr lang="en-US" dirty="0" smtClean="0"/>
              <a:t>public of information about ownership, past and present practices and future plans</a:t>
            </a:r>
            <a:endParaRPr lang="en-US" dirty="0" smtClean="0"/>
          </a:p>
          <a:p>
            <a:r>
              <a:rPr lang="en-US" dirty="0" smtClean="0"/>
              <a:t>Respect for human rights and </a:t>
            </a:r>
            <a:r>
              <a:rPr lang="en-US" dirty="0" err="1" smtClean="0"/>
              <a:t>labour</a:t>
            </a:r>
            <a:r>
              <a:rPr lang="en-US" dirty="0" smtClean="0"/>
              <a:t> rights in accordance with national </a:t>
            </a:r>
            <a:r>
              <a:rPr lang="en-US" dirty="0" smtClean="0"/>
              <a:t>law</a:t>
            </a:r>
          </a:p>
          <a:p>
            <a:pPr lvl="1"/>
            <a:r>
              <a:rPr lang="en-US" dirty="0" smtClean="0"/>
              <a:t>And/or </a:t>
            </a:r>
            <a:r>
              <a:rPr lang="en-US" dirty="0" err="1" smtClean="0"/>
              <a:t>int</a:t>
            </a:r>
            <a:r>
              <a:rPr lang="en-US" dirty="0" smtClean="0"/>
              <a:t> law applicable </a:t>
            </a:r>
            <a:r>
              <a:rPr lang="en-US" dirty="0" smtClean="0"/>
              <a:t>in the host country</a:t>
            </a:r>
          </a:p>
          <a:p>
            <a:pPr lvl="1"/>
            <a:r>
              <a:rPr lang="en-US" dirty="0" smtClean="0"/>
              <a:t>“best efforts” obligation to respect all human rights in global operations</a:t>
            </a:r>
          </a:p>
          <a:p>
            <a:r>
              <a:rPr lang="en-US" dirty="0" smtClean="0"/>
              <a:t>Pre-establishment and ongoing social (human rights/</a:t>
            </a:r>
            <a:r>
              <a:rPr lang="en-US" dirty="0" err="1" smtClean="0"/>
              <a:t>labour</a:t>
            </a:r>
            <a:r>
              <a:rPr lang="en-US" dirty="0" smtClean="0"/>
              <a:t>) and environmental impact assessment/ due diligence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34054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522040"/>
            <a:ext cx="7583487" cy="451569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“Soft approach”: states should encourage enterprises to incorporate corporate social responsibility standards ( BIT Canada-</a:t>
            </a:r>
            <a:r>
              <a:rPr lang="en-US" dirty="0" err="1" smtClean="0"/>
              <a:t>Mongoli</a:t>
            </a:r>
            <a:r>
              <a:rPr lang="en-US" dirty="0" smtClean="0"/>
              <a:t>, art 14, Argentina-Qatar BIT, art 12)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“hardened approach”: </a:t>
            </a:r>
            <a:r>
              <a:rPr lang="en-US" dirty="0" smtClean="0"/>
              <a:t>Morocco- Nigeria BIT art 16: investors are required to maintain an environmental management system, uphold human rights, act in accordance with internationally recognized </a:t>
            </a:r>
            <a:r>
              <a:rPr lang="en-US" dirty="0" err="1" smtClean="0"/>
              <a:t>labour</a:t>
            </a:r>
            <a:r>
              <a:rPr lang="en-US" dirty="0" smtClean="0"/>
              <a:t> rights, and refrain from operating their investment in a way that circumvents the state’s international environmental, </a:t>
            </a:r>
            <a:r>
              <a:rPr lang="en-US" dirty="0" err="1" smtClean="0"/>
              <a:t>labour</a:t>
            </a:r>
            <a:r>
              <a:rPr lang="en-US" dirty="0" smtClean="0"/>
              <a:t> and human rights obligations</a:t>
            </a:r>
          </a:p>
          <a:p>
            <a:pPr lvl="1"/>
            <a:r>
              <a:rPr lang="en-US" dirty="0" smtClean="0"/>
              <a:t>Or ECOWAS Supplementary Act on Common Investment Rules for the community: entire chapter on investors obligations</a:t>
            </a:r>
            <a:endParaRPr lang="en-US" dirty="0" smtClean="0"/>
          </a:p>
          <a:p>
            <a:r>
              <a:rPr lang="en-US" dirty="0" smtClean="0"/>
              <a:t>Investors failure to adhere to prescribed standards will prevent them from:</a:t>
            </a:r>
            <a:endParaRPr lang="en-US" dirty="0" smtClean="0"/>
          </a:p>
          <a:p>
            <a:pPr lvl="1"/>
            <a:r>
              <a:rPr lang="en-US" dirty="0" smtClean="0"/>
              <a:t>Initiating </a:t>
            </a:r>
            <a:r>
              <a:rPr lang="en-US" dirty="0" err="1" smtClean="0"/>
              <a:t>int</a:t>
            </a:r>
            <a:r>
              <a:rPr lang="en-US" dirty="0" smtClean="0"/>
              <a:t> arbitral proceedings</a:t>
            </a:r>
          </a:p>
          <a:p>
            <a:pPr lvl="1"/>
            <a:r>
              <a:rPr lang="en-US" dirty="0" smtClean="0"/>
              <a:t>Become subject of State’s </a:t>
            </a:r>
            <a:r>
              <a:rPr lang="en-US" dirty="0" err="1" smtClean="0"/>
              <a:t>conterclaim</a:t>
            </a:r>
            <a:endParaRPr lang="en-US" dirty="0" smtClean="0"/>
          </a:p>
          <a:p>
            <a:pPr lvl="1"/>
            <a:r>
              <a:rPr lang="en-US" dirty="0" smtClean="0"/>
              <a:t>And/or result in a proportionate reduction of damages awarded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10937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Investors’ obligations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advantages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States will preserve their policy space to perform their </a:t>
            </a:r>
            <a:r>
              <a:rPr lang="en-US" dirty="0" err="1" smtClean="0"/>
              <a:t>int</a:t>
            </a:r>
            <a:r>
              <a:rPr lang="en-US" dirty="0" smtClean="0"/>
              <a:t> obligations re Right to Development and human rights</a:t>
            </a:r>
            <a:endParaRPr lang="en-US" dirty="0" smtClean="0"/>
          </a:p>
          <a:p>
            <a:r>
              <a:rPr lang="en-US" dirty="0" smtClean="0"/>
              <a:t>Make investment consistent and conducive to national efforts towards development objectives</a:t>
            </a:r>
            <a:endParaRPr lang="en-US" dirty="0" smtClean="0"/>
          </a:p>
          <a:p>
            <a:r>
              <a:rPr lang="en-US" dirty="0" smtClean="0"/>
              <a:t>Afford better protection and measure of relief to </a:t>
            </a:r>
            <a:r>
              <a:rPr lang="en-US" dirty="0" smtClean="0"/>
              <a:t>negatively </a:t>
            </a:r>
            <a:r>
              <a:rPr lang="en-US" dirty="0" smtClean="0"/>
              <a:t>impacted population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disadvantages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Heightened </a:t>
            </a:r>
            <a:r>
              <a:rPr lang="en-US" dirty="0" smtClean="0"/>
              <a:t>level of obligations may be seen as discouraging</a:t>
            </a:r>
            <a:endParaRPr lang="en-US" dirty="0" smtClean="0"/>
          </a:p>
          <a:p>
            <a:r>
              <a:rPr lang="en-US" dirty="0" smtClean="0"/>
              <a:t>Maybe eroded by low level of ratification </a:t>
            </a:r>
            <a:r>
              <a:rPr lang="en-US" dirty="0" smtClean="0"/>
              <a:t>or implementation</a:t>
            </a:r>
            <a:endParaRPr lang="en-US" dirty="0" smtClean="0"/>
          </a:p>
          <a:p>
            <a:r>
              <a:rPr lang="en-US" dirty="0" smtClean="0"/>
              <a:t>Requires domestic </a:t>
            </a:r>
            <a:r>
              <a:rPr lang="en-US" dirty="0" smtClean="0"/>
              <a:t>good faith efforts to enact to legislate and enforce laws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553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you!!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963882"/>
      </p:ext>
    </p:extLst>
  </p:cSld>
  <p:clrMapOvr>
    <a:masterClrMapping/>
  </p:clrMapOvr>
</p:sld>
</file>

<file path=ppt/theme/theme1.xml><?xml version="1.0" encoding="utf-8"?>
<a:theme xmlns:a="http://schemas.openxmlformats.org/drawingml/2006/main" name="Revolution">
  <a:themeElements>
    <a:clrScheme name="Revolution">
      <a:dk1>
        <a:sysClr val="windowText" lastClr="000000"/>
      </a:dk1>
      <a:lt1>
        <a:sysClr val="window" lastClr="FFFFFF"/>
      </a:lt1>
      <a:dk2>
        <a:srgbClr val="1B3861"/>
      </a:dk2>
      <a:lt2>
        <a:srgbClr val="38ABED"/>
      </a:lt2>
      <a:accent1>
        <a:srgbClr val="0C5986"/>
      </a:accent1>
      <a:accent2>
        <a:srgbClr val="DDF53D"/>
      </a:accent2>
      <a:accent3>
        <a:srgbClr val="508709"/>
      </a:accent3>
      <a:accent4>
        <a:srgbClr val="BF5E00"/>
      </a:accent4>
      <a:accent5>
        <a:srgbClr val="9C0001"/>
      </a:accent5>
      <a:accent6>
        <a:srgbClr val="660075"/>
      </a:accent6>
      <a:hlink>
        <a:srgbClr val="ABF24D"/>
      </a:hlink>
      <a:folHlink>
        <a:srgbClr val="A0E7FB"/>
      </a:folHlink>
    </a:clrScheme>
    <a:fontScheme name="Revolution">
      <a:maj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Revolution">
      <a: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0800000">
              <a:srgbClr val="808080">
                <a:alpha val="75000"/>
              </a:srgbClr>
            </a:innerShdw>
          </a:effectLst>
        </a:effectStyle>
        <a:effectStyle>
          <a:effectLst>
            <a:innerShdw blurRad="50800" dist="25400" dir="13500000">
              <a:srgbClr val="808080">
                <a:alpha val="75000"/>
              </a:srgbClr>
            </a:innerShdw>
            <a:outerShdw blurRad="63500" dist="50800" dir="5400000" algn="br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1400000"/>
            </a:lightRig>
          </a:scene3d>
          <a:sp3d contourW="12700" prstMaterial="softmetal">
            <a:bevelT w="63500" h="254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Revolution.thmx</Template>
  <TotalTime>330</TotalTime>
  <Words>466</Words>
  <Application>Microsoft Macintosh PowerPoint</Application>
  <PresentationFormat>On-screen Show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Revolution</vt:lpstr>
      <vt:lpstr>Right to development and Obligations for Investors and businesses  Advantages and disadvantages</vt:lpstr>
      <vt:lpstr>Introduction: Right to Development and investment</vt:lpstr>
      <vt:lpstr>Investors’ obligations in a Right to Development convention</vt:lpstr>
      <vt:lpstr>What obligations for investors?</vt:lpstr>
      <vt:lpstr>Approaches</vt:lpstr>
      <vt:lpstr>Investors’ obligations</vt:lpstr>
      <vt:lpstr>Thank you!!</vt:lpstr>
    </vt:vector>
  </TitlesOfParts>
  <Company>ICJ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Towards a treaty on business and human rights</dc:title>
  <dc:creator>Carlos LOPEZ</dc:creator>
  <cp:lastModifiedBy>Carlos LOPEZ</cp:lastModifiedBy>
  <cp:revision>24</cp:revision>
  <dcterms:created xsi:type="dcterms:W3CDTF">2016-04-19T11:16:33Z</dcterms:created>
  <dcterms:modified xsi:type="dcterms:W3CDTF">2019-04-25T16:23:57Z</dcterms:modified>
</cp:coreProperties>
</file>