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1"/>
  </p:sldMasterIdLst>
  <p:notesMasterIdLst>
    <p:notesMasterId r:id="rId9"/>
  </p:notesMasterIdLst>
  <p:sldIdLst>
    <p:sldId id="256" r:id="rId2"/>
    <p:sldId id="258" r:id="rId3"/>
    <p:sldId id="262" r:id="rId4"/>
    <p:sldId id="257" r:id="rId5"/>
    <p:sldId id="261" r:id="rId6"/>
    <p:sldId id="260" r:id="rId7"/>
    <p:sldId id="259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2" d="100"/>
          <a:sy n="112" d="100"/>
        </p:scale>
        <p:origin x="-1584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83A03A8-2CFC-4663-9044-17C9935DC374}" type="datetimeFigureOut">
              <a:rPr lang="en-GB" smtClean="0"/>
              <a:t>25/04/2019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97CB10A-BDC9-4A44-BEFB-D48477A61C0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555240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8018E1-F392-4AED-B039-B41E091DCE0A}" type="datetime1">
              <a:rPr lang="en-GB" smtClean="0"/>
              <a:t>25/04/2019</a:t>
            </a:fld>
            <a:endParaRPr lang="en-GB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601BAA41-0AD1-42E6-827A-7092B3672908}" type="slidenum">
              <a:rPr lang="en-GB" smtClean="0"/>
              <a:t>‹#›</a:t>
            </a:fld>
            <a:endParaRPr lang="en-GB"/>
          </a:p>
        </p:txBody>
      </p:sp>
      <p:sp>
        <p:nvSpPr>
          <p:cNvPr id="7" name="Rectangle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9BECD5-4248-415E-980C-5179A44DCC21}" type="datetime1">
              <a:rPr lang="en-GB" smtClean="0"/>
              <a:t>25/04/2019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BAA41-0AD1-42E6-827A-7092B3672908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6FC698-AC19-48C8-8EE0-06DAC2D301B9}" type="datetime1">
              <a:rPr lang="en-GB" smtClean="0"/>
              <a:t>25/04/2019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BAA41-0AD1-42E6-827A-7092B3672908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F4A9D0-BB96-47D9-9FDF-1A2BF7353580}" type="datetime1">
              <a:rPr lang="en-GB" smtClean="0"/>
              <a:t>25/04/2019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BAA41-0AD1-42E6-827A-7092B3672908}" type="slidenum">
              <a:rPr lang="en-GB" smtClean="0"/>
              <a:t>‹#›</a:t>
            </a:fld>
            <a:endParaRPr lang="en-GB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4FA18F-F03D-4A11-A3DA-F1742682632A}" type="datetime1">
              <a:rPr lang="en-GB" smtClean="0"/>
              <a:t>25/04/2019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en-GB"/>
          </a:p>
        </p:txBody>
      </p:sp>
      <p:sp>
        <p:nvSpPr>
          <p:cNvPr id="7" name="Rectangle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601BAA41-0AD1-42E6-827A-7092B3672908}" type="slidenum">
              <a:rPr lang="en-GB" smtClean="0"/>
              <a:t>‹#›</a:t>
            </a:fld>
            <a:endParaRPr lang="en-GB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2718D-DBCC-4177-B7CC-E362FB0E74A1}" type="datetime1">
              <a:rPr lang="en-GB" smtClean="0"/>
              <a:t>25/04/2019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BAA41-0AD1-42E6-827A-7092B3672908}" type="slidenum">
              <a:rPr lang="en-GB" smtClean="0"/>
              <a:t>‹#›</a:t>
            </a:fld>
            <a:endParaRPr lang="en-GB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B28CFB-E441-4550-9611-D0C0169FCF80}" type="datetime1">
              <a:rPr lang="en-GB" smtClean="0"/>
              <a:t>25/04/2019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BAA41-0AD1-42E6-827A-7092B3672908}" type="slidenum">
              <a:rPr lang="en-GB" smtClean="0"/>
              <a:t>‹#›</a:t>
            </a:fld>
            <a:endParaRPr lang="en-GB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CD08F1-5B12-4F89-9247-32D4AD4A0616}" type="datetime1">
              <a:rPr lang="en-GB" smtClean="0"/>
              <a:t>25/04/2019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BAA41-0AD1-42E6-827A-7092B3672908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71B8BC-82DF-4AE0-9497-211C74E1228A}" type="datetime1">
              <a:rPr lang="en-GB" smtClean="0"/>
              <a:t>25/04/2019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BAA41-0AD1-42E6-827A-7092B3672908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ADF0D1-FAAD-48EC-B073-F80464056358}" type="datetime1">
              <a:rPr lang="en-GB" smtClean="0"/>
              <a:t>25/04/2019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BAA41-0AD1-42E6-827A-7092B3672908}" type="slidenum">
              <a:rPr lang="en-GB" smtClean="0"/>
              <a:t>‹#›</a:t>
            </a:fld>
            <a:endParaRPr lang="en-GB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990E44-4BDB-4BE0-A66D-140F1E835192}" type="datetime1">
              <a:rPr lang="en-GB" smtClean="0"/>
              <a:t>25/04/2019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601BAA41-0AD1-42E6-827A-7092B3672908}" type="slidenum">
              <a:rPr lang="en-GB" smtClean="0"/>
              <a:t>‹#›</a:t>
            </a:fld>
            <a:endParaRPr lang="en-GB"/>
          </a:p>
        </p:txBody>
      </p:sp>
      <p:sp>
        <p:nvSpPr>
          <p:cNvPr id="11" name="Rectangle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450D7E5D-00AC-4983-80E4-81DE58BADF87}" type="datetime1">
              <a:rPr lang="en-GB" smtClean="0"/>
              <a:t>25/04/2019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GB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601BAA41-0AD1-42E6-827A-7092B3672908}" type="slidenum">
              <a:rPr lang="en-GB" smtClean="0"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wto.org/english/thewto_e/acc_e/acc_e.htm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ditjenppi.kemendag.go.id/assets/files/publikasi/doc_20180511_ongoing-and-upcoming-negotiations4.pdf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hyperlink" Target="https://apwld.org/press-release-164-womens-rights-groups-call-on-governments-to-reject-the-wto-declaration-on-womens-economic-empowerment/" TargetMode="External"/><Relationship Id="rId3" Type="http://schemas.openxmlformats.org/officeDocument/2006/relationships/hyperlink" Target="https://ustr.gov/about-us/policy-offices/press-office/press-releases/2018/september/joint-statement-trilateral" TargetMode="External"/><Relationship Id="rId7" Type="http://schemas.openxmlformats.org/officeDocument/2006/relationships/hyperlink" Target="https://investmentpolicyhubold.unctad.org/IIA/IiasByCountry#iiaInnerMenu" TargetMode="External"/><Relationship Id="rId2" Type="http://schemas.openxmlformats.org/officeDocument/2006/relationships/hyperlink" Target="https://docs.wto.org/dol2fe/Pages/FE_Search/FE_S_S001.aspx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bilaterals.org/?-mega-regional-ftas-" TargetMode="External"/><Relationship Id="rId5" Type="http://schemas.openxmlformats.org/officeDocument/2006/relationships/hyperlink" Target="https://www.efta.int/free-trade" TargetMode="External"/><Relationship Id="rId4" Type="http://schemas.openxmlformats.org/officeDocument/2006/relationships/hyperlink" Target="http://trade.ec.europa.eu/doclib/press/index.cfm?id=1395" TargetMode="External"/><Relationship Id="rId9" Type="http://schemas.openxmlformats.org/officeDocument/2006/relationships/hyperlink" Target="https://www.twn.my/briefings_MC11.htm" TargetMode="Externa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03648" y="4365104"/>
            <a:ext cx="6400800" cy="1600200"/>
          </a:xfrm>
        </p:spPr>
        <p:txBody>
          <a:bodyPr/>
          <a:lstStyle/>
          <a:p>
            <a:r>
              <a:rPr lang="en-GB" dirty="0" err="1" smtClean="0"/>
              <a:t>Sanya</a:t>
            </a:r>
            <a:r>
              <a:rPr lang="en-GB" dirty="0" smtClean="0"/>
              <a:t> Reid Smith</a:t>
            </a:r>
          </a:p>
          <a:p>
            <a:r>
              <a:rPr lang="en-GB" dirty="0" smtClean="0"/>
              <a:t>30/4/2019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BAA41-0AD1-42E6-827A-7092B3672908}" type="slidenum">
              <a:rPr lang="en-GB" smtClean="0"/>
              <a:t>1</a:t>
            </a:fld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A civil society perspective on the potential of trade for achieving sustainable development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447998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274638"/>
            <a:ext cx="8856984" cy="706090"/>
          </a:xfrm>
        </p:spPr>
        <p:txBody>
          <a:bodyPr>
            <a:normAutofit/>
          </a:bodyPr>
          <a:lstStyle/>
          <a:p>
            <a:r>
              <a:rPr lang="en-GB" sz="3000" b="1" dirty="0" smtClean="0"/>
              <a:t>Some current trade and investment negotiations</a:t>
            </a:r>
            <a:endParaRPr lang="en-GB" sz="3000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BAA41-0AD1-42E6-827A-7092B3672908}" type="slidenum">
              <a:rPr lang="en-GB" smtClean="0"/>
              <a:t>2</a:t>
            </a:fld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51520" y="908720"/>
            <a:ext cx="8640960" cy="5616624"/>
          </a:xfrm>
        </p:spPr>
        <p:txBody>
          <a:bodyPr>
            <a:normAutofit lnSpcReduction="10000"/>
          </a:bodyPr>
          <a:lstStyle/>
          <a:p>
            <a:r>
              <a:rPr lang="en-GB" dirty="0" smtClean="0"/>
              <a:t>WTO including:</a:t>
            </a:r>
          </a:p>
          <a:p>
            <a:pPr lvl="1"/>
            <a:r>
              <a:rPr lang="en-GB" dirty="0" smtClean="0"/>
              <a:t>WTO accession. </a:t>
            </a:r>
            <a:r>
              <a:rPr lang="en-GB" dirty="0"/>
              <a:t>Acceding countries: </a:t>
            </a:r>
            <a:r>
              <a:rPr lang="en-GB" dirty="0">
                <a:hlinkClick r:id="rId2"/>
              </a:rPr>
              <a:t>https://</a:t>
            </a:r>
            <a:r>
              <a:rPr lang="en-GB" dirty="0" smtClean="0">
                <a:hlinkClick r:id="rId2"/>
              </a:rPr>
              <a:t>www.wto.org/english/thewto_e/acc_e/acc_e.htm</a:t>
            </a:r>
            <a:r>
              <a:rPr lang="en-GB" dirty="0" smtClean="0"/>
              <a:t> </a:t>
            </a:r>
          </a:p>
          <a:p>
            <a:r>
              <a:rPr lang="en-GB" dirty="0" smtClean="0"/>
              <a:t>FTAs including:</a:t>
            </a:r>
          </a:p>
          <a:p>
            <a:pPr lvl="1"/>
            <a:r>
              <a:rPr lang="en-GB" dirty="0" smtClean="0"/>
              <a:t>EUFTAs, </a:t>
            </a:r>
            <a:r>
              <a:rPr lang="en-GB" dirty="0" err="1" smtClean="0"/>
              <a:t>eg</a:t>
            </a:r>
            <a:r>
              <a:rPr lang="en-GB" dirty="0"/>
              <a:t> </a:t>
            </a:r>
            <a:r>
              <a:rPr lang="en-GB" dirty="0" smtClean="0"/>
              <a:t>EU’s proposal to Indonesia: Authorisation for Exploration and Production of Energy Goods [Hydrocarbons; Electricity], Raw Materials [Ores and Concentrates] and Forestry Goods:  ‘Each  Party  may  require  an  entity  which  has  been  granted  an  authorisation  to  pay  a financial contribution or a contribution in kind. The contribution shall be fixed in such a manner </a:t>
            </a:r>
            <a:r>
              <a:rPr lang="en-GB" i="1" dirty="0" smtClean="0"/>
              <a:t>so as not to interfere with the management and the decision-making process of the entity which has been granted an authorisation</a:t>
            </a:r>
            <a:r>
              <a:rPr lang="en-GB" dirty="0" smtClean="0"/>
              <a:t>.’ </a:t>
            </a:r>
          </a:p>
          <a:p>
            <a:pPr lvl="1"/>
            <a:r>
              <a:rPr lang="en-GB" dirty="0" smtClean="0"/>
              <a:t>EFTA FTAs</a:t>
            </a:r>
          </a:p>
          <a:p>
            <a:pPr lvl="1"/>
            <a:r>
              <a:rPr lang="en-GB" dirty="0" smtClean="0"/>
              <a:t>RCEP</a:t>
            </a:r>
          </a:p>
          <a:p>
            <a:r>
              <a:rPr lang="en-GB" dirty="0" smtClean="0"/>
              <a:t>BITs</a:t>
            </a:r>
          </a:p>
        </p:txBody>
      </p:sp>
    </p:spTree>
    <p:extLst>
      <p:ext uri="{BB962C8B-B14F-4D97-AF65-F5344CB8AC3E}">
        <p14:creationId xmlns:p14="http://schemas.microsoft.com/office/powerpoint/2010/main" val="24285764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274638"/>
            <a:ext cx="8712968" cy="706090"/>
          </a:xfrm>
        </p:spPr>
        <p:txBody>
          <a:bodyPr>
            <a:normAutofit/>
          </a:bodyPr>
          <a:lstStyle/>
          <a:p>
            <a:r>
              <a:rPr lang="en-GB" sz="3200" b="1" dirty="0" smtClean="0"/>
              <a:t>An example of one country’s trade negotiations </a:t>
            </a:r>
            <a:endParaRPr lang="en-GB" sz="3200" b="1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BAA41-0AD1-42E6-827A-7092B3672908}" type="slidenum">
              <a:rPr lang="en-GB" smtClean="0"/>
              <a:t>3</a:t>
            </a:fld>
            <a:endParaRPr lang="en-GB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1340768"/>
            <a:ext cx="8496944" cy="47190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899592" y="6309320"/>
            <a:ext cx="792088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 smtClean="0"/>
              <a:t>From </a:t>
            </a:r>
            <a:r>
              <a:rPr lang="en-GB" sz="1200" u="sng" dirty="0">
                <a:hlinkClick r:id="rId3"/>
              </a:rPr>
              <a:t>http://</a:t>
            </a:r>
            <a:r>
              <a:rPr lang="en-GB" sz="1200" u="sng" dirty="0" smtClean="0">
                <a:hlinkClick r:id="rId3"/>
              </a:rPr>
              <a:t>ditjenppi.kemendag.go.id/assets/files/publikasi/doc_20180511_ongoing-and-upcoming-negotiations4.pdf</a:t>
            </a:r>
            <a:r>
              <a:rPr lang="en-GB" sz="1200" u="sng" dirty="0" smtClean="0"/>
              <a:t> </a:t>
            </a:r>
            <a:endParaRPr lang="en-GB" sz="1200" dirty="0"/>
          </a:p>
        </p:txBody>
      </p:sp>
    </p:spTree>
    <p:extLst>
      <p:ext uri="{BB962C8B-B14F-4D97-AF65-F5344CB8AC3E}">
        <p14:creationId xmlns:p14="http://schemas.microsoft.com/office/powerpoint/2010/main" val="14479632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504" y="274638"/>
            <a:ext cx="8928992" cy="994122"/>
          </a:xfrm>
        </p:spPr>
        <p:txBody>
          <a:bodyPr>
            <a:noAutofit/>
          </a:bodyPr>
          <a:lstStyle/>
          <a:p>
            <a:r>
              <a:rPr lang="en-GB" sz="3600" b="1" dirty="0" smtClean="0"/>
              <a:t>Some current WTO negotiations/discussions</a:t>
            </a:r>
            <a:endParaRPr lang="en-GB" sz="3600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BAA41-0AD1-42E6-827A-7092B3672908}" type="slidenum">
              <a:rPr lang="en-GB" smtClean="0"/>
              <a:t>4</a:t>
            </a:fld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dirty="0" smtClean="0"/>
              <a:t>Fisheries subsidies</a:t>
            </a:r>
          </a:p>
          <a:p>
            <a:r>
              <a:rPr lang="en-GB" dirty="0" smtClean="0"/>
              <a:t>Services domestic regulation disciplines</a:t>
            </a:r>
          </a:p>
          <a:p>
            <a:r>
              <a:rPr lang="en-GB" dirty="0" smtClean="0"/>
              <a:t>WTO reform including: US proposal: ‘</a:t>
            </a:r>
            <a:r>
              <a:rPr lang="en-GB" dirty="0"/>
              <a:t>the  following  categories  of  Members  will  </a:t>
            </a:r>
            <a:r>
              <a:rPr lang="en-GB" b="1" dirty="0"/>
              <a:t>not</a:t>
            </a:r>
            <a:r>
              <a:rPr lang="en-GB" dirty="0"/>
              <a:t>  avail  themselves  of  special  and </a:t>
            </a:r>
            <a:r>
              <a:rPr lang="en-GB" dirty="0" smtClean="0"/>
              <a:t>differential </a:t>
            </a:r>
            <a:r>
              <a:rPr lang="en-GB" dirty="0"/>
              <a:t>treatment in current and future WTO negotiations: </a:t>
            </a:r>
          </a:p>
          <a:p>
            <a:pPr lvl="1"/>
            <a:r>
              <a:rPr lang="en-GB" dirty="0"/>
              <a:t> </a:t>
            </a:r>
            <a:r>
              <a:rPr lang="en-GB" dirty="0" err="1" smtClean="0"/>
              <a:t>i</a:t>
            </a:r>
            <a:r>
              <a:rPr lang="en-GB" dirty="0"/>
              <a:t>.  A WTO Member that is a Member of the Organization for Economic Cooperation and </a:t>
            </a:r>
            <a:r>
              <a:rPr lang="en-GB" dirty="0" smtClean="0"/>
              <a:t>Development </a:t>
            </a:r>
            <a:r>
              <a:rPr lang="en-GB" dirty="0"/>
              <a:t>(OECD), or a WTO Member that has begun the accession process to the </a:t>
            </a:r>
            <a:r>
              <a:rPr lang="en-GB" dirty="0" smtClean="0"/>
              <a:t>OECD</a:t>
            </a:r>
            <a:r>
              <a:rPr lang="en-GB" dirty="0"/>
              <a:t>; </a:t>
            </a:r>
          </a:p>
          <a:p>
            <a:pPr lvl="1"/>
            <a:r>
              <a:rPr lang="en-GB" dirty="0"/>
              <a:t>ii.  A WTO Member that is a member of the Group of 20 (G20); </a:t>
            </a:r>
            <a:endParaRPr lang="en-GB" dirty="0" smtClean="0"/>
          </a:p>
          <a:p>
            <a:pPr lvl="1"/>
            <a:r>
              <a:rPr lang="en-GB" dirty="0"/>
              <a:t>iii.  A WTO Member that is classified as a "high income" country by the World Bank; or </a:t>
            </a:r>
          </a:p>
          <a:p>
            <a:pPr lvl="1"/>
            <a:r>
              <a:rPr lang="en-GB" dirty="0"/>
              <a:t>iv.  A WTO Member that accounts for no less than 0.5 per cent of global merchandise trade </a:t>
            </a:r>
            <a:r>
              <a:rPr lang="en-GB" dirty="0" smtClean="0"/>
              <a:t>(</a:t>
            </a:r>
            <a:r>
              <a:rPr lang="en-GB" dirty="0"/>
              <a:t>imports and exports).’ WT/GC/W/764</a:t>
            </a:r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val="30537317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b="1" dirty="0"/>
              <a:t>Some current WTO </a:t>
            </a:r>
            <a:r>
              <a:rPr lang="en-GB" b="1" dirty="0" smtClean="0"/>
              <a:t>negotiations/discussions continued</a:t>
            </a:r>
            <a:endParaRPr lang="en-GB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BAA41-0AD1-42E6-827A-7092B3672908}" type="slidenum">
              <a:rPr lang="en-GB" smtClean="0"/>
              <a:t>5</a:t>
            </a:fld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GB" dirty="0" err="1"/>
              <a:t>Plurilaterals</a:t>
            </a:r>
            <a:r>
              <a:rPr lang="en-GB" dirty="0"/>
              <a:t>:</a:t>
            </a:r>
          </a:p>
          <a:p>
            <a:pPr lvl="1"/>
            <a:r>
              <a:rPr lang="en-GB" dirty="0"/>
              <a:t>Ecommerce </a:t>
            </a:r>
          </a:p>
          <a:p>
            <a:pPr lvl="1"/>
            <a:r>
              <a:rPr lang="en-GB" dirty="0"/>
              <a:t>Gender</a:t>
            </a:r>
          </a:p>
          <a:p>
            <a:pPr lvl="1"/>
            <a:r>
              <a:rPr lang="en-GB" dirty="0"/>
              <a:t>MSMEs</a:t>
            </a:r>
          </a:p>
          <a:p>
            <a:pPr lvl="1"/>
            <a:r>
              <a:rPr lang="en-GB" dirty="0"/>
              <a:t>Investment facilitation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930459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274638"/>
            <a:ext cx="8219256" cy="490066"/>
          </a:xfrm>
        </p:spPr>
        <p:txBody>
          <a:bodyPr>
            <a:normAutofit fontScale="90000"/>
          </a:bodyPr>
          <a:lstStyle/>
          <a:p>
            <a:r>
              <a:rPr lang="en-GB" b="1" dirty="0" smtClean="0"/>
              <a:t>Some further information </a:t>
            </a:r>
            <a:endParaRPr lang="en-GB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BAA41-0AD1-42E6-827A-7092B3672908}" type="slidenum">
              <a:rPr lang="en-GB" smtClean="0"/>
              <a:t>6</a:t>
            </a:fld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23528" y="980728"/>
            <a:ext cx="8496944" cy="5616624"/>
          </a:xfrm>
        </p:spPr>
        <p:txBody>
          <a:bodyPr>
            <a:normAutofit fontScale="85000" lnSpcReduction="20000"/>
          </a:bodyPr>
          <a:lstStyle/>
          <a:p>
            <a:r>
              <a:rPr lang="en-GB" dirty="0" smtClean="0"/>
              <a:t>WTO proposals: </a:t>
            </a:r>
            <a:r>
              <a:rPr lang="en-GB" dirty="0" smtClean="0">
                <a:hlinkClick r:id="rId2"/>
              </a:rPr>
              <a:t>https://docs.wto.org/dol2fe/Pages/FE_Search/FE_S_S001.aspx</a:t>
            </a:r>
            <a:r>
              <a:rPr lang="en-GB" dirty="0" smtClean="0"/>
              <a:t>  </a:t>
            </a:r>
          </a:p>
          <a:p>
            <a:r>
              <a:rPr lang="en-GB" dirty="0" smtClean="0"/>
              <a:t>WTO reform proposals include:</a:t>
            </a:r>
          </a:p>
          <a:p>
            <a:pPr lvl="1"/>
            <a:r>
              <a:rPr lang="en-US" u="sng" dirty="0">
                <a:hlinkClick r:id="rId3"/>
              </a:rPr>
              <a:t>https://</a:t>
            </a:r>
            <a:r>
              <a:rPr lang="en-US" u="sng" dirty="0" smtClean="0">
                <a:hlinkClick r:id="rId3"/>
              </a:rPr>
              <a:t>ustr.gov/about-us/policy-offices/press-office/press-releases/2018/september/joint-statement-trilateral</a:t>
            </a:r>
            <a:endParaRPr lang="en-US" u="sng" dirty="0" smtClean="0"/>
          </a:p>
          <a:p>
            <a:pPr lvl="1"/>
            <a:r>
              <a:rPr lang="en-US" dirty="0" smtClean="0"/>
              <a:t>trade.ec.europa.eu/</a:t>
            </a:r>
            <a:r>
              <a:rPr lang="en-US" dirty="0" err="1" smtClean="0"/>
              <a:t>doclib</a:t>
            </a:r>
            <a:r>
              <a:rPr lang="en-US" dirty="0" smtClean="0"/>
              <a:t>/docs/2018/</a:t>
            </a:r>
            <a:r>
              <a:rPr lang="en-US" dirty="0" err="1" smtClean="0"/>
              <a:t>september</a:t>
            </a:r>
            <a:r>
              <a:rPr lang="en-US" dirty="0" smtClean="0"/>
              <a:t>/tradoc_157331.pdf </a:t>
            </a:r>
            <a:endParaRPr lang="en-GB" dirty="0" smtClean="0"/>
          </a:p>
          <a:p>
            <a:r>
              <a:rPr lang="en-GB" dirty="0" smtClean="0"/>
              <a:t>EUFTA proposals: </a:t>
            </a:r>
            <a:r>
              <a:rPr lang="en-GB" dirty="0" smtClean="0">
                <a:hlinkClick r:id="rId4"/>
              </a:rPr>
              <a:t>http://trade.ec.europa.eu/doclib/press/index.cfm?id=1395</a:t>
            </a:r>
            <a:r>
              <a:rPr lang="en-GB" dirty="0" smtClean="0"/>
              <a:t> </a:t>
            </a:r>
          </a:p>
          <a:p>
            <a:r>
              <a:rPr lang="en-GB" dirty="0" smtClean="0"/>
              <a:t>EFTA FTAs: </a:t>
            </a:r>
            <a:r>
              <a:rPr lang="en-GB" dirty="0" smtClean="0">
                <a:hlinkClick r:id="rId5"/>
              </a:rPr>
              <a:t>https://www.efta.int/free-trade</a:t>
            </a:r>
            <a:r>
              <a:rPr lang="en-GB" dirty="0" smtClean="0"/>
              <a:t> </a:t>
            </a:r>
          </a:p>
          <a:p>
            <a:r>
              <a:rPr lang="en-GB" dirty="0" smtClean="0"/>
              <a:t>RCEP leaked texts: </a:t>
            </a:r>
            <a:r>
              <a:rPr lang="en-GB" dirty="0" smtClean="0">
                <a:hlinkClick r:id="rId6"/>
              </a:rPr>
              <a:t>http://bilaterals.org/?-mega-regional-ftas-</a:t>
            </a:r>
            <a:endParaRPr lang="en-GB" dirty="0" smtClean="0"/>
          </a:p>
          <a:p>
            <a:r>
              <a:rPr lang="en-GB" dirty="0" smtClean="0"/>
              <a:t>BITs: </a:t>
            </a:r>
            <a:r>
              <a:rPr lang="en-GB" dirty="0" smtClean="0">
                <a:hlinkClick r:id="rId7"/>
              </a:rPr>
              <a:t>https://investmentpolicyhubold.unctad.org/IIA/IiasByCountry#iiaInnerMenu</a:t>
            </a:r>
            <a:r>
              <a:rPr lang="en-GB" dirty="0" smtClean="0"/>
              <a:t> </a:t>
            </a:r>
          </a:p>
          <a:p>
            <a:r>
              <a:rPr lang="en-GB" dirty="0" smtClean="0"/>
              <a:t>221 women’s rights groups call for rejection of WTO’s gender declaration: </a:t>
            </a:r>
            <a:r>
              <a:rPr lang="en-GB" dirty="0" smtClean="0">
                <a:hlinkClick r:id="rId8"/>
              </a:rPr>
              <a:t>https://apwld.org/press-release-164-womens-rights-groups-call-on-governments-to-reject-the-wto-declaration-on-womens-economic-empowerment/</a:t>
            </a:r>
            <a:endParaRPr lang="en-GB" dirty="0" smtClean="0"/>
          </a:p>
          <a:p>
            <a:r>
              <a:rPr lang="en-GB" dirty="0" smtClean="0"/>
              <a:t>Some analyses of WTO ecommerce and domestic regulation disciplines communications: </a:t>
            </a:r>
            <a:r>
              <a:rPr lang="en-GB" dirty="0" smtClean="0">
                <a:hlinkClick r:id="rId9"/>
              </a:rPr>
              <a:t>https://www.twn.my/briefings_MC11.htm</a:t>
            </a:r>
            <a:r>
              <a:rPr lang="en-GB" dirty="0" smtClean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2554263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2132856"/>
            <a:ext cx="8229600" cy="1143000"/>
          </a:xfrm>
        </p:spPr>
        <p:txBody>
          <a:bodyPr/>
          <a:lstStyle/>
          <a:p>
            <a:r>
              <a:rPr lang="en-GB" dirty="0" smtClean="0"/>
              <a:t>Thank you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BAA41-0AD1-42E6-827A-7092B3672908}" type="slidenum">
              <a:rPr lang="en-GB" smtClean="0"/>
              <a:t>7</a:t>
            </a:fld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3933056"/>
            <a:ext cx="8229600" cy="2193107"/>
          </a:xfrm>
        </p:spPr>
        <p:txBody>
          <a:bodyPr/>
          <a:lstStyle/>
          <a:p>
            <a:pPr marL="0" indent="0" algn="ctr">
              <a:buNone/>
            </a:pPr>
            <a:r>
              <a:rPr lang="en-GB" dirty="0" smtClean="0"/>
              <a:t>sanya@twnetwork.org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5723094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0</TotalTime>
  <Words>372</Words>
  <Application>Microsoft Office PowerPoint</Application>
  <PresentationFormat>On-screen Show (4:3)</PresentationFormat>
  <Paragraphs>47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Equity</vt:lpstr>
      <vt:lpstr>A civil society perspective on the potential of trade for achieving sustainable development</vt:lpstr>
      <vt:lpstr>Some current trade and investment negotiations</vt:lpstr>
      <vt:lpstr>An example of one country’s trade negotiations </vt:lpstr>
      <vt:lpstr>Some current WTO negotiations/discussions</vt:lpstr>
      <vt:lpstr>Some current WTO negotiations/discussions continued</vt:lpstr>
      <vt:lpstr>Some further information </vt:lpstr>
      <vt:lpstr>Thank you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2019-04-25T07:07:04Z</dcterms:created>
  <dcterms:modified xsi:type="dcterms:W3CDTF">2019-04-25T07:07:07Z</dcterms:modified>
</cp:coreProperties>
</file>