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8" r:id="rId2"/>
    <p:sldId id="257" r:id="rId3"/>
    <p:sldId id="258" r:id="rId4"/>
    <p:sldId id="289" r:id="rId5"/>
    <p:sldId id="290" r:id="rId6"/>
    <p:sldId id="291" r:id="rId7"/>
    <p:sldId id="262" r:id="rId8"/>
    <p:sldId id="292" r:id="rId9"/>
    <p:sldId id="264" r:id="rId10"/>
    <p:sldId id="293" r:id="rId11"/>
    <p:sldId id="314" r:id="rId12"/>
    <p:sldId id="294" r:id="rId13"/>
    <p:sldId id="295" r:id="rId14"/>
    <p:sldId id="315" r:id="rId15"/>
    <p:sldId id="316" r:id="rId16"/>
    <p:sldId id="298" r:id="rId17"/>
    <p:sldId id="317" r:id="rId18"/>
    <p:sldId id="300" r:id="rId19"/>
    <p:sldId id="318" r:id="rId20"/>
    <p:sldId id="319" r:id="rId21"/>
    <p:sldId id="320" r:id="rId22"/>
    <p:sldId id="321" r:id="rId23"/>
    <p:sldId id="305" r:id="rId24"/>
    <p:sldId id="306" r:id="rId25"/>
    <p:sldId id="322" r:id="rId26"/>
    <p:sldId id="323" r:id="rId27"/>
    <p:sldId id="309" r:id="rId28"/>
    <p:sldId id="310" r:id="rId29"/>
    <p:sldId id="324" r:id="rId30"/>
    <p:sldId id="302" r:id="rId31"/>
    <p:sldId id="3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dbf1080b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dbf1080b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830367e0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a830367e0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dbf1080be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dbf1080b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rgbClr val="6FA8DC"/>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bg>
      <p:bgPr>
        <a:solidFill>
          <a:srgbClr val="FFFFFF"/>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elissagraham.ca/2009/10/12/the-invisible-backpack-of-able-bodied-prihttps:/melissagraham.ca/2009/10/12/the-invisible-backpack-of-able-bodied-privilege-checklist/vilege-checklist/" TargetMode="External"/><Relationship Id="rId2" Type="http://schemas.openxmlformats.org/officeDocument/2006/relationships/hyperlink" Target="https://autistichoya.files.wordpress.com/2016/03/brief-abled-privilege-checklist-mar-2016.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833219"/>
            <a:ext cx="11188814" cy="3154884"/>
          </a:xfrm>
        </p:spPr>
        <p:txBody>
          <a:bodyPr>
            <a:normAutofit fontScale="90000"/>
          </a:bodyPr>
          <a:lstStyle/>
          <a:p>
            <a:pPr algn="l"/>
            <a:r>
              <a:rPr lang="en-US" sz="4900" b="1" dirty="0">
                <a:latin typeface="Futura Std Book" panose="020B0402020204020303" pitchFamily="34" charset="0"/>
              </a:rPr>
              <a:t>Foundations – Promoting the Rights of Persons with Disabilities through the Sustainable Development Goals</a:t>
            </a:r>
            <a:br>
              <a:rPr lang="en-US" sz="6600" b="1" dirty="0">
                <a:latin typeface="Futura Std Book" panose="020B0402020204020303" pitchFamily="34" charset="0"/>
              </a:rPr>
            </a:br>
            <a:br>
              <a:rPr lang="en-US" sz="66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1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346511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i="1" dirty="0">
                <a:solidFill>
                  <a:srgbClr val="666666"/>
                </a:solidFill>
                <a:latin typeface="Futura Std Book" panose="020B0802020204020204" pitchFamily="34" charset="0"/>
              </a:rPr>
              <a:t>Template by </a:t>
            </a:r>
            <a:r>
              <a:rPr lang="en-US" sz="1200" i="1"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i="1" dirty="0">
              <a:solidFill>
                <a:srgbClr val="666666"/>
              </a:solidFill>
              <a:latin typeface="Futura Std Book" panose="020B0802020204020204" pitchFamily="34" charset="0"/>
            </a:endParaRPr>
          </a:p>
        </p:txBody>
      </p:sp>
      <p:sp>
        <p:nvSpPr>
          <p:cNvPr id="216" name="Google Shape;216;p25"/>
          <p:cNvSpPr txBox="1"/>
          <p:nvPr/>
        </p:nvSpPr>
        <p:spPr>
          <a:xfrm>
            <a:off x="3762230" y="3091180"/>
            <a:ext cx="4150758" cy="1980237"/>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Share your name, affiliation and one way in which you contribute to the diversity of this group</a:t>
            </a:r>
            <a:endParaRPr sz="1200" dirty="0">
              <a:latin typeface="Futura Std Book" panose="020B08020202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273097"/>
          </a:xfrm>
        </p:spPr>
        <p:txBody>
          <a:bodyPr>
            <a:noAutofit/>
          </a:bodyPr>
          <a:lstStyle/>
          <a:p>
            <a:pPr>
              <a:lnSpc>
                <a:spcPct val="100000"/>
              </a:lnSpc>
            </a:pPr>
            <a:r>
              <a:rPr lang="en-US" sz="23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300" dirty="0">
                <a:latin typeface="Futura Std Book"/>
                <a:cs typeface="Futura Std Book"/>
              </a:rPr>
              <a:t>Gain an understanding of key human rights concepts that underpin a rights-based approach to disability-inclusive development.</a:t>
            </a:r>
          </a:p>
          <a:p>
            <a:pPr>
              <a:lnSpc>
                <a:spcPct val="100000"/>
              </a:lnSpc>
            </a:pPr>
            <a:r>
              <a:rPr lang="en-US" sz="2300" dirty="0">
                <a:latin typeface="Futura Std Book"/>
                <a:cs typeface="Futura Std Book"/>
              </a:rPr>
              <a:t>Gain an understanding of the structural requirements that enable the implementation of all the Sustainable Development Goals with a disability rights lens.</a:t>
            </a:r>
          </a:p>
          <a:p>
            <a:pPr>
              <a:lnSpc>
                <a:spcPct val="100000"/>
              </a:lnSpc>
            </a:pPr>
            <a:r>
              <a:rPr lang="en-US" sz="2300" dirty="0">
                <a:latin typeface="Futura Std Book"/>
                <a:cs typeface="Futura Std Book"/>
              </a:rPr>
              <a:t>Identify concrete steps that policymakers can take to implement general requirements and foundations for the inclusion of persons with disabilities.</a:t>
            </a:r>
          </a:p>
        </p:txBody>
      </p:sp>
    </p:spTree>
    <p:extLst>
      <p:ext uri="{BB962C8B-B14F-4D97-AF65-F5344CB8AC3E}">
        <p14:creationId xmlns:p14="http://schemas.microsoft.com/office/powerpoint/2010/main" val="41816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What’s in the Resource Package?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63169"/>
          </a:xfrm>
        </p:spPr>
        <p:txBody>
          <a:bodyPr>
            <a:noAutofit/>
          </a:bodyPr>
          <a:lstStyle/>
          <a:p>
            <a:pPr>
              <a:lnSpc>
                <a:spcPct val="100000"/>
              </a:lnSpc>
            </a:pPr>
            <a:r>
              <a:rPr lang="en-US" sz="3600" dirty="0">
                <a:latin typeface="Futura Std Book"/>
                <a:cs typeface="Futura Std Book"/>
              </a:rPr>
              <a:t>Policy Guidance</a:t>
            </a:r>
          </a:p>
          <a:p>
            <a:pPr>
              <a:lnSpc>
                <a:spcPct val="100000"/>
              </a:lnSpc>
            </a:pPr>
            <a:r>
              <a:rPr lang="en-US" sz="3600" dirty="0">
                <a:latin typeface="Futura Std Book"/>
                <a:cs typeface="Futura Std Book"/>
              </a:rPr>
              <a:t>Human Rights Indicators for the Convention on the Rights of Persons with Disabilities</a:t>
            </a:r>
          </a:p>
          <a:p>
            <a:pPr>
              <a:lnSpc>
                <a:spcPct val="100000"/>
              </a:lnSpc>
            </a:pPr>
            <a:r>
              <a:rPr lang="en-US" sz="3600" dirty="0">
                <a:latin typeface="Futura Std Book"/>
                <a:cs typeface="Futura Std Book"/>
              </a:rPr>
              <a:t>Data Sources Guidance</a:t>
            </a:r>
          </a:p>
          <a:p>
            <a:pPr>
              <a:lnSpc>
                <a:spcPct val="100000"/>
              </a:lnSpc>
            </a:pPr>
            <a:r>
              <a:rPr lang="en-US" sz="3600" dirty="0">
                <a:latin typeface="Futura Std Book"/>
                <a:cs typeface="Futura Std Book"/>
              </a:rPr>
              <a:t>Training Materials</a:t>
            </a:r>
          </a:p>
          <a:p>
            <a:pPr>
              <a:lnSpc>
                <a:spcPct val="100000"/>
              </a:lnSpc>
            </a:pPr>
            <a:r>
              <a:rPr lang="en-US" sz="3600" dirty="0">
                <a:latin typeface="Futura Std Book"/>
                <a:cs typeface="Futura Std Book"/>
              </a:rPr>
              <a:t>Videos</a:t>
            </a:r>
          </a:p>
        </p:txBody>
      </p:sp>
    </p:spTree>
    <p:extLst>
      <p:ext uri="{BB962C8B-B14F-4D97-AF65-F5344CB8AC3E}">
        <p14:creationId xmlns:p14="http://schemas.microsoft.com/office/powerpoint/2010/main" val="340664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9" y="2248006"/>
            <a:ext cx="8287024" cy="2716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n-US" dirty="0">
                <a:latin typeface="Futura Std Book" panose="020B0802020204020204" pitchFamily="34" charset="0"/>
              </a:rPr>
              <a:t>Models of disability</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Human rights model of disability</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Ableism – Ability privilege road</a:t>
            </a:r>
          </a:p>
          <a:p>
            <a:pPr marL="457200" indent="0">
              <a:spcBef>
                <a:spcPts val="360"/>
              </a:spcBef>
              <a:buNone/>
            </a:pPr>
            <a:endParaRPr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Disability and 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3093156"/>
            <a:ext cx="10515600" cy="2607733"/>
          </a:xfrm>
        </p:spPr>
        <p:txBody>
          <a:bodyPr>
            <a:noAutofit/>
          </a:bodyPr>
          <a:lstStyle/>
          <a:p>
            <a:pPr marL="0" indent="0">
              <a:lnSpc>
                <a:spcPct val="100000"/>
              </a:lnSpc>
              <a:buNone/>
            </a:pPr>
            <a:r>
              <a:rPr lang="en-US" sz="4000" b="1" dirty="0">
                <a:latin typeface="Futura Std Book"/>
                <a:cs typeface="Futura Std Book"/>
              </a:rPr>
              <a:t>What did you think about disability when you were 8-12 years old?</a:t>
            </a:r>
          </a:p>
        </p:txBody>
      </p:sp>
    </p:spTree>
    <p:extLst>
      <p:ext uri="{BB962C8B-B14F-4D97-AF65-F5344CB8AC3E}">
        <p14:creationId xmlns:p14="http://schemas.microsoft.com/office/powerpoint/2010/main" val="276371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0390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Models of disability</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2124522"/>
            <a:ext cx="5181600" cy="4178830"/>
          </a:xfrm>
        </p:spPr>
        <p:txBody>
          <a:bodyPr>
            <a:normAutofit fontScale="92500"/>
          </a:bodyPr>
          <a:lstStyle/>
          <a:p>
            <a:pPr marL="0" indent="0">
              <a:lnSpc>
                <a:spcPct val="100000"/>
              </a:lnSpc>
              <a:buNone/>
            </a:pPr>
            <a:r>
              <a:rPr lang="en-US" b="1" dirty="0">
                <a:latin typeface="Futura Std Book"/>
                <a:cs typeface="Futura Std Book"/>
              </a:rPr>
              <a:t>Charity Model of Disability</a:t>
            </a:r>
          </a:p>
          <a:p>
            <a:pPr>
              <a:lnSpc>
                <a:spcPct val="100000"/>
              </a:lnSpc>
            </a:pPr>
            <a:r>
              <a:rPr lang="en-US" sz="2400" dirty="0">
                <a:latin typeface="Futura Std Book"/>
                <a:cs typeface="Futura Std Book"/>
              </a:rPr>
              <a:t>People with impairments perceived as objects of benevolence who cannot take care of themselves. </a:t>
            </a:r>
          </a:p>
          <a:p>
            <a:pPr>
              <a:lnSpc>
                <a:spcPct val="100000"/>
              </a:lnSpc>
            </a:pPr>
            <a:r>
              <a:rPr lang="en-US" sz="2400" dirty="0">
                <a:latin typeface="Futura Std Book"/>
                <a:cs typeface="Futura Std Book"/>
              </a:rPr>
              <a:t>Conditions participation to receiving “help” or charity.</a:t>
            </a:r>
          </a:p>
          <a:p>
            <a:pPr>
              <a:lnSpc>
                <a:spcPct val="100000"/>
              </a:lnSpc>
            </a:pPr>
            <a:r>
              <a:rPr lang="en-US" sz="2400" dirty="0">
                <a:latin typeface="Futura Std Book"/>
                <a:cs typeface="Futura Std Book"/>
              </a:rPr>
              <a:t>Having impairments is seen as a curse or punishment.</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a:xfrm>
            <a:off x="6172202" y="2124522"/>
            <a:ext cx="5181600" cy="4178831"/>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utura Std Book"/>
                <a:ea typeface="+mn-ea"/>
                <a:cs typeface="Futura Std Book"/>
              </a:rPr>
              <a:t>Medical Model of Disability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People with impairments seen throughout history as persons who are sick or subjects of rehabilitation.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Reduces persons to their impairment and conditions participation to being rehabilitated or “fixed” to meet societal norms and to fit back into society.</a:t>
            </a:r>
          </a:p>
        </p:txBody>
      </p:sp>
    </p:spTree>
    <p:extLst>
      <p:ext uri="{BB962C8B-B14F-4D97-AF65-F5344CB8AC3E}">
        <p14:creationId xmlns:p14="http://schemas.microsoft.com/office/powerpoint/2010/main" val="404507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182206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Human Rights Model of Disability</a:t>
            </a:r>
          </a:p>
        </p:txBody>
      </p:sp>
      <p:pic>
        <p:nvPicPr>
          <p:cNvPr id="6" name="Picture 5" descr="An infographic with three colored circles. The first two circles say &quot;Persons with Impairments&quot; plus &quot;Barriers&quot;. They are connected with a plus sign. Between the 2nd and third circle is an equals sign. The third circle says &quot;Disability.&quot;" title="Human Rights Model of Disability">
            <a:extLst>
              <a:ext uri="{FF2B5EF4-FFF2-40B4-BE49-F238E27FC236}">
                <a16:creationId xmlns:a16="http://schemas.microsoft.com/office/drawing/2014/main" id="{AE93C0D8-66E9-4226-9BB6-6E95788D4E6B}"/>
              </a:ext>
            </a:extLst>
          </p:cNvPr>
          <p:cNvPicPr>
            <a:picLocks noChangeAspect="1"/>
          </p:cNvPicPr>
          <p:nvPr/>
        </p:nvPicPr>
        <p:blipFill>
          <a:blip r:embed="rId2"/>
          <a:stretch>
            <a:fillRect/>
          </a:stretch>
        </p:blipFill>
        <p:spPr>
          <a:xfrm>
            <a:off x="441907" y="2150835"/>
            <a:ext cx="11308186" cy="3781815"/>
          </a:xfrm>
          <a:prstGeom prst="rect">
            <a:avLst/>
          </a:prstGeom>
        </p:spPr>
      </p:pic>
    </p:spTree>
    <p:extLst>
      <p:ext uri="{BB962C8B-B14F-4D97-AF65-F5344CB8AC3E}">
        <p14:creationId xmlns:p14="http://schemas.microsoft.com/office/powerpoint/2010/main" val="189122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962079" y="953351"/>
            <a:ext cx="10410113"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Breakout Groups</a:t>
            </a:r>
            <a:endParaRPr>
              <a:latin typeface="Futura Std Book" panose="020B0802020204020204" pitchFamily="34" charset="0"/>
            </a:endParaRPr>
          </a:p>
        </p:txBody>
      </p:sp>
      <p:sp>
        <p:nvSpPr>
          <p:cNvPr id="309" name="Google Shape;309;p35"/>
          <p:cNvSpPr txBox="1">
            <a:spLocks noGrp="1"/>
          </p:cNvSpPr>
          <p:nvPr>
            <p:ph type="body" idx="1"/>
          </p:nvPr>
        </p:nvSpPr>
        <p:spPr>
          <a:xfrm>
            <a:off x="961550" y="2177315"/>
            <a:ext cx="10411764" cy="44778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In trios think about your specific contexts and areas of work. </a:t>
            </a:r>
            <a:endParaRPr dirty="0">
              <a:latin typeface="Futura Std Book" panose="020B0802020204020204" pitchFamily="34" charset="0"/>
            </a:endParaRPr>
          </a:p>
          <a:p>
            <a:pPr marL="0" indent="0">
              <a:spcBef>
                <a:spcPts val="360"/>
              </a:spcBef>
              <a:buNone/>
            </a:pPr>
            <a:endParaRPr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What barriers do people with disabilities in your context face that relate to your area of work?</a:t>
            </a:r>
            <a:endParaRPr dirty="0">
              <a:latin typeface="Futura Std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993609" y="953351"/>
            <a:ext cx="10315521" cy="1090500"/>
          </a:xfrm>
          <a:prstGeom prst="rect">
            <a:avLst/>
          </a:prstGeom>
        </p:spPr>
        <p:txBody>
          <a:bodyPr spcFirstLastPara="1" vert="horz" wrap="square" lIns="91425" tIns="45700" rIns="91425" bIns="45700" rtlCol="0" anchor="t" anchorCtr="0">
            <a:noAutofit/>
          </a:bodyPr>
          <a:lstStyle/>
          <a:p>
            <a:pPr>
              <a:spcBef>
                <a:spcPts val="0"/>
              </a:spcBef>
            </a:pPr>
            <a:r>
              <a:rPr lang="en-US"/>
              <a:t>Barriers</a:t>
            </a:r>
            <a:endParaRPr/>
          </a:p>
        </p:txBody>
      </p:sp>
      <p:sp>
        <p:nvSpPr>
          <p:cNvPr id="316" name="Google Shape;316;p36"/>
          <p:cNvSpPr txBox="1">
            <a:spLocks noGrp="1"/>
          </p:cNvSpPr>
          <p:nvPr>
            <p:ph type="body" idx="2"/>
          </p:nvPr>
        </p:nvSpPr>
        <p:spPr>
          <a:xfrm>
            <a:off x="6466489" y="2051734"/>
            <a:ext cx="4989653"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
        <p:nvSpPr>
          <p:cNvPr id="5" name="Google Shape;316;p36">
            <a:extLst>
              <a:ext uri="{FF2B5EF4-FFF2-40B4-BE49-F238E27FC236}">
                <a16:creationId xmlns:a16="http://schemas.microsoft.com/office/drawing/2014/main" id="{72C43F5E-5DC1-44E2-B74E-A0B8EC6001E4}"/>
              </a:ext>
            </a:extLst>
          </p:cNvPr>
          <p:cNvSpPr txBox="1">
            <a:spLocks/>
          </p:cNvSpPr>
          <p:nvPr/>
        </p:nvSpPr>
        <p:spPr>
          <a:xfrm>
            <a:off x="993609" y="2043851"/>
            <a:ext cx="4989653" cy="44778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spcBef>
                <a:spcPts val="480"/>
              </a:spcBef>
              <a:buSzPts val="2400"/>
              <a:buFont typeface="Arial" panose="020B0604020202020204" pitchFamily="34" charset="0"/>
              <a:buChar char="▪"/>
            </a:pPr>
            <a:r>
              <a:rPr lang="en-US" dirty="0"/>
              <a:t> </a:t>
            </a:r>
          </a:p>
          <a:p>
            <a:pPr marL="457200" indent="-381000">
              <a:spcBef>
                <a:spcPts val="0"/>
              </a:spcBef>
              <a:buSzPts val="2400"/>
              <a:buFont typeface="Arial" panose="020B0604020202020204" pitchFamily="34" charset="0"/>
              <a:buChar char="▪"/>
            </a:pPr>
            <a:r>
              <a:rPr lang="en-US" dirty="0"/>
              <a:t> </a:t>
            </a:r>
          </a:p>
          <a:p>
            <a:pPr marL="457200" indent="-381000">
              <a:spcBef>
                <a:spcPts val="0"/>
              </a:spcBef>
              <a:buSzPts val="2400"/>
              <a:buFont typeface="Arial" panose="020B0604020202020204" pitchFamily="34" charset="0"/>
              <a:buChar char="▪"/>
            </a:pPr>
            <a:r>
              <a:rPr lang="en-US"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Privilege Road</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779336"/>
            <a:ext cx="10515600" cy="4413955"/>
          </a:xfrm>
        </p:spPr>
        <p:txBody>
          <a:bodyPr>
            <a:noAutofit/>
          </a:bodyPr>
          <a:lstStyle/>
          <a:p>
            <a:pPr lvl="1">
              <a:lnSpc>
                <a:spcPct val="100000"/>
              </a:lnSpc>
            </a:pPr>
            <a:r>
              <a:rPr lang="en-US" sz="2700" dirty="0">
                <a:latin typeface="Futura Std Book"/>
                <a:cs typeface="Futura Std Book"/>
              </a:rPr>
              <a:t>In your groups, go through </a:t>
            </a:r>
          </a:p>
          <a:p>
            <a:pPr lvl="2">
              <a:lnSpc>
                <a:spcPct val="100000"/>
              </a:lnSpc>
            </a:pPr>
            <a:r>
              <a:rPr lang="en-US" sz="2700" i="1" dirty="0">
                <a:latin typeface="Futura Std Book"/>
                <a:cs typeface="Futura Std Book"/>
                <a:hlinkClick r:id="rId2"/>
              </a:rPr>
              <a:t>Autistic Hoya’s Abled Privilege Checklist</a:t>
            </a:r>
            <a:r>
              <a:rPr lang="en-US" sz="2700" dirty="0">
                <a:latin typeface="Futura Std Book"/>
                <a:cs typeface="Futura Std Book"/>
              </a:rPr>
              <a:t>; and</a:t>
            </a:r>
          </a:p>
          <a:p>
            <a:pPr lvl="2">
              <a:lnSpc>
                <a:spcPct val="100000"/>
              </a:lnSpc>
            </a:pPr>
            <a:r>
              <a:rPr lang="en-US" sz="2700" dirty="0">
                <a:latin typeface="Futura Std Book"/>
                <a:cs typeface="Futura Std Book"/>
              </a:rPr>
              <a:t>Melissa Graham’s “</a:t>
            </a:r>
            <a:r>
              <a:rPr lang="en-US" sz="2700" dirty="0">
                <a:latin typeface="Futura Std Book"/>
                <a:cs typeface="Futura Std Book"/>
                <a:hlinkClick r:id="rId3"/>
              </a:rPr>
              <a:t>The Invisible Backpack of Able-Bodied Privilege Checklist</a:t>
            </a:r>
            <a:r>
              <a:rPr lang="en-US" sz="2700" dirty="0">
                <a:latin typeface="Futura Std Book"/>
                <a:cs typeface="Futura Std Book"/>
              </a:rPr>
              <a:t>”</a:t>
            </a:r>
          </a:p>
          <a:p>
            <a:pPr lvl="1">
              <a:lnSpc>
                <a:spcPct val="100000"/>
              </a:lnSpc>
            </a:pPr>
            <a:r>
              <a:rPr lang="en-US" sz="2700" dirty="0">
                <a:latin typeface="Futura Std Book"/>
                <a:cs typeface="Futura Std Book"/>
              </a:rPr>
              <a:t>Each person marks some of the statements which is true for themselves.</a:t>
            </a:r>
          </a:p>
          <a:p>
            <a:pPr lvl="1">
              <a:lnSpc>
                <a:spcPct val="100000"/>
              </a:lnSpc>
            </a:pPr>
            <a:r>
              <a:rPr lang="en-US" sz="2700" dirty="0">
                <a:latin typeface="Futura Std Book"/>
                <a:cs typeface="Futura Std Book"/>
              </a:rPr>
              <a:t>Discuss: What surprised you? What hadn’t you thought about before? What are you curious about?</a:t>
            </a:r>
          </a:p>
        </p:txBody>
      </p:sp>
    </p:spTree>
    <p:extLst>
      <p:ext uri="{BB962C8B-B14F-4D97-AF65-F5344CB8AC3E}">
        <p14:creationId xmlns:p14="http://schemas.microsoft.com/office/powerpoint/2010/main" val="135079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13955"/>
          </a:xfrm>
        </p:spPr>
        <p:txBody>
          <a:bodyPr>
            <a:noAutofit/>
          </a:bodyPr>
          <a:lstStyle/>
          <a:p>
            <a:pPr marL="0" indent="0">
              <a:lnSpc>
                <a:spcPct val="100000"/>
              </a:lnSpc>
              <a:buNone/>
            </a:pPr>
            <a:r>
              <a:rPr lang="en-US" dirty="0">
                <a:latin typeface="Futura Std Book"/>
                <a:cs typeface="Futura Std Book"/>
              </a:rPr>
              <a:t>“[A] value system that considers certain typical characteristics of body and mind as essential for living a life of value. Based on strict standards of appearance, functioning and </a:t>
            </a:r>
            <a:r>
              <a:rPr lang="en-US" dirty="0" err="1">
                <a:latin typeface="Futura Std Book"/>
                <a:cs typeface="Futura Std Book"/>
              </a:rPr>
              <a:t>behaviour</a:t>
            </a:r>
            <a:r>
              <a:rPr lang="en-US" dirty="0">
                <a:latin typeface="Futura Std Book"/>
                <a:cs typeface="Futura Std Book"/>
              </a:rPr>
              <a:t>, ableist ways of thinking consider the disability experience as a misfortune that leads to suffering and disadvantage and invariably devalues human life”.</a:t>
            </a:r>
          </a:p>
          <a:p>
            <a:pPr marL="0" indent="0" algn="r">
              <a:lnSpc>
                <a:spcPct val="100000"/>
              </a:lnSpc>
              <a:buNone/>
            </a:pPr>
            <a:r>
              <a:rPr lang="en-US" sz="2400" dirty="0">
                <a:latin typeface="Futura Std Book"/>
                <a:cs typeface="Futura Std Book"/>
              </a:rPr>
              <a:t>Special Rapporteur on the rights of persons with disabilities, Report on the impact of ableism in medical and scientific practice, A/HRC/43/41, 2019</a:t>
            </a:r>
          </a:p>
        </p:txBody>
      </p:sp>
    </p:spTree>
    <p:extLst>
      <p:ext uri="{BB962C8B-B14F-4D97-AF65-F5344CB8AC3E}">
        <p14:creationId xmlns:p14="http://schemas.microsoft.com/office/powerpoint/2010/main" val="242840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9"/>
          <p:cNvSpPr txBox="1">
            <a:spLocks noGrp="1"/>
          </p:cNvSpPr>
          <p:nvPr>
            <p:ph type="title"/>
          </p:nvPr>
        </p:nvSpPr>
        <p:spPr>
          <a:xfrm>
            <a:off x="941058" y="953350"/>
            <a:ext cx="756600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a:latin typeface="Futura Std Book" panose="020B0802020204020204" pitchFamily="34" charset="0"/>
              </a:rPr>
              <a:t>Wrap-up and </a:t>
            </a:r>
            <a:r>
              <a:rPr lang="en-US" dirty="0">
                <a:latin typeface="Futura Std Book" panose="020B0802020204020204" pitchFamily="34" charset="0"/>
              </a:rPr>
              <a:t>Next Steps</a:t>
            </a:r>
            <a:endParaRPr dirty="0">
              <a:latin typeface="Futura Std Book" panose="020B0802020204020204" pitchFamily="34" charset="0"/>
            </a:endParaRPr>
          </a:p>
        </p:txBody>
      </p:sp>
      <p:sp>
        <p:nvSpPr>
          <p:cNvPr id="335" name="Google Shape;335;p39"/>
          <p:cNvSpPr txBox="1">
            <a:spLocks noGrp="1"/>
          </p:cNvSpPr>
          <p:nvPr>
            <p:ph type="body" idx="1"/>
          </p:nvPr>
        </p:nvSpPr>
        <p:spPr>
          <a:xfrm>
            <a:off x="941057" y="1866462"/>
            <a:ext cx="10420625" cy="46275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dk2"/>
              </a:buClr>
              <a:buSzPts val="2600"/>
              <a:buNone/>
            </a:pPr>
            <a:endParaRPr sz="2600" dirty="0">
              <a:solidFill>
                <a:schemeClr val="dk1"/>
              </a:solidFill>
              <a:latin typeface="Futura Std Book" panose="020B0802020204020204" pitchFamily="34" charset="0"/>
              <a:ea typeface="Arial"/>
              <a:cs typeface="Arial"/>
              <a:sym typeface="Arial"/>
            </a:endParaRPr>
          </a:p>
          <a:p>
            <a:pPr marL="0" indent="0">
              <a:lnSpc>
                <a:spcPct val="100000"/>
              </a:lnSpc>
              <a:spcBef>
                <a:spcPts val="0"/>
              </a:spcBef>
              <a:buClr>
                <a:schemeClr val="dk2"/>
              </a:buClr>
              <a:buSzPts val="2600"/>
              <a:buNone/>
            </a:pPr>
            <a:r>
              <a:rPr lang="en-US" dirty="0">
                <a:latin typeface="Futura Std Book" panose="020B0802020204020204" pitchFamily="34" charset="0"/>
              </a:rPr>
              <a:t>(Add dates of next trainings and any follow-up information here)</a:t>
            </a:r>
            <a:endParaRPr dirty="0">
              <a:latin typeface="Futura Std Book" panose="020B0802020204020204" pitchFamily="34" charset="0"/>
            </a:endParaRPr>
          </a:p>
          <a:p>
            <a:pPr marL="0" indent="0">
              <a:lnSpc>
                <a:spcPct val="100000"/>
              </a:lnSpc>
              <a:spcBef>
                <a:spcPts val="0"/>
              </a:spcBef>
              <a:buClr>
                <a:schemeClr val="dk2"/>
              </a:buClr>
              <a:buSzPts val="2600"/>
              <a:buNone/>
            </a:pPr>
            <a:endParaRPr lang="en-US" dirty="0">
              <a:latin typeface="Futura Std Book" panose="020B0802020204020204" pitchFamily="34" charset="0"/>
            </a:endParaRPr>
          </a:p>
          <a:p>
            <a:pPr marL="0" indent="0">
              <a:lnSpc>
                <a:spcPct val="100000"/>
              </a:lnSpc>
              <a:spcBef>
                <a:spcPts val="0"/>
              </a:spcBef>
              <a:buClr>
                <a:schemeClr val="dk2"/>
              </a:buClr>
              <a:buSzPts val="2600"/>
              <a:buNone/>
            </a:pPr>
            <a:r>
              <a:rPr lang="en-US" dirty="0">
                <a:latin typeface="Futura Std Book" panose="020B0802020204020204" pitchFamily="34" charset="0"/>
              </a:rPr>
              <a:t>(Contact information for questions)</a:t>
            </a:r>
            <a:endParaRPr dirty="0">
              <a:latin typeface="Futura Std Book" panose="020B0802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0"/>
          <p:cNvSpPr txBox="1">
            <a:spLocks noGrp="1"/>
          </p:cNvSpPr>
          <p:nvPr>
            <p:ph type="title"/>
          </p:nvPr>
        </p:nvSpPr>
        <p:spPr>
          <a:xfrm>
            <a:off x="965536" y="1054000"/>
            <a:ext cx="10461698" cy="645600"/>
          </a:xfrm>
          <a:prstGeom prst="rect">
            <a:avLst/>
          </a:prstGeom>
        </p:spPr>
        <p:txBody>
          <a:bodyPr spcFirstLastPara="1" vert="horz" wrap="square" lIns="91425" tIns="45700" rIns="91425" bIns="45700" rtlCol="0" anchor="t" anchorCtr="0">
            <a:noAutofit/>
          </a:bodyPr>
          <a:lstStyle/>
          <a:p>
            <a:r>
              <a:rPr lang="en-US" sz="4000" dirty="0">
                <a:solidFill>
                  <a:schemeClr val="tx1"/>
                </a:solidFill>
                <a:latin typeface="Futura Std Book" panose="020B0802020204020204" pitchFamily="34" charset="0"/>
              </a:rPr>
              <a:t>Closing</a:t>
            </a:r>
            <a:endParaRPr sz="4000" dirty="0">
              <a:solidFill>
                <a:schemeClr val="tx1"/>
              </a:solidFill>
              <a:latin typeface="Futura Std Book" panose="020B0802020204020204" pitchFamily="34" charset="0"/>
            </a:endParaRPr>
          </a:p>
        </p:txBody>
      </p:sp>
      <p:sp>
        <p:nvSpPr>
          <p:cNvPr id="341" name="Google Shape;341;p40"/>
          <p:cNvSpPr txBox="1">
            <a:spLocks noGrp="1"/>
          </p:cNvSpPr>
          <p:nvPr>
            <p:ph type="body" idx="1"/>
          </p:nvPr>
        </p:nvSpPr>
        <p:spPr>
          <a:xfrm>
            <a:off x="965536" y="1831791"/>
            <a:ext cx="10574823" cy="44409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Raise your hand and share one thing you would like to do to become more aware of ableism in your daily life.</a:t>
            </a:r>
            <a:endParaRPr dirty="0">
              <a:latin typeface="Futura Std Book" panose="020B08020202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i="1" dirty="0">
                <a:solidFill>
                  <a:srgbClr val="666666"/>
                </a:solidFill>
                <a:latin typeface="Futura Std Book" panose="020B0802020204020204" pitchFamily="34" charset="0"/>
              </a:rPr>
              <a:t>Template by </a:t>
            </a:r>
            <a:r>
              <a:rPr lang="en-US" sz="1200" i="1"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i="1" dirty="0">
              <a:solidFill>
                <a:srgbClr val="666666"/>
              </a:solidFill>
              <a:latin typeface="Futura Std Book" panose="020B0802020204020204" pitchFamily="34" charset="0"/>
            </a:endParaRPr>
          </a:p>
        </p:txBody>
      </p:sp>
      <p:sp>
        <p:nvSpPr>
          <p:cNvPr id="216" name="Google Shape;216;p25"/>
          <p:cNvSpPr txBox="1"/>
          <p:nvPr/>
        </p:nvSpPr>
        <p:spPr>
          <a:xfrm>
            <a:off x="3726270" y="3091180"/>
            <a:ext cx="4222678" cy="1980237"/>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thing you would like to do to become more aware of ableism in your daily life.</a:t>
            </a:r>
            <a:endParaRPr lang="en-US" sz="1200" dirty="0">
              <a:latin typeface="Futura Std Book" panose="020B0802020204020204" pitchFamily="34" charset="0"/>
            </a:endParaRPr>
          </a:p>
        </p:txBody>
      </p:sp>
    </p:spTree>
    <p:extLst>
      <p:ext uri="{BB962C8B-B14F-4D97-AF65-F5344CB8AC3E}">
        <p14:creationId xmlns:p14="http://schemas.microsoft.com/office/powerpoint/2010/main" val="161745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77568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121401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alpha val="0"/>
          </a:srgbClr>
        </a:solidFill>
        <a:effectLst/>
      </p:bgPr>
    </p:bg>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794885"/>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8</TotalTime>
  <Words>952</Words>
  <Application>Microsoft Office PowerPoint</Application>
  <PresentationFormat>Widescreen</PresentationFormat>
  <Paragraphs>145</Paragraphs>
  <Slides>31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Futura Std Book</vt:lpstr>
      <vt:lpstr>Futura Std Light</vt:lpstr>
      <vt:lpstr>Libre Franklin</vt:lpstr>
      <vt:lpstr>Open Sans</vt:lpstr>
      <vt:lpstr>Office Theme</vt:lpstr>
      <vt:lpstr>Foundations –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What’s in the Resource Package?</vt:lpstr>
      <vt:lpstr>Agenda</vt:lpstr>
      <vt:lpstr>Disability and Ableism:</vt:lpstr>
      <vt:lpstr>Understanding Ableism and Disability</vt:lpstr>
      <vt:lpstr>Understanding Ableism and Disability</vt:lpstr>
      <vt:lpstr>Models of disability</vt:lpstr>
      <vt:lpstr>Break! Come back at :00</vt:lpstr>
      <vt:lpstr>Human Rights Model of Disability</vt:lpstr>
      <vt:lpstr>Breakout Groups</vt:lpstr>
      <vt:lpstr>Barriers</vt:lpstr>
      <vt:lpstr>Privilege Road</vt:lpstr>
      <vt:lpstr>Ableism</vt:lpstr>
      <vt:lpstr>Wrap-up and Next Steps</vt:lpstr>
      <vt:lpstr>Closing</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9</cp:revision>
  <dcterms:created xsi:type="dcterms:W3CDTF">2022-10-04T16:52:31Z</dcterms:created>
  <dcterms:modified xsi:type="dcterms:W3CDTF">2022-10-18T11:10:56Z</dcterms:modified>
</cp:coreProperties>
</file>