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7" r:id="rId4"/>
    <p:sldId id="259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82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 autoAdjust="0"/>
    <p:restoredTop sz="94822" autoAdjust="0"/>
  </p:normalViewPr>
  <p:slideViewPr>
    <p:cSldViewPr snapToGrid="0" snapToObjects="1">
      <p:cViewPr varScale="1">
        <p:scale>
          <a:sx n="91" d="100"/>
          <a:sy n="91" d="100"/>
        </p:scale>
        <p:origin x="81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A49E9-D3FC-214B-A622-863D223C9915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E1BB-5FA0-4E42-8D38-3AE8F898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0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208AFF32-3F1E-A545-B757-B4754DF390E6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78945B8A-8DB1-DE4D-88FD-212EC0A87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3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5B8A-8DB1-DE4D-88FD-212EC0A8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5B8A-8DB1-DE4D-88FD-212EC0A87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ABA2-FF2A-144B-A224-E48A3305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00D01-7295-4647-BA8F-3710DC6FB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ADE1-D556-394E-AFFD-7792C88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324-866D-7F40-A050-A96C798ABD1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5832-5373-6E44-BF00-4FEB5A05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9BFD-C4E5-E34E-8038-DD026699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60BB-70C6-0945-A005-64ADF0AF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32FB4-1CC5-3046-9394-E70EAB15C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3257-36D5-6441-A56D-02EE1018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BD12-2448-BD4F-A973-B5FDF6C2622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B954-3135-B140-B392-55B0462D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EAD1-7A29-0F47-A490-B195FD4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B6DD9-8120-A84F-9E78-1DE8AEE56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1D097-6775-D64A-90E9-FC60ECD3C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5F1F-C7D6-8E49-AB38-3856D8E2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B1B0-CB20-A548-B56C-530A2A510A4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0A42-4EB2-1543-92DA-1AAB7EBD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16D1-B3F1-0B47-BB6E-50305AE7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A61B786-A861-2041-AE25-7A5917C55D26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E55393A-42A4-1645-BEEA-CFA0C6001711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F54D3DA-F511-2D40-BBEF-6B8B7555A99B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C0D1074-7EC5-D141-BDC9-750FBC2E12E4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F39CA9-8CA0-2340-8BE6-55F6D9A0FCA1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5A7DEC-CED6-4F4A-B756-FA55EDF53417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CBE4371-E35B-2D4E-B984-BEEB2099D22D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0D94CB2-710A-0746-B0AA-5A3695DD897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82C0-89B1-6E49-B01F-3C41BE2C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D54C-AF00-5A42-BA1E-500F732C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307C-56EB-F442-A50A-8D8E34CE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0482-2E6D-A446-AB10-8E93612BE5E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E1F9-FD0D-2E45-8FFD-BB62062E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D0BB-483E-1C49-9AB5-D8F59AB7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E5DD1D4-7ABA-8349-A993-915D27C06D33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AE05928-0147-6A46-A5A0-2E378663465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5C0E8A0-F233-A14F-BEEB-01898DDF0282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1812-C642-F043-8A05-EE69B646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7712-98BA-314F-923B-A6659C500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9586-9443-CB42-A4E8-F6F460EA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F53-71E0-E143-A3D7-D134082053D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962-49FD-6741-A907-7E7515EB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9E460-F0EE-2C48-8D6F-6C30EA9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4818-71D6-5F4F-9A9D-FF19EB5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4431-256A-1748-BC5B-C41193D32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67721-805B-E146-B46D-B48C3E9C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A08B-01AE-2D4E-A93C-C9405202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A992-6993-F349-A11E-CBCA1F8CFED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6E5B-596B-4444-A31C-08CBB6DD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CFBC9-1B12-1D47-A41C-EC333A3F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13B2-982F-E346-9C67-2F00C560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9C94C-1100-BD4B-BDAF-C60FEB10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5C7E-10AA-CD4D-9501-4C9C07A96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6AC7E-1F03-CC4B-AD1B-CC46FA18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5E013-DFB0-0844-8893-64EC46B4D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39309-4274-1E41-8034-DF4CA181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FCE8-1A85-1047-9BE5-EBC70B48DCF2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30428-FB32-B94A-A451-E43B4E2D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BC194-DA77-0A49-A8B4-6E81EA6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7376-CCC2-9E41-8E24-736B1FDA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E6CA1-96C9-0146-A540-135883D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06D-D3BD-3C4B-900E-1128AD363C16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2E262-6986-D949-8C1D-83D3EEC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92CC8-2D4E-5F4B-A96F-9BDCC1DB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5DD1A-7D56-6042-B89D-23CB5459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3AA-FD77-F74F-B8C8-CB6B0CA32DA1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B11CC-E70E-FF41-A019-550C9117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5DFB-E409-4746-BE92-831DB113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787A-98C0-7F4B-913A-40959D7E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49D7-A5B1-F143-809B-4B5B9CA0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A037-3BE8-DE40-B853-ACD608186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C053-D244-E74C-858C-A4721318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A22A-B579-CC45-B783-86D8B6B02386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7D871-F815-294E-A52C-ADDF458A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7B41F-0F54-3949-BC57-1FA00490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B4FF-F33F-1C48-B408-D2DFF6C5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F6B68-D664-6740-A98F-A4A8351A9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8C911-3C35-F34A-A38F-00A41F47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8CA4-6BF5-304C-AAF0-67EA6CE4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6033-DAEA-D54F-AE94-0F281F312209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B4BBF-B655-464E-BDD5-7354471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40D55-48B2-244E-AF2E-3FC762D3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42ADE-FF0D-C446-A3CF-8E8207D9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3B24-9331-A34F-B9B6-217EE98F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846"/>
            <a:ext cx="10515600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64E2-1815-874A-99A1-3974B1D32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87F0BD68-5720-CB47-9EE0-612ADB29C427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7F1A-098C-A048-BF3D-D8D39F8C5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A860-C7D2-0445-AFA9-6784A131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4C65FC49-FEF7-454A-8F0C-B80C011791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ffice_logo_EN_blue_small_600p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5" y="4"/>
            <a:ext cx="1759808" cy="80657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49611" y="787905"/>
            <a:ext cx="10404191" cy="18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Std Book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BFDD-CE0F-3A40-9D26-617DA655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19" y="2292264"/>
            <a:ext cx="9144000" cy="3391332"/>
          </a:xfrm>
        </p:spPr>
        <p:txBody>
          <a:bodyPr>
            <a:normAutofit/>
          </a:bodyPr>
          <a:lstStyle/>
          <a:p>
            <a:pPr algn="l"/>
            <a:r>
              <a:rPr lang="en-US" sz="10000" b="1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>Welcome</a:t>
            </a:r>
            <a:endParaRPr lang="en-US" sz="10000" b="1" dirty="0">
              <a:solidFill>
                <a:schemeClr val="bg1"/>
              </a:solidFill>
              <a:latin typeface="Futura Std Book" panose="020B04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9" y="5661794"/>
            <a:ext cx="7955850" cy="829838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>Towards </a:t>
            </a:r>
            <a:r>
              <a:rPr lang="en-GB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>a </a:t>
            </a:r>
            <a:r>
              <a:rPr lang="en-GB" dirty="0">
                <a:solidFill>
                  <a:schemeClr val="bg1"/>
                </a:solidFill>
                <a:latin typeface="Futura Std Book" panose="020B0402020204020303" pitchFamily="34" charset="0"/>
              </a:rPr>
              <a:t>human rights- based </a:t>
            </a:r>
            <a:r>
              <a:rPr lang="en-GB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>approach to migration</a:t>
            </a:r>
            <a:endParaRPr lang="en-GB" dirty="0">
              <a:solidFill>
                <a:schemeClr val="bg1"/>
              </a:solidFill>
              <a:latin typeface="Futura Std Book" panose="020B04020202040203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78FB1-EF65-7744-9F93-0DFB5CB94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4" t="17245" r="6601" b="15152"/>
          <a:stretch/>
        </p:blipFill>
        <p:spPr>
          <a:xfrm>
            <a:off x="766121" y="388291"/>
            <a:ext cx="2828851" cy="10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Course overview: Core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10687050" cy="38138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1157A0"/>
                </a:solidFill>
                <a:latin typeface="Futura Md BT" panose="020B0602020204020303" pitchFamily="34" charset="0"/>
              </a:rPr>
              <a:t>Module 1: Introduction to the course and to international migration 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1:</a:t>
            </a:r>
            <a:r>
              <a:rPr lang="en-GB" dirty="0"/>
              <a:t> Course introduction and overview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2:</a:t>
            </a:r>
            <a:r>
              <a:rPr lang="en-GB" dirty="0"/>
              <a:t> An introduction to </a:t>
            </a:r>
            <a:r>
              <a:rPr lang="en-GB" dirty="0" smtClean="0"/>
              <a:t>migration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Course overview: Core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10687050" cy="38138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1157A0"/>
                </a:solidFill>
                <a:latin typeface="Futura Md BT" panose="020B0602020204020303" pitchFamily="34" charset="0"/>
              </a:rPr>
              <a:t>Module </a:t>
            </a:r>
            <a:r>
              <a:rPr lang="en-GB" dirty="0">
                <a:solidFill>
                  <a:srgbClr val="1157A0"/>
                </a:solidFill>
                <a:latin typeface="Futura Md BT" panose="020B0602020204020303" pitchFamily="34" charset="0"/>
              </a:rPr>
              <a:t>2: Understanding migration as an international human rights issue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3:</a:t>
            </a:r>
            <a:r>
              <a:rPr lang="en-GB" dirty="0"/>
              <a:t> International human rights and migration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4:</a:t>
            </a:r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/>
              <a:t>Convention on </a:t>
            </a:r>
            <a:r>
              <a:rPr lang="en-GB" dirty="0" smtClean="0"/>
              <a:t>Migrant Workers</a:t>
            </a:r>
            <a:endParaRPr lang="en-GB" dirty="0"/>
          </a:p>
          <a:p>
            <a:pPr lvl="1"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5:</a:t>
            </a:r>
            <a:r>
              <a:rPr lang="en-GB" dirty="0"/>
              <a:t> The United Nations human rights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Course overview: Core modules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42996"/>
            <a:ext cx="8239188" cy="38138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157A0"/>
                </a:solidFill>
                <a:latin typeface="Futura Md BT" panose="020B0602020204020303" pitchFamily="34" charset="0"/>
              </a:rPr>
              <a:t>Module </a:t>
            </a:r>
            <a:r>
              <a:rPr lang="en-GB" dirty="0" smtClean="0">
                <a:solidFill>
                  <a:srgbClr val="1157A0"/>
                </a:solidFill>
                <a:latin typeface="Futura Md BT" panose="020B0602020204020303" pitchFamily="34" charset="0"/>
              </a:rPr>
              <a:t>3</a:t>
            </a:r>
            <a:r>
              <a:rPr lang="en-GB" dirty="0">
                <a:solidFill>
                  <a:srgbClr val="1157A0"/>
                </a:solidFill>
                <a:latin typeface="Futura Md BT" panose="020B0602020204020303" pitchFamily="34" charset="0"/>
              </a:rPr>
              <a:t>: A human rights-based </a:t>
            </a:r>
            <a:r>
              <a:rPr lang="en-GB" dirty="0" smtClean="0">
                <a:solidFill>
                  <a:srgbClr val="1157A0"/>
                </a:solidFill>
                <a:latin typeface="Futura Md BT" panose="020B0602020204020303" pitchFamily="34" charset="0"/>
              </a:rPr>
              <a:t>approach </a:t>
            </a:r>
            <a:endParaRPr lang="en-GB" dirty="0">
              <a:solidFill>
                <a:srgbClr val="1157A0"/>
              </a:solidFill>
              <a:latin typeface="Futura Md BT" panose="020B0602020204020303" pitchFamily="34" charset="0"/>
            </a:endParaRP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</a:t>
            </a:r>
            <a:r>
              <a:rPr lang="en-GB" dirty="0" smtClean="0">
                <a:latin typeface="Futura Md BT" panose="020B0602020204020303" pitchFamily="34" charset="0"/>
              </a:rPr>
              <a:t>6:</a:t>
            </a:r>
            <a:r>
              <a:rPr lang="en-GB" dirty="0"/>
              <a:t> A human rights-based approach to migration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</a:t>
            </a:r>
            <a:r>
              <a:rPr lang="en-GB" dirty="0" smtClean="0">
                <a:latin typeface="Futura Md BT" panose="020B0602020204020303" pitchFamily="34" charset="0"/>
              </a:rPr>
              <a:t>7:</a:t>
            </a:r>
            <a:r>
              <a:rPr lang="en-GB" dirty="0"/>
              <a:t> Protecting rights in practice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Course overview: Issues in focus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2423946"/>
            <a:ext cx="8644915" cy="38138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157A0"/>
                </a:solidFill>
                <a:latin typeface="Futura Md BT" panose="020B0602020204020303" pitchFamily="34" charset="0"/>
              </a:rPr>
              <a:t>Module </a:t>
            </a:r>
            <a:r>
              <a:rPr lang="en-GB" dirty="0" smtClean="0">
                <a:solidFill>
                  <a:srgbClr val="1157A0"/>
                </a:solidFill>
                <a:latin typeface="Futura Md BT" panose="020B0602020204020303" pitchFamily="34" charset="0"/>
              </a:rPr>
              <a:t>4</a:t>
            </a:r>
            <a:r>
              <a:rPr lang="en-GB" dirty="0">
                <a:solidFill>
                  <a:srgbClr val="1157A0"/>
                </a:solidFill>
                <a:latin typeface="Futura Md BT" panose="020B0602020204020303" pitchFamily="34" charset="0"/>
              </a:rPr>
              <a:t>: Issues in focus 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</a:t>
            </a:r>
            <a:r>
              <a:rPr lang="en-GB" dirty="0" smtClean="0">
                <a:latin typeface="Futura Md BT" panose="020B0602020204020303" pitchFamily="34" charset="0"/>
              </a:rPr>
              <a:t>8:</a:t>
            </a:r>
            <a:r>
              <a:rPr lang="en-GB" dirty="0"/>
              <a:t> International borders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</a:t>
            </a:r>
            <a:r>
              <a:rPr lang="en-GB" dirty="0" smtClean="0">
                <a:latin typeface="Futura Md BT" panose="020B0602020204020303" pitchFamily="34" charset="0"/>
              </a:rPr>
              <a:t>9:</a:t>
            </a:r>
            <a:r>
              <a:rPr lang="en-GB" dirty="0"/>
              <a:t> Economic, social and cultural rights and access to public services</a:t>
            </a:r>
            <a:endParaRPr lang="en-GB" dirty="0" smtClean="0"/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</a:t>
            </a:r>
            <a:r>
              <a:rPr lang="en-GB" dirty="0" smtClean="0">
                <a:latin typeface="Futura Md BT" panose="020B0602020204020303" pitchFamily="34" charset="0"/>
              </a:rPr>
              <a:t>10:</a:t>
            </a:r>
            <a:r>
              <a:rPr lang="en-GB" dirty="0"/>
              <a:t> Reframing narratives on migrants and migration</a:t>
            </a:r>
          </a:p>
          <a:p>
            <a:pPr lvl="1">
              <a:lnSpc>
                <a:spcPct val="120000"/>
              </a:lnSpc>
              <a:buClr>
                <a:srgbClr val="0070C0"/>
              </a:buClr>
            </a:pPr>
            <a:r>
              <a:rPr lang="en-GB" dirty="0">
                <a:latin typeface="Futura Md BT" panose="020B0602020204020303" pitchFamily="34" charset="0"/>
              </a:rPr>
              <a:t>Session </a:t>
            </a:r>
            <a:r>
              <a:rPr lang="en-GB" dirty="0" smtClean="0">
                <a:latin typeface="Futura Md BT" panose="020B0602020204020303" pitchFamily="34" charset="0"/>
              </a:rPr>
              <a:t>11:</a:t>
            </a:r>
            <a:r>
              <a:rPr lang="en-GB" dirty="0"/>
              <a:t> Climate change and migration</a:t>
            </a:r>
            <a:endParaRPr lang="it-IT" dirty="0"/>
          </a:p>
          <a:p>
            <a:pPr lvl="1">
              <a:lnSpc>
                <a:spcPct val="120000"/>
              </a:lnSpc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Let’s agree…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64" y="1399940"/>
            <a:ext cx="5376672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Additional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GB" dirty="0"/>
              <a:t>Course agenda</a:t>
            </a:r>
          </a:p>
          <a:p>
            <a:pPr>
              <a:buClr>
                <a:srgbClr val="0070C0"/>
              </a:buClr>
            </a:pPr>
            <a:r>
              <a:rPr lang="en-GB" dirty="0"/>
              <a:t>Participant materials</a:t>
            </a:r>
          </a:p>
          <a:p>
            <a:pPr>
              <a:buClr>
                <a:srgbClr val="0070C0"/>
              </a:buClr>
            </a:pPr>
            <a:r>
              <a:rPr lang="en-GB" dirty="0"/>
              <a:t>Course evaluation</a:t>
            </a:r>
          </a:p>
          <a:p>
            <a:pPr>
              <a:buClr>
                <a:srgbClr val="0070C0"/>
              </a:buClr>
            </a:pPr>
            <a:r>
              <a:rPr lang="en-GB" dirty="0"/>
              <a:t>Parking lot</a:t>
            </a:r>
          </a:p>
          <a:p>
            <a:pPr>
              <a:buClr>
                <a:srgbClr val="0070C0"/>
              </a:buClr>
            </a:pPr>
            <a:r>
              <a:rPr lang="en-GB" dirty="0"/>
              <a:t>Administration / housekeeping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85" y="1089293"/>
            <a:ext cx="896815" cy="8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How common is migration?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6676836" cy="381389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Please stand up if you live in the same place (town or city) as your four grandparents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61" y="2886448"/>
            <a:ext cx="7202439" cy="3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BFDD-CE0F-3A40-9D26-617DA655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19" y="2292264"/>
            <a:ext cx="9144000" cy="168022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solidFill>
                  <a:schemeClr val="bg1"/>
                </a:solidFill>
              </a:rPr>
              <a:t>MODULE 1</a:t>
            </a:r>
            <a:endParaRPr lang="en-US" sz="10000" b="1" dirty="0">
              <a:solidFill>
                <a:schemeClr val="bg1"/>
              </a:solidFill>
              <a:latin typeface="Futura Std Book" panose="020B04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9" y="5885855"/>
            <a:ext cx="9144000" cy="42376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Futura Std Book" panose="020B0402020204020303" pitchFamily="34" charset="0"/>
              </a:rPr>
              <a:t>Session 1: Course introduction and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78FB1-EF65-7744-9F93-0DFB5CB94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4" t="17245" r="6601" b="15152"/>
          <a:stretch/>
        </p:blipFill>
        <p:spPr>
          <a:xfrm>
            <a:off x="766121" y="388291"/>
            <a:ext cx="2828851" cy="10384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 txBox="1">
            <a:spLocks/>
          </p:cNvSpPr>
          <p:nvPr/>
        </p:nvSpPr>
        <p:spPr>
          <a:xfrm>
            <a:off x="766121" y="3900618"/>
            <a:ext cx="9144000" cy="423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Futura Std Book" panose="020B0402020204020303" pitchFamily="34" charset="0"/>
              </a:rPr>
              <a:t>Introduction to the course </a:t>
            </a:r>
            <a:r>
              <a:rPr lang="en-GB" sz="3200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Futura Std Book" panose="020B0402020204020303" pitchFamily="34" charset="0"/>
              </a:rPr>
            </a:br>
            <a:r>
              <a:rPr lang="en-GB" sz="3200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>and </a:t>
            </a:r>
            <a:r>
              <a:rPr lang="en-GB" sz="3200" dirty="0">
                <a:solidFill>
                  <a:schemeClr val="bg1"/>
                </a:solidFill>
                <a:latin typeface="Futura Std Book" panose="020B0402020204020303" pitchFamily="34" charset="0"/>
              </a:rPr>
              <a:t>to international migration</a:t>
            </a:r>
          </a:p>
        </p:txBody>
      </p:sp>
    </p:spTree>
    <p:extLst>
      <p:ext uri="{BB962C8B-B14F-4D97-AF65-F5344CB8AC3E}">
        <p14:creationId xmlns:p14="http://schemas.microsoft.com/office/powerpoint/2010/main" val="34243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Session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GB" dirty="0"/>
              <a:t>Welcome and introductions</a:t>
            </a:r>
          </a:p>
          <a:p>
            <a:pPr>
              <a:buClr>
                <a:srgbClr val="0070C0"/>
              </a:buClr>
            </a:pPr>
            <a:r>
              <a:rPr lang="en-GB" dirty="0"/>
              <a:t>Personal expectations</a:t>
            </a:r>
          </a:p>
          <a:p>
            <a:pPr>
              <a:buClr>
                <a:srgbClr val="0070C0"/>
              </a:buClr>
            </a:pPr>
            <a:r>
              <a:rPr lang="en-GB" dirty="0"/>
              <a:t>Course objectives</a:t>
            </a:r>
          </a:p>
          <a:p>
            <a:pPr>
              <a:buClr>
                <a:srgbClr val="0070C0"/>
              </a:buClr>
            </a:pPr>
            <a:r>
              <a:rPr lang="en-GB" dirty="0"/>
              <a:t>Course overview</a:t>
            </a:r>
          </a:p>
          <a:p>
            <a:pPr>
              <a:buClr>
                <a:srgbClr val="0070C0"/>
              </a:buClr>
            </a:pPr>
            <a:r>
              <a:rPr lang="en-GB" dirty="0"/>
              <a:t>Ground rules and administration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7" y="1248506"/>
            <a:ext cx="1371603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Introductions: Training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GB" dirty="0"/>
              <a:t>[INSERT </a:t>
            </a:r>
            <a:r>
              <a:rPr lang="en-GB" dirty="0" smtClean="0"/>
              <a:t>NAME]</a:t>
            </a:r>
          </a:p>
          <a:p>
            <a:pPr>
              <a:buClr>
                <a:srgbClr val="0070C0"/>
              </a:buClr>
            </a:pPr>
            <a:r>
              <a:rPr lang="en-GB" dirty="0"/>
              <a:t>[INSERT </a:t>
            </a:r>
            <a:r>
              <a:rPr lang="en-GB" dirty="0" smtClean="0"/>
              <a:t>NAME]</a:t>
            </a:r>
            <a:endParaRPr lang="en-GB" dirty="0"/>
          </a:p>
          <a:p>
            <a:pPr>
              <a:buClr>
                <a:srgbClr val="0070C0"/>
              </a:buClr>
            </a:pPr>
            <a:r>
              <a:rPr lang="en-GB" dirty="0"/>
              <a:t>[INSERT </a:t>
            </a:r>
            <a:r>
              <a:rPr lang="en-GB" dirty="0" smtClean="0"/>
              <a:t>NAME]</a:t>
            </a:r>
            <a:endParaRPr lang="en-GB" dirty="0"/>
          </a:p>
          <a:p>
            <a:pPr>
              <a:buClr>
                <a:srgbClr val="0070C0"/>
              </a:buClr>
            </a:pPr>
            <a:r>
              <a:rPr lang="en-GB" dirty="0"/>
              <a:t>[INSERT </a:t>
            </a:r>
            <a:r>
              <a:rPr lang="en-GB" dirty="0" smtClean="0"/>
              <a:t>NAME]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25" y="1077589"/>
            <a:ext cx="1490475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Introductions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4811702" cy="3813898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dirty="0"/>
              <a:t>People Bingo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For each question, get a signature – get as many different ones as possible</a:t>
            </a:r>
          </a:p>
          <a:p>
            <a:pPr>
              <a:buClr>
                <a:srgbClr val="0070C0"/>
              </a:buClr>
            </a:pPr>
            <a:r>
              <a:rPr lang="en-GB" dirty="0"/>
              <a:t>10 minutes!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50" y="2251647"/>
            <a:ext cx="6408735" cy="370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25" y="1077589"/>
            <a:ext cx="1490475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Introductions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8FF1EE-FAAE-AC4F-82D6-A68B8489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846"/>
            <a:ext cx="10515600" cy="38138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latin typeface="Futura Std Book"/>
                <a:cs typeface="Futura Std Book"/>
              </a:rPr>
              <a:t>Migration –</a:t>
            </a:r>
            <a:br>
              <a:rPr lang="en-GB" sz="2400" b="1" dirty="0" smtClean="0">
                <a:latin typeface="Futura Std Book"/>
                <a:cs typeface="Futura Std Book"/>
              </a:rPr>
            </a:br>
            <a:r>
              <a:rPr lang="en-GB" sz="2400" b="1" dirty="0" smtClean="0">
                <a:latin typeface="Futura Std Book"/>
                <a:cs typeface="Futura Std Book"/>
              </a:rPr>
              <a:t>What’s </a:t>
            </a:r>
            <a:r>
              <a:rPr lang="en-GB" sz="2400" b="1" dirty="0">
                <a:latin typeface="Futura Std Book"/>
                <a:cs typeface="Futura Std Book"/>
              </a:rPr>
              <a:t>the first thing </a:t>
            </a:r>
            <a:r>
              <a:rPr lang="en-GB" sz="2400" b="1" dirty="0" smtClean="0">
                <a:latin typeface="Futura Std Book"/>
                <a:cs typeface="Futura Std Book"/>
              </a:rPr>
              <a:t/>
            </a:r>
            <a:br>
              <a:rPr lang="en-GB" sz="2400" b="1" dirty="0" smtClean="0">
                <a:latin typeface="Futura Std Book"/>
                <a:cs typeface="Futura Std Book"/>
              </a:rPr>
            </a:br>
            <a:r>
              <a:rPr lang="en-GB" sz="2400" b="1" dirty="0" smtClean="0">
                <a:latin typeface="Futura Std Book"/>
                <a:cs typeface="Futura Std Book"/>
              </a:rPr>
              <a:t>that </a:t>
            </a:r>
            <a:r>
              <a:rPr lang="en-GB" sz="2400" b="1" dirty="0">
                <a:latin typeface="Futura Std Book"/>
                <a:cs typeface="Futura Std Book"/>
              </a:rPr>
              <a:t>comes to your mind?</a:t>
            </a:r>
            <a:endParaRPr lang="en-US" sz="2400" b="1" dirty="0" smtClean="0">
              <a:latin typeface="Futura Std Book"/>
              <a:cs typeface="Futura Std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25" y="1077589"/>
            <a:ext cx="1490475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Participant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GB" dirty="0"/>
              <a:t>What do I hope to learn during this course?</a:t>
            </a:r>
          </a:p>
          <a:p>
            <a:pPr>
              <a:buClr>
                <a:srgbClr val="0070C0"/>
              </a:buClr>
            </a:pPr>
            <a:r>
              <a:rPr lang="en-GB" dirty="0"/>
              <a:t>What do I hope to achieve by the end of it?</a:t>
            </a:r>
          </a:p>
        </p:txBody>
      </p:sp>
    </p:spTree>
    <p:extLst>
      <p:ext uri="{BB962C8B-B14F-4D97-AF65-F5344CB8AC3E}">
        <p14:creationId xmlns:p14="http://schemas.microsoft.com/office/powerpoint/2010/main" val="3496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Participant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001" y="2385846"/>
            <a:ext cx="6672799" cy="3813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 smtClean="0">
                <a:latin typeface="Futura Md BT" panose="020B0602020204020303" pitchFamily="34" charset="0"/>
              </a:rPr>
              <a:t>Name</a:t>
            </a:r>
            <a:r>
              <a:rPr lang="it-IT" dirty="0" smtClean="0">
                <a:latin typeface="Futura Md BT" panose="020B0602020204020303" pitchFamily="34" charset="0"/>
              </a:rPr>
              <a:t>…</a:t>
            </a:r>
            <a:endParaRPr lang="en-GB" dirty="0" smtClean="0">
              <a:latin typeface="Futura Md BT" panose="020B0602020204020303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 smtClean="0"/>
              <a:t>One </a:t>
            </a:r>
            <a:r>
              <a:rPr lang="en-GB" dirty="0"/>
              <a:t>thing I would like to know that I do not already know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One skill that I hope to gain that I do not currently have or would like to improve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One attitude or belief that I would like to have at the end of the course but do not have now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8FF1EE-FAAE-AC4F-82D6-A68B84893A95}"/>
              </a:ext>
            </a:extLst>
          </p:cNvPr>
          <p:cNvSpPr txBox="1">
            <a:spLocks/>
          </p:cNvSpPr>
          <p:nvPr/>
        </p:nvSpPr>
        <p:spPr>
          <a:xfrm>
            <a:off x="838201" y="2385846"/>
            <a:ext cx="4484698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latin typeface="Futura Std Book"/>
                <a:cs typeface="Futura Std Book"/>
              </a:rPr>
              <a:t>Now I know, </a:t>
            </a:r>
            <a:r>
              <a:rPr lang="en-GB" sz="2400" b="1" dirty="0" smtClean="0">
                <a:latin typeface="Futura Std Book"/>
                <a:cs typeface="Futura Std Book"/>
              </a:rPr>
              <a:t/>
            </a:r>
            <a:br>
              <a:rPr lang="en-GB" sz="2400" b="1" dirty="0" smtClean="0">
                <a:latin typeface="Futura Std Book"/>
                <a:cs typeface="Futura Std Book"/>
              </a:rPr>
            </a:br>
            <a:r>
              <a:rPr lang="en-GB" sz="2400" b="1" dirty="0" smtClean="0">
                <a:latin typeface="Futura Std Book"/>
                <a:cs typeface="Futura Std Book"/>
              </a:rPr>
              <a:t>Now </a:t>
            </a:r>
            <a:r>
              <a:rPr lang="en-GB" sz="2400" b="1" dirty="0">
                <a:latin typeface="Futura Std Book"/>
                <a:cs typeface="Futura Std Book"/>
              </a:rPr>
              <a:t>I can, </a:t>
            </a:r>
            <a:r>
              <a:rPr lang="en-GB" sz="2400" b="1" dirty="0" smtClean="0">
                <a:latin typeface="Futura Std Book"/>
                <a:cs typeface="Futura Std Book"/>
              </a:rPr>
              <a:t/>
            </a:r>
            <a:br>
              <a:rPr lang="en-GB" sz="2400" b="1" dirty="0" smtClean="0">
                <a:latin typeface="Futura Std Book"/>
                <a:cs typeface="Futura Std Book"/>
              </a:rPr>
            </a:br>
            <a:r>
              <a:rPr lang="en-GB" sz="2400" b="1" dirty="0" smtClean="0">
                <a:latin typeface="Futura Std Book"/>
                <a:cs typeface="Futura Std Book"/>
              </a:rPr>
              <a:t>Now </a:t>
            </a:r>
            <a:r>
              <a:rPr lang="en-GB" sz="2400" b="1" dirty="0">
                <a:latin typeface="Futura Std Book"/>
                <a:cs typeface="Futura Std Book"/>
              </a:rPr>
              <a:t>I believe</a:t>
            </a:r>
            <a:endParaRPr lang="en-US" sz="2400" b="1" dirty="0" smtClean="0"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6089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course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9229725" cy="3813898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Clr>
                <a:srgbClr val="0070C0"/>
              </a:buClr>
            </a:pPr>
            <a:r>
              <a:rPr lang="en-GB" sz="2400" dirty="0"/>
              <a:t>Identify and apply </a:t>
            </a:r>
            <a:r>
              <a:rPr lang="en-GB" sz="2400" dirty="0">
                <a:solidFill>
                  <a:srgbClr val="1157A0"/>
                </a:solidFill>
                <a:latin typeface="Futura Md BT" panose="020B0602020204020303" pitchFamily="34" charset="0"/>
              </a:rPr>
              <a:t>human rights standards</a:t>
            </a:r>
            <a:r>
              <a:rPr lang="en-GB" sz="2400" b="1" dirty="0">
                <a:solidFill>
                  <a:srgbClr val="1157A0"/>
                </a:solidFill>
                <a:latin typeface="Futura PT Bold" panose="020B0902020204020203" pitchFamily="34" charset="0"/>
              </a:rPr>
              <a:t> </a:t>
            </a:r>
            <a:r>
              <a:rPr lang="en-GB" sz="2400" dirty="0"/>
              <a:t>to the situations migrants face, especially those most at risk.</a:t>
            </a:r>
          </a:p>
          <a:p>
            <a:pPr>
              <a:lnSpc>
                <a:spcPts val="3200"/>
              </a:lnSpc>
              <a:buClr>
                <a:srgbClr val="0070C0"/>
              </a:buClr>
            </a:pPr>
            <a:r>
              <a:rPr lang="en-GB" sz="2400" dirty="0"/>
              <a:t>Adopt a </a:t>
            </a:r>
            <a:r>
              <a:rPr lang="en-GB" sz="2400" dirty="0">
                <a:solidFill>
                  <a:srgbClr val="1157A0"/>
                </a:solidFill>
                <a:latin typeface="Futura Md BT" panose="020B0602020204020303" pitchFamily="34" charset="0"/>
              </a:rPr>
              <a:t>human rights-based approach </a:t>
            </a:r>
            <a:r>
              <a:rPr lang="en-GB" sz="2400" dirty="0"/>
              <a:t>to migration work. </a:t>
            </a:r>
          </a:p>
          <a:p>
            <a:pPr>
              <a:lnSpc>
                <a:spcPts val="3200"/>
              </a:lnSpc>
              <a:buClr>
                <a:srgbClr val="0070C0"/>
              </a:buClr>
            </a:pPr>
            <a:r>
              <a:rPr lang="en-GB" sz="2400" dirty="0"/>
              <a:t>Understand how </a:t>
            </a:r>
            <a:r>
              <a:rPr lang="en-GB" sz="2400" dirty="0">
                <a:solidFill>
                  <a:srgbClr val="1157A0"/>
                </a:solidFill>
                <a:latin typeface="Futura Md BT" panose="020B0602020204020303" pitchFamily="34" charset="0"/>
              </a:rPr>
              <a:t>international human rights mechanisms </a:t>
            </a:r>
            <a:r>
              <a:rPr lang="en-GB" sz="2400" dirty="0"/>
              <a:t>can practically promote migrants’ human rights at national level.</a:t>
            </a:r>
          </a:p>
          <a:p>
            <a:pPr>
              <a:lnSpc>
                <a:spcPts val="3200"/>
              </a:lnSpc>
              <a:buClr>
                <a:srgbClr val="0070C0"/>
              </a:buClr>
            </a:pPr>
            <a:r>
              <a:rPr lang="en-GB" sz="2400" dirty="0">
                <a:solidFill>
                  <a:srgbClr val="1157A0"/>
                </a:solidFill>
                <a:latin typeface="Futura Md BT" panose="020B0602020204020303" pitchFamily="34" charset="0"/>
              </a:rPr>
              <a:t>Design strategic responses </a:t>
            </a:r>
            <a:r>
              <a:rPr lang="en-GB" sz="2400" dirty="0"/>
              <a:t>that advance migrants’ human rights through policy and practice.</a:t>
            </a:r>
          </a:p>
          <a:p>
            <a:pPr>
              <a:lnSpc>
                <a:spcPts val="3200"/>
              </a:lnSpc>
              <a:buClr>
                <a:srgbClr val="0070C0"/>
              </a:buClr>
            </a:pPr>
            <a:r>
              <a:rPr lang="en-GB" sz="2400" dirty="0"/>
              <a:t>Identify how to </a:t>
            </a:r>
            <a:r>
              <a:rPr lang="en-GB" sz="2400" dirty="0">
                <a:solidFill>
                  <a:srgbClr val="1157A0"/>
                </a:solidFill>
                <a:latin typeface="Futura Md BT" panose="020B0602020204020303" pitchFamily="34" charset="0"/>
              </a:rPr>
              <a:t>strengthen activities on</a:t>
            </a:r>
            <a:r>
              <a:rPr lang="en-GB" sz="2400" dirty="0">
                <a:latin typeface="Futura Md BT" panose="020B0602020204020303" pitchFamily="34" charset="0"/>
              </a:rPr>
              <a:t> </a:t>
            </a:r>
            <a:r>
              <a:rPr lang="en-GB" sz="2400" dirty="0"/>
              <a:t>migration and human rights. </a:t>
            </a:r>
          </a:p>
        </p:txBody>
      </p:sp>
    </p:spTree>
    <p:extLst>
      <p:ext uri="{BB962C8B-B14F-4D97-AF65-F5344CB8AC3E}">
        <p14:creationId xmlns:p14="http://schemas.microsoft.com/office/powerpoint/2010/main" val="8969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3115</TotalTime>
  <Words>451</Words>
  <Application>Microsoft Office PowerPoint</Application>
  <PresentationFormat>Widescreen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Futura Md BT</vt:lpstr>
      <vt:lpstr>Futura PT Bold</vt:lpstr>
      <vt:lpstr>Arial</vt:lpstr>
      <vt:lpstr>Calibri</vt:lpstr>
      <vt:lpstr>Futura Std Book</vt:lpstr>
      <vt:lpstr>Futura Std Light</vt:lpstr>
      <vt:lpstr>Office Theme</vt:lpstr>
      <vt:lpstr>Cover</vt:lpstr>
      <vt:lpstr>Welcome</vt:lpstr>
      <vt:lpstr>MODULE 1</vt:lpstr>
      <vt:lpstr>Session overview</vt:lpstr>
      <vt:lpstr>Introductions: Training team</vt:lpstr>
      <vt:lpstr>Introductions</vt:lpstr>
      <vt:lpstr>Introductions</vt:lpstr>
      <vt:lpstr>Participant expectations</vt:lpstr>
      <vt:lpstr>Participant expectations</vt:lpstr>
      <vt:lpstr>The course objectives</vt:lpstr>
      <vt:lpstr>Course overview: Core modules</vt:lpstr>
      <vt:lpstr>Course overview: Core modules</vt:lpstr>
      <vt:lpstr>Course overview: Core modules</vt:lpstr>
      <vt:lpstr>Course overview: Issues in focus </vt:lpstr>
      <vt:lpstr>Let’s agree…</vt:lpstr>
      <vt:lpstr>Additional information</vt:lpstr>
      <vt:lpstr>How common is migration?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GS Migration Unit</cp:lastModifiedBy>
  <cp:revision>69</cp:revision>
  <dcterms:created xsi:type="dcterms:W3CDTF">2020-02-03T15:47:33Z</dcterms:created>
  <dcterms:modified xsi:type="dcterms:W3CDTF">2023-03-31T08:20:25Z</dcterms:modified>
</cp:coreProperties>
</file>