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34"/>
  </p:notesMasterIdLst>
  <p:handoutMasterIdLst>
    <p:handoutMasterId r:id="rId35"/>
  </p:handoutMasterIdLst>
  <p:sldIdLst>
    <p:sldId id="267" r:id="rId3"/>
    <p:sldId id="259" r:id="rId4"/>
    <p:sldId id="269" r:id="rId5"/>
    <p:sldId id="270" r:id="rId6"/>
    <p:sldId id="282" r:id="rId7"/>
    <p:sldId id="283" r:id="rId8"/>
    <p:sldId id="284" r:id="rId9"/>
    <p:sldId id="285" r:id="rId10"/>
    <p:sldId id="286" r:id="rId11"/>
    <p:sldId id="287" r:id="rId12"/>
    <p:sldId id="291" r:id="rId13"/>
    <p:sldId id="288" r:id="rId14"/>
    <p:sldId id="289" r:id="rId15"/>
    <p:sldId id="290"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3329"/>
    <a:srgbClr val="9999FF"/>
    <a:srgbClr val="C808AD"/>
    <a:srgbClr val="115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76" autoAdjust="0"/>
    <p:restoredTop sz="94822" autoAdjust="0"/>
  </p:normalViewPr>
  <p:slideViewPr>
    <p:cSldViewPr snapToGrid="0" snapToObjects="1">
      <p:cViewPr varScale="1">
        <p:scale>
          <a:sx n="75" d="100"/>
          <a:sy n="75" d="100"/>
        </p:scale>
        <p:origin x="1065" y="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4C599241-6926-101B-9992-00000B65C6F9}"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4A49E9-D3FC-214B-A622-863D223C9915}" type="datetime1">
              <a:rPr lang="en-US" smtClean="0"/>
              <a:t>31-Mar-23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ADE1BB-5FA0-4E42-8D38-3AE8F898F8DD}" type="slidenum">
              <a:rPr lang="en-US" smtClean="0"/>
              <a:t>‹#›</a:t>
            </a:fld>
            <a:endParaRPr lang="en-US"/>
          </a:p>
        </p:txBody>
      </p:sp>
    </p:spTree>
    <p:extLst>
      <p:ext uri="{BB962C8B-B14F-4D97-AF65-F5344CB8AC3E}">
        <p14:creationId xmlns:p14="http://schemas.microsoft.com/office/powerpoint/2010/main" val="34971403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utura Std Light" panose="020B0602020204020303" pitchFamily="34" charset="-79"/>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utura Std Light" panose="020B0602020204020303" pitchFamily="34" charset="-79"/>
              </a:defRPr>
            </a:lvl1pPr>
          </a:lstStyle>
          <a:p>
            <a:fld id="{208AFF32-3F1E-A545-B757-B4754DF390E6}" type="datetime1">
              <a:rPr lang="en-US" smtClean="0"/>
              <a:t>31-Mar-23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utura Std Light" panose="020B0602020204020303" pitchFamily="34" charset="-79"/>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utura Std Light" panose="020B0602020204020303" pitchFamily="34" charset="-79"/>
              </a:defRPr>
            </a:lvl1pPr>
          </a:lstStyle>
          <a:p>
            <a:fld id="{78945B8A-8DB1-DE4D-88FD-212EC0A87B53}" type="slidenum">
              <a:rPr lang="en-US" smtClean="0"/>
              <a:pPr/>
              <a:t>‹#›</a:t>
            </a:fld>
            <a:endParaRPr lang="en-US" dirty="0"/>
          </a:p>
        </p:txBody>
      </p:sp>
    </p:spTree>
    <p:extLst>
      <p:ext uri="{BB962C8B-B14F-4D97-AF65-F5344CB8AC3E}">
        <p14:creationId xmlns:p14="http://schemas.microsoft.com/office/powerpoint/2010/main" val="5882322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Futura Std Light" panose="020B0602020204020303" pitchFamily="34" charset="-79"/>
        <a:ea typeface="+mn-ea"/>
        <a:cs typeface="+mn-cs"/>
      </a:defRPr>
    </a:lvl1pPr>
    <a:lvl2pPr marL="457200" algn="l" defTabSz="914400" rtl="0" eaLnBrk="1" latinLnBrk="0" hangingPunct="1">
      <a:defRPr sz="1200" b="0" i="0" kern="1200">
        <a:solidFill>
          <a:schemeClr val="tx1"/>
        </a:solidFill>
        <a:latin typeface="Futura Std Light" panose="020B0602020204020303" pitchFamily="34" charset="-79"/>
        <a:ea typeface="+mn-ea"/>
        <a:cs typeface="+mn-cs"/>
      </a:defRPr>
    </a:lvl2pPr>
    <a:lvl3pPr marL="914400" algn="l" defTabSz="914400" rtl="0" eaLnBrk="1" latinLnBrk="0" hangingPunct="1">
      <a:defRPr sz="1200" b="0" i="0" kern="1200">
        <a:solidFill>
          <a:schemeClr val="tx1"/>
        </a:solidFill>
        <a:latin typeface="Futura Std Light" panose="020B0602020204020303" pitchFamily="34" charset="-79"/>
        <a:ea typeface="+mn-ea"/>
        <a:cs typeface="+mn-cs"/>
      </a:defRPr>
    </a:lvl3pPr>
    <a:lvl4pPr marL="1371600" algn="l" defTabSz="914400" rtl="0" eaLnBrk="1" latinLnBrk="0" hangingPunct="1">
      <a:defRPr sz="1200" b="0" i="0" kern="1200">
        <a:solidFill>
          <a:schemeClr val="tx1"/>
        </a:solidFill>
        <a:latin typeface="Futura Std Light" panose="020B0602020204020303" pitchFamily="34" charset="-79"/>
        <a:ea typeface="+mn-ea"/>
        <a:cs typeface="+mn-cs"/>
      </a:defRPr>
    </a:lvl4pPr>
    <a:lvl5pPr marL="1828800" algn="l" defTabSz="914400" rtl="0" eaLnBrk="1" latinLnBrk="0" hangingPunct="1">
      <a:defRPr sz="1200" b="0" i="0" kern="1200">
        <a:solidFill>
          <a:schemeClr val="tx1"/>
        </a:solidFill>
        <a:latin typeface="Futura Std Light" panose="020B0602020204020303" pitchFamily="34" charset="-79"/>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945B8A-8DB1-DE4D-88FD-212EC0A87B53}" type="slidenum">
              <a:rPr lang="en-US" smtClean="0"/>
              <a:t>1</a:t>
            </a:fld>
            <a:endParaRPr lang="en-US"/>
          </a:p>
        </p:txBody>
      </p:sp>
    </p:spTree>
    <p:extLst>
      <p:ext uri="{BB962C8B-B14F-4D97-AF65-F5344CB8AC3E}">
        <p14:creationId xmlns:p14="http://schemas.microsoft.com/office/powerpoint/2010/main" val="2684860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ABA2-FF2A-144B-A224-E48A3305F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800D01-7295-4647-BA8F-3710DC6FB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E7ADE1-D556-394E-AFFD-7792C8825F6F}"/>
              </a:ext>
            </a:extLst>
          </p:cNvPr>
          <p:cNvSpPr>
            <a:spLocks noGrp="1"/>
          </p:cNvSpPr>
          <p:nvPr>
            <p:ph type="dt" sz="half" idx="10"/>
          </p:nvPr>
        </p:nvSpPr>
        <p:spPr/>
        <p:txBody>
          <a:bodyPr/>
          <a:lstStyle/>
          <a:p>
            <a:fld id="{92562324-866D-7F40-A050-A96C798ABD17}" type="datetime1">
              <a:rPr lang="en-US" smtClean="0"/>
              <a:t>31-Mar-23</a:t>
            </a:fld>
            <a:endParaRPr lang="en-US"/>
          </a:p>
        </p:txBody>
      </p:sp>
      <p:sp>
        <p:nvSpPr>
          <p:cNvPr id="5" name="Footer Placeholder 4">
            <a:extLst>
              <a:ext uri="{FF2B5EF4-FFF2-40B4-BE49-F238E27FC236}">
                <a16:creationId xmlns:a16="http://schemas.microsoft.com/office/drawing/2014/main" id="{F8055832-5373-6E44-BF00-4FEB5A05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79BFD-C4E5-E34E-8038-DD026699E150}"/>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212462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60BB-70C6-0945-A005-64ADF0AFB1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B32FB4-1CC5-3046-9394-E70EAB15CF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73257-36D5-6441-A56D-02EE10180124}"/>
              </a:ext>
            </a:extLst>
          </p:cNvPr>
          <p:cNvSpPr>
            <a:spLocks noGrp="1"/>
          </p:cNvSpPr>
          <p:nvPr>
            <p:ph type="dt" sz="half" idx="10"/>
          </p:nvPr>
        </p:nvSpPr>
        <p:spPr/>
        <p:txBody>
          <a:bodyPr/>
          <a:lstStyle/>
          <a:p>
            <a:fld id="{B9D5BD12-2448-BD4F-A973-B5FDF6C26227}" type="datetime1">
              <a:rPr lang="en-US" smtClean="0"/>
              <a:t>31-Mar-23</a:t>
            </a:fld>
            <a:endParaRPr lang="en-US"/>
          </a:p>
        </p:txBody>
      </p:sp>
      <p:sp>
        <p:nvSpPr>
          <p:cNvPr id="5" name="Footer Placeholder 4">
            <a:extLst>
              <a:ext uri="{FF2B5EF4-FFF2-40B4-BE49-F238E27FC236}">
                <a16:creationId xmlns:a16="http://schemas.microsoft.com/office/drawing/2014/main" id="{1102B954-3135-B140-B392-55B0462DD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5EAD1-7A29-0F47-A490-B195FD4B162D}"/>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300203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4B6DD9-8120-A84F-9E78-1DE8AEE5658F}"/>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91D097-6775-D64A-90E9-FC60ECD3C9FB}"/>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25F1F-C7D6-8E49-AB38-3856D8E2931B}"/>
              </a:ext>
            </a:extLst>
          </p:cNvPr>
          <p:cNvSpPr>
            <a:spLocks noGrp="1"/>
          </p:cNvSpPr>
          <p:nvPr>
            <p:ph type="dt" sz="half" idx="10"/>
          </p:nvPr>
        </p:nvSpPr>
        <p:spPr/>
        <p:txBody>
          <a:bodyPr/>
          <a:lstStyle/>
          <a:p>
            <a:fld id="{039FB1B0-CB20-A548-B56C-530A2A510A47}" type="datetime1">
              <a:rPr lang="en-US" smtClean="0"/>
              <a:t>31-Mar-23</a:t>
            </a:fld>
            <a:endParaRPr lang="en-US"/>
          </a:p>
        </p:txBody>
      </p:sp>
      <p:sp>
        <p:nvSpPr>
          <p:cNvPr id="5" name="Footer Placeholder 4">
            <a:extLst>
              <a:ext uri="{FF2B5EF4-FFF2-40B4-BE49-F238E27FC236}">
                <a16:creationId xmlns:a16="http://schemas.microsoft.com/office/drawing/2014/main" id="{078F0A42-4EB2-1543-92DA-1AAB7EBD1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416D1-B3F1-0B47-BB6E-50305AE7384A}"/>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2057787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fr-CH"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Click to edit Master subtitle style</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EA61B786-A861-2041-AE25-7A5917C55D26}" type="datetime1">
              <a:rPr lang="en-US" smtClean="0"/>
              <a:t>31-Mar-23</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3461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fr-CH" smtClean="0"/>
              <a:t>Click to edit Master title style</a:t>
            </a:r>
            <a:endParaRPr lang="en-US"/>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7E55393A-42A4-1645-BEEA-CFA0C6001711}" type="datetime1">
              <a:rPr lang="en-US" smtClean="0"/>
              <a:t>31-Mar-23</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4133566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fr-CH" smtClean="0"/>
              <a:t>Click to edit Master title style</a:t>
            </a:r>
            <a:endParaRPr lang="en-US"/>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3F54D3DA-F511-2D40-BBEF-6B8B7555A99B}" type="datetime1">
              <a:rPr lang="en-US" smtClean="0"/>
              <a:t>31-Mar-23</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2107051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fr-CH" smtClean="0"/>
              <a:t>Click to edit Master title style</a:t>
            </a:r>
            <a:endParaRPr lang="en-US"/>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CC0D1074-7EC5-D141-BDC9-750FBC2E12E4}" type="datetime1">
              <a:rPr lang="en-US" smtClean="0"/>
              <a:t>31-Mar-23</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3587497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fr-CH" smtClean="0"/>
              <a:t>Click to edit Master title style</a:t>
            </a:r>
            <a:endParaRPr lang="en-US"/>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7" name="Date Placeholder 6"/>
          <p:cNvSpPr>
            <a:spLocks noGrp="1"/>
          </p:cNvSpPr>
          <p:nvPr>
            <p:ph type="dt" sz="half" idx="10"/>
          </p:nvPr>
        </p:nvSpPr>
        <p:spPr>
          <a:xfrm>
            <a:off x="609600" y="6356350"/>
            <a:ext cx="2844800" cy="365125"/>
          </a:xfrm>
          <a:prstGeom prst="rect">
            <a:avLst/>
          </a:prstGeom>
        </p:spPr>
        <p:txBody>
          <a:bodyPr/>
          <a:lstStyle/>
          <a:p>
            <a:fld id="{96F39CA9-8CA0-2340-8BE6-55F6D9A0FCA1}" type="datetime1">
              <a:rPr lang="en-US" smtClean="0"/>
              <a:t>31-Mar-23</a:t>
            </a:fld>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386199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fr-CH" smtClean="0"/>
              <a:t>Click to edit Master title style</a:t>
            </a:r>
            <a:endParaRPr lang="en-US"/>
          </a:p>
        </p:txBody>
      </p:sp>
      <p:sp>
        <p:nvSpPr>
          <p:cNvPr id="3" name="Date Placeholder 2"/>
          <p:cNvSpPr>
            <a:spLocks noGrp="1"/>
          </p:cNvSpPr>
          <p:nvPr>
            <p:ph type="dt" sz="half" idx="10"/>
          </p:nvPr>
        </p:nvSpPr>
        <p:spPr>
          <a:xfrm>
            <a:off x="609600" y="6356350"/>
            <a:ext cx="2844800" cy="365125"/>
          </a:xfrm>
          <a:prstGeom prst="rect">
            <a:avLst/>
          </a:prstGeom>
        </p:spPr>
        <p:txBody>
          <a:bodyPr/>
          <a:lstStyle/>
          <a:p>
            <a:fld id="{B65A7DEC-CED6-4F4A-B756-FA55EDF53417}" type="datetime1">
              <a:rPr lang="en-US" smtClean="0"/>
              <a:t>31-Mar-23</a:t>
            </a:fld>
            <a:endParaRPr lang="en-US"/>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334599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ACBE4371-E35B-2D4E-B984-BEEB2099D22D}" type="datetime1">
              <a:rPr lang="en-US" smtClean="0"/>
              <a:t>31-Mar-23</a:t>
            </a:fld>
            <a:endParaRPr lang="en-US"/>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1870785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fr-CH" smtClean="0"/>
              <a:t>Click to edit Master title style</a:t>
            </a:r>
            <a:endParaRPr lang="en-US"/>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20D94CB2-710A-0746-B0AA-5A3695DD897D}" type="datetime1">
              <a:rPr lang="en-US" smtClean="0"/>
              <a:t>31-Mar-23</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81296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482C0-89B1-6E49-B01F-3C41BE2C3D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AED54C-AF00-5A42-BA1E-500F732C1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D307C-56EB-F442-A50A-8D8E34CEF6A2}"/>
              </a:ext>
            </a:extLst>
          </p:cNvPr>
          <p:cNvSpPr>
            <a:spLocks noGrp="1"/>
          </p:cNvSpPr>
          <p:nvPr>
            <p:ph type="dt" sz="half" idx="10"/>
          </p:nvPr>
        </p:nvSpPr>
        <p:spPr/>
        <p:txBody>
          <a:bodyPr/>
          <a:lstStyle/>
          <a:p>
            <a:fld id="{79590482-2E6D-A446-AB10-8E93612BE5EA}" type="datetime1">
              <a:rPr lang="en-US" smtClean="0"/>
              <a:t>31-Mar-23</a:t>
            </a:fld>
            <a:endParaRPr lang="en-US"/>
          </a:p>
        </p:txBody>
      </p:sp>
      <p:sp>
        <p:nvSpPr>
          <p:cNvPr id="5" name="Footer Placeholder 4">
            <a:extLst>
              <a:ext uri="{FF2B5EF4-FFF2-40B4-BE49-F238E27FC236}">
                <a16:creationId xmlns:a16="http://schemas.microsoft.com/office/drawing/2014/main" id="{F9EFE1F9-FD0D-2E45-8FFD-BB62062E2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9D0BB-483E-1C49-9AB5-D8F59AB7ADC3}"/>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2602554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fr-CH" smtClean="0"/>
              <a:t>Click to edit Master title style</a:t>
            </a:r>
            <a:endParaRPr lang="en-US"/>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fld id="{1E5DD1D4-7ABA-8349-A993-915D27C06D33}" type="datetime1">
              <a:rPr lang="en-US" smtClean="0"/>
              <a:t>31-Mar-23</a:t>
            </a:fld>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2718385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fr-CH" smtClean="0"/>
              <a:t>Click to edit Master title style</a:t>
            </a:r>
            <a:endParaRPr lang="en-US"/>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2AE05928-0147-6A46-A5A0-2E3786634657}" type="datetime1">
              <a:rPr lang="en-US" smtClean="0"/>
              <a:t>31-Mar-23</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1420134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fr-CH"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fr-CH" smtClean="0"/>
              <a:t>Click to edit Master text styles</a:t>
            </a:r>
          </a:p>
          <a:p>
            <a:pPr lvl="1"/>
            <a:r>
              <a:rPr lang="fr-CH" smtClean="0"/>
              <a:t>Second level</a:t>
            </a:r>
          </a:p>
          <a:p>
            <a:pPr lvl="2"/>
            <a:r>
              <a:rPr lang="fr-CH" smtClean="0"/>
              <a:t>Third level</a:t>
            </a:r>
          </a:p>
          <a:p>
            <a:pPr lvl="3"/>
            <a:r>
              <a:rPr lang="fr-CH" smtClean="0"/>
              <a:t>Fourth level</a:t>
            </a:r>
          </a:p>
          <a:p>
            <a:pPr lvl="4"/>
            <a:r>
              <a:rPr lang="fr-CH"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D5C0E8A0-F233-A14F-BEEB-01898DDF0282}" type="datetime1">
              <a:rPr lang="en-US" smtClean="0"/>
              <a:t>31-Mar-23</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D8C41FD5-F180-F646-9635-BA76C681A9C3}" type="slidenum">
              <a:rPr lang="en-US" smtClean="0"/>
              <a:t>‹#›</a:t>
            </a:fld>
            <a:endParaRPr lang="en-US"/>
          </a:p>
        </p:txBody>
      </p:sp>
    </p:spTree>
    <p:extLst>
      <p:ext uri="{BB962C8B-B14F-4D97-AF65-F5344CB8AC3E}">
        <p14:creationId xmlns:p14="http://schemas.microsoft.com/office/powerpoint/2010/main" val="3052051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1812-C642-F043-8A05-EE69B646DB77}"/>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97712-98BA-314F-923B-A6659C500660}"/>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F9586-9443-CB42-A4E8-F6F460EA2435}"/>
              </a:ext>
            </a:extLst>
          </p:cNvPr>
          <p:cNvSpPr>
            <a:spLocks noGrp="1"/>
          </p:cNvSpPr>
          <p:nvPr>
            <p:ph type="dt" sz="half" idx="10"/>
          </p:nvPr>
        </p:nvSpPr>
        <p:spPr/>
        <p:txBody>
          <a:bodyPr/>
          <a:lstStyle/>
          <a:p>
            <a:fld id="{D8E3BF53-71E0-E143-A3D7-D134082053DA}" type="datetime1">
              <a:rPr lang="en-US" smtClean="0"/>
              <a:t>31-Mar-23</a:t>
            </a:fld>
            <a:endParaRPr lang="en-US"/>
          </a:p>
        </p:txBody>
      </p:sp>
      <p:sp>
        <p:nvSpPr>
          <p:cNvPr id="5" name="Footer Placeholder 4">
            <a:extLst>
              <a:ext uri="{FF2B5EF4-FFF2-40B4-BE49-F238E27FC236}">
                <a16:creationId xmlns:a16="http://schemas.microsoft.com/office/drawing/2014/main" id="{98CE6962-49FD-6741-A907-7E7515EB4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E460-F0EE-2C48-8D6F-6C30EA9AB4B7}"/>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460428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4818-71D6-5F4F-9A9D-FF19EB52D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464431-256A-1748-BC5B-C41193D322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D67721-805B-E146-B46D-B48C3E9C61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BBA08B-01AE-2D4E-A93C-C94052026092}"/>
              </a:ext>
            </a:extLst>
          </p:cNvPr>
          <p:cNvSpPr>
            <a:spLocks noGrp="1"/>
          </p:cNvSpPr>
          <p:nvPr>
            <p:ph type="dt" sz="half" idx="10"/>
          </p:nvPr>
        </p:nvSpPr>
        <p:spPr/>
        <p:txBody>
          <a:bodyPr/>
          <a:lstStyle/>
          <a:p>
            <a:fld id="{955AA992-6993-F349-A11E-CBCA1F8CFEDD}" type="datetime1">
              <a:rPr lang="en-US" smtClean="0"/>
              <a:t>31-Mar-23</a:t>
            </a:fld>
            <a:endParaRPr lang="en-US"/>
          </a:p>
        </p:txBody>
      </p:sp>
      <p:sp>
        <p:nvSpPr>
          <p:cNvPr id="6" name="Footer Placeholder 5">
            <a:extLst>
              <a:ext uri="{FF2B5EF4-FFF2-40B4-BE49-F238E27FC236}">
                <a16:creationId xmlns:a16="http://schemas.microsoft.com/office/drawing/2014/main" id="{4ACD6E5B-596B-4444-A31C-08CBB6DD4F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CFBC9-1B12-1D47-A41C-EC333A3F6C35}"/>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3607627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A13B2-982F-E346-9C67-2F00C560534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89C94C-1100-BD4B-BDAF-C60FEB10F98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275C7E-10AA-CD4D-9501-4C9C07A962B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86AC7E-1F03-CC4B-AD1B-CC46FA18231D}"/>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C5E013-DFB0-0844-8893-64EC46B4D879}"/>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939309-4274-1E41-8034-DF4CA1818DC8}"/>
              </a:ext>
            </a:extLst>
          </p:cNvPr>
          <p:cNvSpPr>
            <a:spLocks noGrp="1"/>
          </p:cNvSpPr>
          <p:nvPr>
            <p:ph type="dt" sz="half" idx="10"/>
          </p:nvPr>
        </p:nvSpPr>
        <p:spPr/>
        <p:txBody>
          <a:bodyPr/>
          <a:lstStyle/>
          <a:p>
            <a:fld id="{51D2FCE8-1A85-1047-9BE5-EBC70B48DCF2}" type="datetime1">
              <a:rPr lang="en-US" smtClean="0"/>
              <a:t>31-Mar-23</a:t>
            </a:fld>
            <a:endParaRPr lang="en-US"/>
          </a:p>
        </p:txBody>
      </p:sp>
      <p:sp>
        <p:nvSpPr>
          <p:cNvPr id="8" name="Footer Placeholder 7">
            <a:extLst>
              <a:ext uri="{FF2B5EF4-FFF2-40B4-BE49-F238E27FC236}">
                <a16:creationId xmlns:a16="http://schemas.microsoft.com/office/drawing/2014/main" id="{21C30428-FB32-B94A-A451-E43B4E2DC3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EBC194-DA77-0A49-A8B4-6E81EA67FF90}"/>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2507177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7376-CCC2-9E41-8E24-736B1FDA8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1E6CA1-96C9-0146-A540-135883D63141}"/>
              </a:ext>
            </a:extLst>
          </p:cNvPr>
          <p:cNvSpPr>
            <a:spLocks noGrp="1"/>
          </p:cNvSpPr>
          <p:nvPr>
            <p:ph type="dt" sz="half" idx="10"/>
          </p:nvPr>
        </p:nvSpPr>
        <p:spPr/>
        <p:txBody>
          <a:bodyPr/>
          <a:lstStyle/>
          <a:p>
            <a:fld id="{083A906D-D3BD-3C4B-900E-1128AD363C16}" type="datetime1">
              <a:rPr lang="en-US" smtClean="0"/>
              <a:t>31-Mar-23</a:t>
            </a:fld>
            <a:endParaRPr lang="en-US"/>
          </a:p>
        </p:txBody>
      </p:sp>
      <p:sp>
        <p:nvSpPr>
          <p:cNvPr id="4" name="Footer Placeholder 3">
            <a:extLst>
              <a:ext uri="{FF2B5EF4-FFF2-40B4-BE49-F238E27FC236}">
                <a16:creationId xmlns:a16="http://schemas.microsoft.com/office/drawing/2014/main" id="{4A22E262-6986-D949-8C1D-83D3EECBDE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792CC8-2D4E-5F4B-A96F-9BDCC1DB00EE}"/>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193127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5DD1A-7D56-6042-B89D-23CB545976C5}"/>
              </a:ext>
            </a:extLst>
          </p:cNvPr>
          <p:cNvSpPr>
            <a:spLocks noGrp="1"/>
          </p:cNvSpPr>
          <p:nvPr>
            <p:ph type="dt" sz="half" idx="10"/>
          </p:nvPr>
        </p:nvSpPr>
        <p:spPr/>
        <p:txBody>
          <a:bodyPr/>
          <a:lstStyle/>
          <a:p>
            <a:fld id="{1848F3AA-FD77-F74F-B8C8-CB6B0CA32DA1}" type="datetime1">
              <a:rPr lang="en-US" smtClean="0"/>
              <a:t>31-Mar-23</a:t>
            </a:fld>
            <a:endParaRPr lang="en-US"/>
          </a:p>
        </p:txBody>
      </p:sp>
      <p:sp>
        <p:nvSpPr>
          <p:cNvPr id="3" name="Footer Placeholder 2">
            <a:extLst>
              <a:ext uri="{FF2B5EF4-FFF2-40B4-BE49-F238E27FC236}">
                <a16:creationId xmlns:a16="http://schemas.microsoft.com/office/drawing/2014/main" id="{4AEB11CC-E70E-FF41-A019-550C911779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F35DFB-E409-4746-BE92-831DB113711A}"/>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3901959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787A-98C0-7F4B-913A-40959D7EA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D49D7-A5B1-F143-809B-4B5B9CA08D15}"/>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8A037-3BE8-DE40-B853-ACD608186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4FC053-D244-E74C-858C-A47213184401}"/>
              </a:ext>
            </a:extLst>
          </p:cNvPr>
          <p:cNvSpPr>
            <a:spLocks noGrp="1"/>
          </p:cNvSpPr>
          <p:nvPr>
            <p:ph type="dt" sz="half" idx="10"/>
          </p:nvPr>
        </p:nvSpPr>
        <p:spPr/>
        <p:txBody>
          <a:bodyPr/>
          <a:lstStyle/>
          <a:p>
            <a:fld id="{F33CA22A-B579-CC45-B783-86D8B6B02386}" type="datetime1">
              <a:rPr lang="en-US" smtClean="0"/>
              <a:t>31-Mar-23</a:t>
            </a:fld>
            <a:endParaRPr lang="en-US"/>
          </a:p>
        </p:txBody>
      </p:sp>
      <p:sp>
        <p:nvSpPr>
          <p:cNvPr id="6" name="Footer Placeholder 5">
            <a:extLst>
              <a:ext uri="{FF2B5EF4-FFF2-40B4-BE49-F238E27FC236}">
                <a16:creationId xmlns:a16="http://schemas.microsoft.com/office/drawing/2014/main" id="{21F7D871-F815-294E-A52C-ADDF458A5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E7B41F-0F54-3949-BC57-1FA00490145A}"/>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22137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B4FF-F33F-1C48-B408-D2DFF6C5AD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F6B68-D664-6740-A98F-A4A8351A9F39}"/>
              </a:ext>
            </a:extLst>
          </p:cNvPr>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38C911-3C35-F34A-A38F-00A41F47C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88CA4-6BF5-304C-AAF0-67EA6CE4337F}"/>
              </a:ext>
            </a:extLst>
          </p:cNvPr>
          <p:cNvSpPr>
            <a:spLocks noGrp="1"/>
          </p:cNvSpPr>
          <p:nvPr>
            <p:ph type="dt" sz="half" idx="10"/>
          </p:nvPr>
        </p:nvSpPr>
        <p:spPr/>
        <p:txBody>
          <a:bodyPr/>
          <a:lstStyle/>
          <a:p>
            <a:fld id="{01D06033-DAEA-D54F-AE94-0F281F312209}" type="datetime1">
              <a:rPr lang="en-US" smtClean="0"/>
              <a:t>31-Mar-23</a:t>
            </a:fld>
            <a:endParaRPr lang="en-US"/>
          </a:p>
        </p:txBody>
      </p:sp>
      <p:sp>
        <p:nvSpPr>
          <p:cNvPr id="6" name="Footer Placeholder 5">
            <a:extLst>
              <a:ext uri="{FF2B5EF4-FFF2-40B4-BE49-F238E27FC236}">
                <a16:creationId xmlns:a16="http://schemas.microsoft.com/office/drawing/2014/main" id="{A2AB4BBF-B655-464E-BDD5-73544717D3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40D55-48B2-244E-AF2E-3FC762D3CDAE}"/>
              </a:ext>
            </a:extLst>
          </p:cNvPr>
          <p:cNvSpPr>
            <a:spLocks noGrp="1"/>
          </p:cNvSpPr>
          <p:nvPr>
            <p:ph type="sldNum" sz="quarter" idx="12"/>
          </p:nvPr>
        </p:nvSpPr>
        <p:spPr/>
        <p:txBody>
          <a:bodyPr/>
          <a:lstStyle/>
          <a:p>
            <a:fld id="{4C65FC49-FEF7-454A-8F0C-B80C011791EF}" type="slidenum">
              <a:rPr lang="en-US" smtClean="0"/>
              <a:t>‹#›</a:t>
            </a:fld>
            <a:endParaRPr lang="en-US"/>
          </a:p>
        </p:txBody>
      </p:sp>
    </p:spTree>
    <p:extLst>
      <p:ext uri="{BB962C8B-B14F-4D97-AF65-F5344CB8AC3E}">
        <p14:creationId xmlns:p14="http://schemas.microsoft.com/office/powerpoint/2010/main" val="2316155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042ADE-FF0D-C446-A3CF-8E8207D9F5C5}"/>
              </a:ext>
            </a:extLst>
          </p:cNvPr>
          <p:cNvSpPr>
            <a:spLocks noGrp="1"/>
          </p:cNvSpPr>
          <p:nvPr>
            <p:ph type="title"/>
          </p:nvPr>
        </p:nvSpPr>
        <p:spPr>
          <a:xfrm>
            <a:off x="838200" y="92534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0C3B24-9331-A34F-B9B6-217EE98F1693}"/>
              </a:ext>
            </a:extLst>
          </p:cNvPr>
          <p:cNvSpPr>
            <a:spLocks noGrp="1"/>
          </p:cNvSpPr>
          <p:nvPr>
            <p:ph type="body" idx="1"/>
          </p:nvPr>
        </p:nvSpPr>
        <p:spPr>
          <a:xfrm>
            <a:off x="838200" y="2385846"/>
            <a:ext cx="10515600" cy="38138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32C64E2-1815-874A-99A1-3974B1D329C1}"/>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Futura Std Light" panose="020B0602020204020303" pitchFamily="34" charset="-79"/>
              </a:defRPr>
            </a:lvl1pPr>
          </a:lstStyle>
          <a:p>
            <a:fld id="{87F0BD68-5720-CB47-9EE0-612ADB29C427}" type="datetime1">
              <a:rPr lang="en-US" smtClean="0"/>
              <a:t>31-Mar-23</a:t>
            </a:fld>
            <a:endParaRPr lang="en-US" dirty="0"/>
          </a:p>
        </p:txBody>
      </p:sp>
      <p:sp>
        <p:nvSpPr>
          <p:cNvPr id="5" name="Footer Placeholder 4">
            <a:extLst>
              <a:ext uri="{FF2B5EF4-FFF2-40B4-BE49-F238E27FC236}">
                <a16:creationId xmlns:a16="http://schemas.microsoft.com/office/drawing/2014/main" id="{F0537F1A-098C-A048-BF3D-D8D39F8C5F15}"/>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Futura Std Light" panose="020B0602020204020303" pitchFamily="34" charset="-79"/>
              </a:defRPr>
            </a:lvl1pPr>
          </a:lstStyle>
          <a:p>
            <a:endParaRPr lang="en-US" dirty="0"/>
          </a:p>
        </p:txBody>
      </p:sp>
      <p:sp>
        <p:nvSpPr>
          <p:cNvPr id="6" name="Slide Number Placeholder 5">
            <a:extLst>
              <a:ext uri="{FF2B5EF4-FFF2-40B4-BE49-F238E27FC236}">
                <a16:creationId xmlns:a16="http://schemas.microsoft.com/office/drawing/2014/main" id="{71FEA860-C7D2-0445-AFA9-6784A131498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Futura Std Light" panose="020B0602020204020303" pitchFamily="34" charset="-79"/>
              </a:defRPr>
            </a:lvl1pPr>
          </a:lstStyle>
          <a:p>
            <a:fld id="{4C65FC49-FEF7-454A-8F0C-B80C011791EF}" type="slidenum">
              <a:rPr lang="en-US" smtClean="0"/>
              <a:pPr/>
              <a:t>‹#›</a:t>
            </a:fld>
            <a:endParaRPr lang="en-US" dirty="0"/>
          </a:p>
        </p:txBody>
      </p:sp>
      <p:pic>
        <p:nvPicPr>
          <p:cNvPr id="7" name="Picture 6" descr="Office_logo_EN_blue_small_600px.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4995" y="4"/>
            <a:ext cx="1759808" cy="806579"/>
          </a:xfrm>
          <a:prstGeom prst="rect">
            <a:avLst/>
          </a:prstGeom>
        </p:spPr>
      </p:pic>
      <p:cxnSp>
        <p:nvCxnSpPr>
          <p:cNvPr id="9" name="Straight Connector 8"/>
          <p:cNvCxnSpPr/>
          <p:nvPr userDrawn="1"/>
        </p:nvCxnSpPr>
        <p:spPr>
          <a:xfrm flipV="1">
            <a:off x="949611" y="787905"/>
            <a:ext cx="10404191" cy="1867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534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Futura Std Book" panose="020B04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20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ohchr.org/EN/Issues/Migration/Pages/VideoStories.aspx" TargetMode="External"/><Relationship Id="rId2" Type="http://schemas.openxmlformats.org/officeDocument/2006/relationships/hyperlink" Target="https://www.youtube.com/watch?v=v1GY6ItQVaM#t=1033"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iom.int/world-migration"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theguardian.com/global-development/ng-interactive/2014/jan/refugee-choices-interactive"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missingmigrants.iom.i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g"/><Relationship Id="rId12" Type="http://schemas.openxmlformats.org/officeDocument/2006/relationships/image" Target="../media/image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BFDD-CE0F-3A40-9D26-617DA6559A6E}"/>
              </a:ext>
            </a:extLst>
          </p:cNvPr>
          <p:cNvSpPr>
            <a:spLocks noGrp="1"/>
          </p:cNvSpPr>
          <p:nvPr>
            <p:ph type="ctrTitle"/>
          </p:nvPr>
        </p:nvSpPr>
        <p:spPr>
          <a:xfrm>
            <a:off x="766119" y="2292264"/>
            <a:ext cx="9144000" cy="1680229"/>
          </a:xfrm>
        </p:spPr>
        <p:txBody>
          <a:bodyPr>
            <a:normAutofit/>
          </a:bodyPr>
          <a:lstStyle/>
          <a:p>
            <a:pPr algn="l"/>
            <a:r>
              <a:rPr lang="en-US" sz="10000" dirty="0">
                <a:solidFill>
                  <a:schemeClr val="bg1"/>
                </a:solidFill>
              </a:rPr>
              <a:t>MODULE </a:t>
            </a:r>
            <a:r>
              <a:rPr lang="en-US" sz="10000" dirty="0" smtClean="0">
                <a:solidFill>
                  <a:schemeClr val="bg1"/>
                </a:solidFill>
              </a:rPr>
              <a:t>1</a:t>
            </a:r>
            <a:endParaRPr lang="en-US" sz="10000" b="1" dirty="0">
              <a:solidFill>
                <a:schemeClr val="bg1"/>
              </a:solidFill>
              <a:latin typeface="Futura Std Book" panose="020B0402020204020303" pitchFamily="34" charset="0"/>
            </a:endParaRPr>
          </a:p>
        </p:txBody>
      </p:sp>
      <p:sp>
        <p:nvSpPr>
          <p:cNvPr id="3" name="Subtitle 2">
            <a:extLst>
              <a:ext uri="{FF2B5EF4-FFF2-40B4-BE49-F238E27FC236}">
                <a16:creationId xmlns:a16="http://schemas.microsoft.com/office/drawing/2014/main" id="{6D7DA5F4-0753-AB46-90BC-A72CFAB59F0E}"/>
              </a:ext>
            </a:extLst>
          </p:cNvPr>
          <p:cNvSpPr>
            <a:spLocks noGrp="1"/>
          </p:cNvSpPr>
          <p:nvPr>
            <p:ph type="subTitle" idx="1"/>
          </p:nvPr>
        </p:nvSpPr>
        <p:spPr>
          <a:xfrm>
            <a:off x="766119" y="5885855"/>
            <a:ext cx="9144000" cy="423769"/>
          </a:xfrm>
        </p:spPr>
        <p:txBody>
          <a:bodyPr>
            <a:normAutofit/>
          </a:bodyPr>
          <a:lstStyle/>
          <a:p>
            <a:pPr algn="l"/>
            <a:r>
              <a:rPr lang="en-GB" dirty="0">
                <a:solidFill>
                  <a:schemeClr val="bg1"/>
                </a:solidFill>
                <a:latin typeface="Futura Std Book" panose="020B0402020204020303" pitchFamily="34" charset="0"/>
              </a:rPr>
              <a:t>Session </a:t>
            </a:r>
            <a:r>
              <a:rPr lang="en-GB" dirty="0" smtClean="0">
                <a:solidFill>
                  <a:schemeClr val="bg1"/>
                </a:solidFill>
                <a:latin typeface="Futura Std Book" panose="020B0402020204020303" pitchFamily="34" charset="0"/>
              </a:rPr>
              <a:t>2</a:t>
            </a:r>
            <a:r>
              <a:rPr lang="en-GB" dirty="0">
                <a:solidFill>
                  <a:schemeClr val="bg1"/>
                </a:solidFill>
                <a:latin typeface="Futura Std Book" panose="020B0402020204020303" pitchFamily="34" charset="0"/>
              </a:rPr>
              <a:t>: An introduction to international migration</a:t>
            </a:r>
          </a:p>
        </p:txBody>
      </p:sp>
      <p:pic>
        <p:nvPicPr>
          <p:cNvPr id="8" name="Picture 7">
            <a:extLst>
              <a:ext uri="{FF2B5EF4-FFF2-40B4-BE49-F238E27FC236}">
                <a16:creationId xmlns:a16="http://schemas.microsoft.com/office/drawing/2014/main" id="{A7878FB1-EF65-7744-9F93-0DFB5CB94A25}"/>
              </a:ext>
            </a:extLst>
          </p:cNvPr>
          <p:cNvPicPr>
            <a:picLocks noChangeAspect="1"/>
          </p:cNvPicPr>
          <p:nvPr/>
        </p:nvPicPr>
        <p:blipFill rotWithShape="1">
          <a:blip r:embed="rId4"/>
          <a:srcRect l="8684" t="17245" r="6601" b="15152"/>
          <a:stretch/>
        </p:blipFill>
        <p:spPr>
          <a:xfrm>
            <a:off x="766121" y="388291"/>
            <a:ext cx="2828851" cy="1038419"/>
          </a:xfrm>
          <a:prstGeom prst="rect">
            <a:avLst/>
          </a:prstGeom>
        </p:spPr>
      </p:pic>
      <p:sp>
        <p:nvSpPr>
          <p:cNvPr id="5" name="Subtitle 2">
            <a:extLst>
              <a:ext uri="{FF2B5EF4-FFF2-40B4-BE49-F238E27FC236}">
                <a16:creationId xmlns:a16="http://schemas.microsoft.com/office/drawing/2014/main" id="{6D7DA5F4-0753-AB46-90BC-A72CFAB59F0E}"/>
              </a:ext>
            </a:extLst>
          </p:cNvPr>
          <p:cNvSpPr txBox="1">
            <a:spLocks/>
          </p:cNvSpPr>
          <p:nvPr/>
        </p:nvSpPr>
        <p:spPr>
          <a:xfrm>
            <a:off x="766121" y="3900618"/>
            <a:ext cx="9144000" cy="423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Futura Std Light" panose="020B0602020204020303" pitchFamily="34" charset="-79"/>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Futura Std Light" panose="020B0602020204020303" pitchFamily="34" charset="-79"/>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Futura Std Light" panose="020B0602020204020303" pitchFamily="34" charset="-79"/>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utura Std Light" panose="020B0602020204020303" pitchFamily="34" charset="-79"/>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Futura Std Light" panose="020B0602020204020303" pitchFamily="34" charset="-79"/>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chemeClr val="bg1"/>
                </a:solidFill>
                <a:latin typeface="Futura Std Book" panose="020B0402020204020303" pitchFamily="34" charset="0"/>
              </a:rPr>
              <a:t>Introduction to the course </a:t>
            </a:r>
            <a:r>
              <a:rPr lang="en-GB" sz="3200" dirty="0" smtClean="0">
                <a:solidFill>
                  <a:schemeClr val="bg1"/>
                </a:solidFill>
                <a:latin typeface="Futura Std Book" panose="020B0402020204020303" pitchFamily="34" charset="0"/>
              </a:rPr>
              <a:t/>
            </a:r>
            <a:br>
              <a:rPr lang="en-GB" sz="3200" dirty="0" smtClean="0">
                <a:solidFill>
                  <a:schemeClr val="bg1"/>
                </a:solidFill>
                <a:latin typeface="Futura Std Book" panose="020B0402020204020303" pitchFamily="34" charset="0"/>
              </a:rPr>
            </a:br>
            <a:r>
              <a:rPr lang="en-GB" sz="3200" dirty="0" smtClean="0">
                <a:solidFill>
                  <a:schemeClr val="bg1"/>
                </a:solidFill>
                <a:latin typeface="Futura Std Book" panose="020B0402020204020303" pitchFamily="34" charset="0"/>
              </a:rPr>
              <a:t>and </a:t>
            </a:r>
            <a:r>
              <a:rPr lang="en-GB" sz="3200" dirty="0">
                <a:solidFill>
                  <a:schemeClr val="bg1"/>
                </a:solidFill>
                <a:latin typeface="Futura Std Book" panose="020B0402020204020303" pitchFamily="34" charset="0"/>
              </a:rPr>
              <a:t>to international migration</a:t>
            </a:r>
          </a:p>
        </p:txBody>
      </p:sp>
    </p:spTree>
    <p:extLst>
      <p:ext uri="{BB962C8B-B14F-4D97-AF65-F5344CB8AC3E}">
        <p14:creationId xmlns:p14="http://schemas.microsoft.com/office/powerpoint/2010/main" val="34243993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err="1">
                <a:solidFill>
                  <a:srgbClr val="0070C0"/>
                </a:solidFill>
                <a:latin typeface="Futura Std Book"/>
                <a:cs typeface="Futura Std Book"/>
              </a:rPr>
              <a:t>Ichanga</a:t>
            </a:r>
            <a:r>
              <a:rPr lang="en-GB" b="1" dirty="0">
                <a:solidFill>
                  <a:srgbClr val="0070C0"/>
                </a:solidFill>
                <a:latin typeface="Futura Std Book"/>
                <a:cs typeface="Futura Std Book"/>
              </a:rPr>
              <a:t>, 25 years old </a:t>
            </a:r>
            <a:endParaRPr lang="en-US" b="1" dirty="0">
              <a:solidFill>
                <a:srgbClr val="0070C0"/>
              </a:solidFill>
              <a:latin typeface="Futura Std Book"/>
              <a:cs typeface="Futura Std Book"/>
            </a:endParaRPr>
          </a:p>
        </p:txBody>
      </p:sp>
      <p:sp>
        <p:nvSpPr>
          <p:cNvPr id="3" name="TextBox 2"/>
          <p:cNvSpPr txBox="1"/>
          <p:nvPr/>
        </p:nvSpPr>
        <p:spPr>
          <a:xfrm>
            <a:off x="773723" y="2022234"/>
            <a:ext cx="8194431" cy="3693319"/>
          </a:xfrm>
          <a:prstGeom prst="rect">
            <a:avLst/>
          </a:prstGeom>
          <a:noFill/>
        </p:spPr>
        <p:txBody>
          <a:bodyPr wrap="square" rtlCol="0">
            <a:spAutoFit/>
          </a:bodyPr>
          <a:lstStyle/>
          <a:p>
            <a:pPr algn="just"/>
            <a:r>
              <a:rPr lang="en-US" dirty="0">
                <a:latin typeface="Futura Std Light"/>
                <a:cs typeface="Futura Std Light"/>
              </a:rPr>
              <a:t>My village has been affected by drought since before I was born and my family had to leave for the city in search of a livelihood because my father could no longer farm his land. We lived in a shanty town for a few years but were still unable to make a living. My parents then took me and my brother to Libya. The Libyans did not treat us well and when conflict erupted it became very dangerous</a:t>
            </a:r>
            <a:r>
              <a:rPr lang="en-US" dirty="0" smtClean="0">
                <a:latin typeface="Futura Std Light"/>
                <a:cs typeface="Futura Std Light"/>
              </a:rPr>
              <a:t>.</a:t>
            </a:r>
          </a:p>
          <a:p>
            <a:pPr algn="just"/>
            <a:endParaRPr lang="en-US" dirty="0">
              <a:latin typeface="Futura Std Light"/>
              <a:cs typeface="Futura Std Light"/>
            </a:endParaRPr>
          </a:p>
          <a:p>
            <a:pPr algn="just"/>
            <a:r>
              <a:rPr lang="en-US" dirty="0">
                <a:latin typeface="Futura Std Light"/>
                <a:cs typeface="Futura Std Light"/>
              </a:rPr>
              <a:t>I was working in Libya but my employers refused to pay me, telling me I had to work or else be killed. They had taken my passport and I had no choice but to leave by crossing the Mediterranean. I don’t know what has happened to the rest of my family – I have not been able to reach them. I don’t know how long it will take for me to get a passport. I think this is why I am in prison here in Italy. I don’t know what will happen to me. Maybe they will send me back to my country. I have not lived in my country for 20 years and have no family left there</a:t>
            </a:r>
            <a:r>
              <a:rPr lang="en-US" dirty="0" smtClean="0">
                <a:latin typeface="Futura Std Light"/>
                <a:cs typeface="Futura Std Light"/>
              </a:rPr>
              <a:t>.</a:t>
            </a:r>
            <a:endParaRPr lang="en-US" dirty="0">
              <a:latin typeface="Futura Std Light"/>
              <a:cs typeface="Futura Std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964" y="1196227"/>
            <a:ext cx="816866" cy="853442"/>
          </a:xfrm>
          <a:prstGeom prst="rect">
            <a:avLst/>
          </a:prstGeom>
        </p:spPr>
      </p:pic>
    </p:spTree>
    <p:extLst>
      <p:ext uri="{BB962C8B-B14F-4D97-AF65-F5344CB8AC3E}">
        <p14:creationId xmlns:p14="http://schemas.microsoft.com/office/powerpoint/2010/main" val="3868912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Yasmine, 20 years old</a:t>
            </a:r>
            <a:endParaRPr lang="en-US" b="1" dirty="0">
              <a:solidFill>
                <a:srgbClr val="0070C0"/>
              </a:solidFill>
              <a:latin typeface="Futura Std Book"/>
              <a:cs typeface="Futura Std Book"/>
            </a:endParaRPr>
          </a:p>
        </p:txBody>
      </p:sp>
      <p:sp>
        <p:nvSpPr>
          <p:cNvPr id="3" name="TextBox 2"/>
          <p:cNvSpPr txBox="1"/>
          <p:nvPr/>
        </p:nvSpPr>
        <p:spPr>
          <a:xfrm>
            <a:off x="773723" y="2022234"/>
            <a:ext cx="8194431" cy="4247317"/>
          </a:xfrm>
          <a:prstGeom prst="rect">
            <a:avLst/>
          </a:prstGeom>
          <a:noFill/>
        </p:spPr>
        <p:txBody>
          <a:bodyPr wrap="square" rtlCol="0">
            <a:spAutoFit/>
          </a:bodyPr>
          <a:lstStyle/>
          <a:p>
            <a:pPr algn="just"/>
            <a:r>
              <a:rPr lang="en-US" dirty="0">
                <a:latin typeface="Futura Std Light"/>
                <a:cs typeface="Futura Std Light"/>
              </a:rPr>
              <a:t>Our community has lived in the region for over a century, but we are not of the same religion as the majority of the population, which has led to problems so serious that last year a mob came and burnt down our entire village. Those who survived fled to a refugee camp from which the Government does not allow them to leave. I stayed there for a few months but could not bear the squalid conditions and misery. There was nothing worth living for. </a:t>
            </a:r>
            <a:endParaRPr lang="en-US" dirty="0" smtClean="0">
              <a:latin typeface="Futura Std Light"/>
              <a:cs typeface="Futura Std Light"/>
            </a:endParaRPr>
          </a:p>
          <a:p>
            <a:pPr algn="just"/>
            <a:endParaRPr lang="en-US" dirty="0">
              <a:latin typeface="Futura Std Light"/>
              <a:cs typeface="Futura Std Light"/>
            </a:endParaRPr>
          </a:p>
          <a:p>
            <a:pPr algn="just"/>
            <a:r>
              <a:rPr lang="en-US" dirty="0">
                <a:latin typeface="Futura Std Light"/>
                <a:cs typeface="Futura Std Light"/>
              </a:rPr>
              <a:t>I managed to find a man who was willing to help me get me out of the country. I didn’t have anything of value, so he agreed to let me pay him back once I got a job. After my journey at sea, the people on the boat took me and half of the group to a camp in the jungle where we were treated like slaves and sexually abused. I was lucky enough to escape but have not seen a doctor even though I am worried that I may be pregnant. I am too afraid I’ll be detained and deported. A woman that I met recently gave me some medicine, but now I have a high fever. I don’t know what to do</a:t>
            </a:r>
            <a:r>
              <a:rPr lang="en-US" dirty="0" smtClean="0">
                <a:latin typeface="Futura Std Light"/>
                <a:cs typeface="Futura Std Light"/>
              </a:rPr>
              <a:t>.</a:t>
            </a:r>
            <a:endParaRPr lang="en-US" dirty="0">
              <a:latin typeface="Futura Std Light"/>
              <a:cs typeface="Futura Std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964" y="1196227"/>
            <a:ext cx="816866" cy="853442"/>
          </a:xfrm>
          <a:prstGeom prst="rect">
            <a:avLst/>
          </a:prstGeom>
        </p:spPr>
      </p:pic>
    </p:spTree>
    <p:extLst>
      <p:ext uri="{BB962C8B-B14F-4D97-AF65-F5344CB8AC3E}">
        <p14:creationId xmlns:p14="http://schemas.microsoft.com/office/powerpoint/2010/main" val="14705098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José and cousin, 15 years old</a:t>
            </a:r>
            <a:endParaRPr lang="en-US" b="1" dirty="0">
              <a:solidFill>
                <a:srgbClr val="0070C0"/>
              </a:solidFill>
              <a:latin typeface="Futura Std Book"/>
              <a:cs typeface="Futura Std Book"/>
            </a:endParaRPr>
          </a:p>
        </p:txBody>
      </p:sp>
      <p:sp>
        <p:nvSpPr>
          <p:cNvPr id="3" name="TextBox 2"/>
          <p:cNvSpPr txBox="1"/>
          <p:nvPr/>
        </p:nvSpPr>
        <p:spPr>
          <a:xfrm>
            <a:off x="773723" y="2022234"/>
            <a:ext cx="8194431" cy="4247317"/>
          </a:xfrm>
          <a:prstGeom prst="rect">
            <a:avLst/>
          </a:prstGeom>
          <a:noFill/>
        </p:spPr>
        <p:txBody>
          <a:bodyPr wrap="square" rtlCol="0">
            <a:spAutoFit/>
          </a:bodyPr>
          <a:lstStyle/>
          <a:p>
            <a:pPr algn="just"/>
            <a:r>
              <a:rPr lang="en-US" dirty="0">
                <a:latin typeface="Futura Std Light"/>
                <a:cs typeface="Futura Std Light"/>
              </a:rPr>
              <a:t>My cousin and I (both 15 years old) left together because our families wanted us to receive a better education and they feared that we would be pressured to join a gang. In our community the men are supposed to be out on the streets, not reading books in school; that’s for girls. My father moved to live irregularly in the US two years ago, and after my mother was killed in a shoot-out we decided to try and join him. We travelled north on buses and on foot, trying to avoid the “la </a:t>
            </a:r>
            <a:r>
              <a:rPr lang="en-US" dirty="0" err="1">
                <a:latin typeface="Futura Std Light"/>
                <a:cs typeface="Futura Std Light"/>
              </a:rPr>
              <a:t>bestia</a:t>
            </a:r>
            <a:r>
              <a:rPr lang="en-US" dirty="0">
                <a:latin typeface="Futura Std Light"/>
                <a:cs typeface="Futura Std Light"/>
              </a:rPr>
              <a:t>” train because we heard how the Mexican authorities were stopping many people, arresting them and sending them back across the border</a:t>
            </a:r>
            <a:r>
              <a:rPr lang="en-US" dirty="0" smtClean="0">
                <a:latin typeface="Futura Std Light"/>
                <a:cs typeface="Futura Std Light"/>
              </a:rPr>
              <a:t>.</a:t>
            </a:r>
          </a:p>
          <a:p>
            <a:pPr algn="just"/>
            <a:endParaRPr lang="en-US" dirty="0">
              <a:latin typeface="Futura Std Light"/>
              <a:cs typeface="Futura Std Light"/>
            </a:endParaRPr>
          </a:p>
          <a:p>
            <a:pPr algn="just"/>
            <a:r>
              <a:rPr lang="en-US" dirty="0">
                <a:latin typeface="Futura Std Light"/>
                <a:cs typeface="Futura Std Light"/>
              </a:rPr>
              <a:t>We are waiting here at the US border to earn enough money to pay a “coyote” to smuggle us across the border because it is too risky to take your chances on your own. We hear stories of other </a:t>
            </a:r>
            <a:r>
              <a:rPr lang="en-US" dirty="0" err="1">
                <a:latin typeface="Futura Std Light"/>
                <a:cs typeface="Futura Std Light"/>
              </a:rPr>
              <a:t>travellers</a:t>
            </a:r>
            <a:r>
              <a:rPr lang="en-US" dirty="0">
                <a:latin typeface="Futura Std Light"/>
                <a:cs typeface="Futura Std Light"/>
              </a:rPr>
              <a:t> who have been kidnapped by the coyotes for ransom. I have been working long hours at whatever jobs I can find. We are living in a run-down part of the border town, in an abandoned building without access to sanitation.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964" y="1196227"/>
            <a:ext cx="816866" cy="853442"/>
          </a:xfrm>
          <a:prstGeom prst="rect">
            <a:avLst/>
          </a:prstGeom>
        </p:spPr>
      </p:pic>
    </p:spTree>
    <p:extLst>
      <p:ext uri="{BB962C8B-B14F-4D97-AF65-F5344CB8AC3E}">
        <p14:creationId xmlns:p14="http://schemas.microsoft.com/office/powerpoint/2010/main" val="4073658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8" y="4095824"/>
            <a:ext cx="4957596" cy="1710011"/>
          </a:xfrm>
          <a:prstGeom prst="rect">
            <a:avLst/>
          </a:prstGeom>
        </p:spPr>
      </p:pic>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Definitions and categories</a:t>
            </a:r>
            <a:endParaRPr lang="en-US" b="1" dirty="0">
              <a:solidFill>
                <a:srgbClr val="0070C0"/>
              </a:solidFill>
              <a:latin typeface="Futura Std Book"/>
              <a:cs typeface="Futura Std Book"/>
            </a:endParaRPr>
          </a:p>
        </p:txBody>
      </p:sp>
      <p:sp>
        <p:nvSpPr>
          <p:cNvPr id="6" name="Freeform 5"/>
          <p:cNvSpPr/>
          <p:nvPr/>
        </p:nvSpPr>
        <p:spPr>
          <a:xfrm>
            <a:off x="3519310" y="2057401"/>
            <a:ext cx="1776587" cy="668312"/>
          </a:xfrm>
          <a:custGeom>
            <a:avLst/>
            <a:gdLst>
              <a:gd name="connsiteX0" fmla="*/ 0 w 1776587"/>
              <a:gd name="connsiteY0" fmla="*/ 66831 h 668312"/>
              <a:gd name="connsiteX1" fmla="*/ 66831 w 1776587"/>
              <a:gd name="connsiteY1" fmla="*/ 0 h 668312"/>
              <a:gd name="connsiteX2" fmla="*/ 1709756 w 1776587"/>
              <a:gd name="connsiteY2" fmla="*/ 0 h 668312"/>
              <a:gd name="connsiteX3" fmla="*/ 1776587 w 1776587"/>
              <a:gd name="connsiteY3" fmla="*/ 66831 h 668312"/>
              <a:gd name="connsiteX4" fmla="*/ 1776587 w 1776587"/>
              <a:gd name="connsiteY4" fmla="*/ 601481 h 668312"/>
              <a:gd name="connsiteX5" fmla="*/ 1709756 w 1776587"/>
              <a:gd name="connsiteY5" fmla="*/ 668312 h 668312"/>
              <a:gd name="connsiteX6" fmla="*/ 66831 w 1776587"/>
              <a:gd name="connsiteY6" fmla="*/ 668312 h 668312"/>
              <a:gd name="connsiteX7" fmla="*/ 0 w 1776587"/>
              <a:gd name="connsiteY7" fmla="*/ 601481 h 668312"/>
              <a:gd name="connsiteX8" fmla="*/ 0 w 1776587"/>
              <a:gd name="connsiteY8" fmla="*/ 66831 h 66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68312">
                <a:moveTo>
                  <a:pt x="0" y="66831"/>
                </a:moveTo>
                <a:cubicBezTo>
                  <a:pt x="0" y="29921"/>
                  <a:pt x="29921" y="0"/>
                  <a:pt x="66831" y="0"/>
                </a:cubicBezTo>
                <a:lnTo>
                  <a:pt x="1709756" y="0"/>
                </a:lnTo>
                <a:cubicBezTo>
                  <a:pt x="1746666" y="0"/>
                  <a:pt x="1776587" y="29921"/>
                  <a:pt x="1776587" y="66831"/>
                </a:cubicBezTo>
                <a:lnTo>
                  <a:pt x="1776587" y="601481"/>
                </a:lnTo>
                <a:cubicBezTo>
                  <a:pt x="1776587" y="638391"/>
                  <a:pt x="1746666" y="668312"/>
                  <a:pt x="1709756" y="668312"/>
                </a:cubicBezTo>
                <a:lnTo>
                  <a:pt x="66831" y="668312"/>
                </a:lnTo>
                <a:cubicBezTo>
                  <a:pt x="29921" y="668312"/>
                  <a:pt x="0" y="638391"/>
                  <a:pt x="0" y="601481"/>
                </a:cubicBezTo>
                <a:lnTo>
                  <a:pt x="0" y="66831"/>
                </a:lnTo>
                <a:close/>
              </a:path>
            </a:pathLst>
          </a:custGeom>
          <a:solidFill>
            <a:schemeClr val="accent5">
              <a:lumMod val="60000"/>
              <a:lumOff val="40000"/>
            </a:schemeClr>
          </a:solidFill>
          <a:ln>
            <a:noFill/>
          </a:ln>
        </p:spPr>
        <p:style>
          <a:lnRef idx="2">
            <a:schemeClr val="dk1"/>
          </a:lnRef>
          <a:fillRef idx="1">
            <a:schemeClr val="lt1"/>
          </a:fillRef>
          <a:effectRef idx="0">
            <a:schemeClr val="dk1"/>
          </a:effectRef>
          <a:fontRef idx="minor">
            <a:schemeClr val="dk1"/>
          </a:fontRef>
        </p:style>
        <p:txBody>
          <a:bodyPr spcFirstLastPara="0" vert="horz" wrap="square" lIns="126254" tIns="126254" rIns="126254" bIns="126254" numCol="1" spcCol="1270" anchor="ctr" anchorCtr="0">
            <a:noAutofit/>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1244600">
              <a:lnSpc>
                <a:spcPct val="90000"/>
              </a:lnSpc>
              <a:spcBef>
                <a:spcPct val="0"/>
              </a:spcBef>
              <a:spcAft>
                <a:spcPct val="35000"/>
              </a:spcAft>
            </a:pPr>
            <a:r>
              <a:rPr lang="fr-CH" sz="2800" b="1" kern="1200" dirty="0">
                <a:solidFill>
                  <a:schemeClr val="bg1"/>
                </a:solidFill>
              </a:rPr>
              <a:t>Forced?</a:t>
            </a:r>
            <a:endParaRPr lang="en-GB" sz="2800" b="1" kern="1200" dirty="0">
              <a:solidFill>
                <a:schemeClr val="bg1"/>
              </a:solidFill>
            </a:endParaRPr>
          </a:p>
        </p:txBody>
      </p:sp>
      <p:sp>
        <p:nvSpPr>
          <p:cNvPr id="7" name="Freeform 6"/>
          <p:cNvSpPr/>
          <p:nvPr/>
        </p:nvSpPr>
        <p:spPr>
          <a:xfrm>
            <a:off x="9980908" y="2035494"/>
            <a:ext cx="1776587" cy="636640"/>
          </a:xfrm>
          <a:custGeom>
            <a:avLst/>
            <a:gdLst>
              <a:gd name="connsiteX0" fmla="*/ 0 w 1776587"/>
              <a:gd name="connsiteY0" fmla="*/ 63664 h 636640"/>
              <a:gd name="connsiteX1" fmla="*/ 63664 w 1776587"/>
              <a:gd name="connsiteY1" fmla="*/ 0 h 636640"/>
              <a:gd name="connsiteX2" fmla="*/ 1712923 w 1776587"/>
              <a:gd name="connsiteY2" fmla="*/ 0 h 636640"/>
              <a:gd name="connsiteX3" fmla="*/ 1776587 w 1776587"/>
              <a:gd name="connsiteY3" fmla="*/ 63664 h 636640"/>
              <a:gd name="connsiteX4" fmla="*/ 1776587 w 1776587"/>
              <a:gd name="connsiteY4" fmla="*/ 572976 h 636640"/>
              <a:gd name="connsiteX5" fmla="*/ 1712923 w 1776587"/>
              <a:gd name="connsiteY5" fmla="*/ 636640 h 636640"/>
              <a:gd name="connsiteX6" fmla="*/ 63664 w 1776587"/>
              <a:gd name="connsiteY6" fmla="*/ 636640 h 636640"/>
              <a:gd name="connsiteX7" fmla="*/ 0 w 1776587"/>
              <a:gd name="connsiteY7" fmla="*/ 572976 h 636640"/>
              <a:gd name="connsiteX8" fmla="*/ 0 w 1776587"/>
              <a:gd name="connsiteY8" fmla="*/ 63664 h 63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36640">
                <a:moveTo>
                  <a:pt x="0" y="63664"/>
                </a:moveTo>
                <a:cubicBezTo>
                  <a:pt x="0" y="28503"/>
                  <a:pt x="28503" y="0"/>
                  <a:pt x="63664" y="0"/>
                </a:cubicBezTo>
                <a:lnTo>
                  <a:pt x="1712923" y="0"/>
                </a:lnTo>
                <a:cubicBezTo>
                  <a:pt x="1748084" y="0"/>
                  <a:pt x="1776587" y="28503"/>
                  <a:pt x="1776587" y="63664"/>
                </a:cubicBezTo>
                <a:lnTo>
                  <a:pt x="1776587" y="572976"/>
                </a:lnTo>
                <a:cubicBezTo>
                  <a:pt x="1776587" y="608137"/>
                  <a:pt x="1748084" y="636640"/>
                  <a:pt x="1712923" y="636640"/>
                </a:cubicBezTo>
                <a:lnTo>
                  <a:pt x="63664" y="636640"/>
                </a:lnTo>
                <a:cubicBezTo>
                  <a:pt x="28503" y="636640"/>
                  <a:pt x="0" y="608137"/>
                  <a:pt x="0" y="572976"/>
                </a:cubicBezTo>
                <a:lnTo>
                  <a:pt x="0" y="63664"/>
                </a:lnTo>
                <a:close/>
              </a:path>
            </a:pathLst>
          </a:custGeom>
          <a:solidFill>
            <a:schemeClr val="bg1">
              <a:lumMod val="65000"/>
              <a:alpha val="90000"/>
            </a:scheme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0087" tIns="110087" rIns="110087" bIns="110087" numCol="1" spcCol="1270" anchor="ctr" anchorCtr="0">
            <a:noAutofit/>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pPr lvl="0" algn="ctr" defTabSz="1066800">
              <a:lnSpc>
                <a:spcPct val="90000"/>
              </a:lnSpc>
              <a:spcBef>
                <a:spcPct val="0"/>
              </a:spcBef>
              <a:spcAft>
                <a:spcPct val="35000"/>
              </a:spcAft>
            </a:pPr>
            <a:r>
              <a:rPr lang="fr-CH" sz="2400" b="1" kern="1200" dirty="0">
                <a:solidFill>
                  <a:schemeClr val="bg1"/>
                </a:solidFill>
              </a:rPr>
              <a:t>Voluntary?</a:t>
            </a:r>
            <a:endParaRPr lang="en-GB" sz="2400" b="1" kern="1200" dirty="0">
              <a:solidFill>
                <a:schemeClr val="bg1"/>
              </a:solidFill>
            </a:endParaRPr>
          </a:p>
        </p:txBody>
      </p:sp>
      <p:sp>
        <p:nvSpPr>
          <p:cNvPr id="8" name="Isosceles Triangle 7"/>
          <p:cNvSpPr/>
          <p:nvPr/>
        </p:nvSpPr>
        <p:spPr>
          <a:xfrm>
            <a:off x="7524032" y="5801709"/>
            <a:ext cx="740244" cy="740244"/>
          </a:xfrm>
          <a:prstGeom prst="triangle">
            <a:avLst/>
          </a:prstGeom>
          <a:solidFill>
            <a:schemeClr val="bg1">
              <a:lumMod val="50000"/>
              <a:alpha val="90000"/>
            </a:schemeClr>
          </a:solidFill>
          <a:ln>
            <a:noFill/>
          </a:ln>
        </p:spPr>
        <p:style>
          <a:lnRef idx="2">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0" name="Rectangle 9"/>
          <p:cNvSpPr/>
          <p:nvPr/>
        </p:nvSpPr>
        <p:spPr>
          <a:xfrm>
            <a:off x="5655032" y="5494021"/>
            <a:ext cx="4441468" cy="300045"/>
          </a:xfrm>
          <a:prstGeom prst="rect">
            <a:avLst/>
          </a:prstGeom>
          <a:solidFill>
            <a:schemeClr val="bg1">
              <a:lumMod val="50000"/>
              <a:alpha val="90000"/>
            </a:schemeClr>
          </a:solidFill>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it-IT"/>
          </a:p>
        </p:txBody>
      </p:sp>
      <p:sp>
        <p:nvSpPr>
          <p:cNvPr id="11" name="Freeform 10"/>
          <p:cNvSpPr/>
          <p:nvPr/>
        </p:nvSpPr>
        <p:spPr>
          <a:xfrm>
            <a:off x="7658100" y="4589376"/>
            <a:ext cx="1776587" cy="716714"/>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solidFill>
            <a:schemeClr val="accent5"/>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a:solidFill>
                  <a:schemeClr val="bg1"/>
                </a:solidFill>
              </a:rPr>
              <a:t>Migrant </a:t>
            </a:r>
            <a:r>
              <a:rPr lang="fr-CH" sz="2400" b="1" kern="1200" dirty="0" err="1">
                <a:solidFill>
                  <a:schemeClr val="bg1"/>
                </a:solidFill>
              </a:rPr>
              <a:t>worker</a:t>
            </a:r>
            <a:endParaRPr lang="en-GB" sz="2400" b="1" kern="1200" dirty="0">
              <a:solidFill>
                <a:schemeClr val="bg1"/>
              </a:solidFill>
            </a:endParaRPr>
          </a:p>
        </p:txBody>
      </p:sp>
      <p:sp>
        <p:nvSpPr>
          <p:cNvPr id="12" name="Freeform 11"/>
          <p:cNvSpPr/>
          <p:nvPr/>
        </p:nvSpPr>
        <p:spPr>
          <a:xfrm>
            <a:off x="9521910" y="4388821"/>
            <a:ext cx="2440924" cy="836730"/>
          </a:xfrm>
          <a:custGeom>
            <a:avLst/>
            <a:gdLst>
              <a:gd name="connsiteX0" fmla="*/ 0 w 2440924"/>
              <a:gd name="connsiteY0" fmla="*/ 139458 h 836730"/>
              <a:gd name="connsiteX1" fmla="*/ 139458 w 2440924"/>
              <a:gd name="connsiteY1" fmla="*/ 0 h 836730"/>
              <a:gd name="connsiteX2" fmla="*/ 2301466 w 2440924"/>
              <a:gd name="connsiteY2" fmla="*/ 0 h 836730"/>
              <a:gd name="connsiteX3" fmla="*/ 2440924 w 2440924"/>
              <a:gd name="connsiteY3" fmla="*/ 139458 h 836730"/>
              <a:gd name="connsiteX4" fmla="*/ 2440924 w 2440924"/>
              <a:gd name="connsiteY4" fmla="*/ 697272 h 836730"/>
              <a:gd name="connsiteX5" fmla="*/ 2301466 w 2440924"/>
              <a:gd name="connsiteY5" fmla="*/ 836730 h 836730"/>
              <a:gd name="connsiteX6" fmla="*/ 139458 w 2440924"/>
              <a:gd name="connsiteY6" fmla="*/ 836730 h 836730"/>
              <a:gd name="connsiteX7" fmla="*/ 0 w 2440924"/>
              <a:gd name="connsiteY7" fmla="*/ 697272 h 836730"/>
              <a:gd name="connsiteX8" fmla="*/ 0 w 2440924"/>
              <a:gd name="connsiteY8" fmla="*/ 139458 h 83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0924" h="836730">
                <a:moveTo>
                  <a:pt x="0" y="139458"/>
                </a:moveTo>
                <a:cubicBezTo>
                  <a:pt x="0" y="62437"/>
                  <a:pt x="62437" y="0"/>
                  <a:pt x="139458" y="0"/>
                </a:cubicBezTo>
                <a:lnTo>
                  <a:pt x="2301466" y="0"/>
                </a:lnTo>
                <a:cubicBezTo>
                  <a:pt x="2378487" y="0"/>
                  <a:pt x="2440924" y="62437"/>
                  <a:pt x="2440924" y="139458"/>
                </a:cubicBezTo>
                <a:lnTo>
                  <a:pt x="2440924" y="697272"/>
                </a:lnTo>
                <a:cubicBezTo>
                  <a:pt x="2440924" y="774293"/>
                  <a:pt x="2378487" y="836730"/>
                  <a:pt x="2301466" y="836730"/>
                </a:cubicBezTo>
                <a:lnTo>
                  <a:pt x="139458" y="836730"/>
                </a:lnTo>
                <a:cubicBezTo>
                  <a:pt x="62437" y="836730"/>
                  <a:pt x="0" y="774293"/>
                  <a:pt x="0" y="697272"/>
                </a:cubicBezTo>
                <a:lnTo>
                  <a:pt x="0" y="139458"/>
                </a:lnTo>
                <a:close/>
              </a:path>
            </a:pathLst>
          </a:custGeom>
          <a:solidFill>
            <a:srgbClr val="C808AD"/>
          </a:solidFill>
          <a:ln>
            <a:noFill/>
          </a:ln>
        </p:spPr>
        <p:style>
          <a:lnRef idx="2">
            <a:schemeClr val="dk1"/>
          </a:lnRef>
          <a:fillRef idx="1">
            <a:schemeClr val="lt1"/>
          </a:fillRef>
          <a:effectRef idx="0">
            <a:schemeClr val="dk1"/>
          </a:effectRef>
          <a:fontRef idx="minor">
            <a:schemeClr val="dk1"/>
          </a:fontRef>
        </p:style>
        <p:txBody>
          <a:bodyPr spcFirstLastPara="0" vert="horz" wrap="square" lIns="132286" tIns="132286" rIns="132286" bIns="132286"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en-GB" sz="2400" b="1" kern="1200" dirty="0">
                <a:solidFill>
                  <a:schemeClr val="bg1"/>
                </a:solidFill>
              </a:rPr>
              <a:t>Unaccompanied child</a:t>
            </a:r>
          </a:p>
        </p:txBody>
      </p:sp>
      <p:sp>
        <p:nvSpPr>
          <p:cNvPr id="13" name="Freeform 12"/>
          <p:cNvSpPr/>
          <p:nvPr/>
        </p:nvSpPr>
        <p:spPr>
          <a:xfrm>
            <a:off x="7920561" y="3609587"/>
            <a:ext cx="1776587" cy="727425"/>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solidFill>
            <a:srgbClr val="9999FF"/>
          </a:solidFill>
          <a:ln>
            <a:solidFill>
              <a:schemeClr val="bg1"/>
            </a:solidFill>
          </a:ln>
        </p:spPr>
        <p:style>
          <a:lnRef idx="2">
            <a:schemeClr val="dk1"/>
          </a:lnRef>
          <a:fillRef idx="1">
            <a:schemeClr val="lt1"/>
          </a:fillRef>
          <a:effectRef idx="0">
            <a:schemeClr val="dk1"/>
          </a:effectRef>
          <a:fontRef idx="minor">
            <a:schemeClr val="dk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a:solidFill>
                  <a:schemeClr val="bg1"/>
                </a:solidFill>
              </a:rPr>
              <a:t>Smuggled person</a:t>
            </a:r>
            <a:endParaRPr lang="en-GB" sz="2400" b="1" kern="1200" dirty="0">
              <a:solidFill>
                <a:schemeClr val="bg1"/>
              </a:solidFill>
            </a:endParaRPr>
          </a:p>
        </p:txBody>
      </p:sp>
      <p:sp>
        <p:nvSpPr>
          <p:cNvPr id="14" name="Freeform 13"/>
          <p:cNvSpPr/>
          <p:nvPr/>
        </p:nvSpPr>
        <p:spPr>
          <a:xfrm>
            <a:off x="8292292" y="2795256"/>
            <a:ext cx="1776587" cy="737355"/>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solidFill>
            <a:srgbClr val="FF9BE9"/>
          </a:solidFill>
          <a:ln>
            <a:no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a:solidFill>
                  <a:schemeClr val="bg1"/>
                </a:solidFill>
              </a:rPr>
              <a:t>Irregular migrant</a:t>
            </a:r>
            <a:endParaRPr lang="en-GB" sz="2400" b="1" kern="1200" dirty="0">
              <a:solidFill>
                <a:schemeClr val="bg1"/>
              </a:solidFill>
            </a:endParaRPr>
          </a:p>
        </p:txBody>
      </p:sp>
      <p:sp>
        <p:nvSpPr>
          <p:cNvPr id="15" name="Freeform 14"/>
          <p:cNvSpPr/>
          <p:nvPr/>
        </p:nvSpPr>
        <p:spPr>
          <a:xfrm>
            <a:off x="5354380" y="4724400"/>
            <a:ext cx="1776587" cy="734089"/>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err="1">
                <a:solidFill>
                  <a:schemeClr val="bg1"/>
                </a:solidFill>
              </a:rPr>
              <a:t>Asylum</a:t>
            </a:r>
            <a:r>
              <a:rPr lang="fr-CH" sz="2400" b="1" kern="1200" dirty="0">
                <a:solidFill>
                  <a:schemeClr val="bg1"/>
                </a:solidFill>
              </a:rPr>
              <a:t> </a:t>
            </a:r>
            <a:r>
              <a:rPr lang="fr-CH" sz="2400" b="1" kern="1200" dirty="0" err="1">
                <a:solidFill>
                  <a:schemeClr val="bg1"/>
                </a:solidFill>
              </a:rPr>
              <a:t>seeker</a:t>
            </a:r>
            <a:endParaRPr lang="en-GB" sz="2400" b="1" kern="1200" dirty="0">
              <a:solidFill>
                <a:schemeClr val="bg1"/>
              </a:solidFill>
            </a:endParaRPr>
          </a:p>
        </p:txBody>
      </p:sp>
      <p:sp>
        <p:nvSpPr>
          <p:cNvPr id="16" name="Freeform 15"/>
          <p:cNvSpPr/>
          <p:nvPr/>
        </p:nvSpPr>
        <p:spPr>
          <a:xfrm>
            <a:off x="5806429" y="3609587"/>
            <a:ext cx="1776587" cy="993127"/>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solidFill>
            <a:srgbClr val="FF99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err="1">
                <a:solidFill>
                  <a:schemeClr val="bg1"/>
                </a:solidFill>
              </a:rPr>
              <a:t>Internally</a:t>
            </a:r>
            <a:r>
              <a:rPr lang="fr-CH" sz="2400" b="1" kern="1200" dirty="0">
                <a:solidFill>
                  <a:schemeClr val="bg1"/>
                </a:solidFill>
              </a:rPr>
              <a:t> </a:t>
            </a:r>
            <a:r>
              <a:rPr lang="fr-CH" sz="2400" b="1" kern="1200" dirty="0" err="1">
                <a:solidFill>
                  <a:schemeClr val="bg1"/>
                </a:solidFill>
              </a:rPr>
              <a:t>displaced</a:t>
            </a:r>
            <a:r>
              <a:rPr lang="fr-CH" sz="2400" b="1" kern="1200" dirty="0">
                <a:solidFill>
                  <a:schemeClr val="bg1"/>
                </a:solidFill>
              </a:rPr>
              <a:t> </a:t>
            </a:r>
            <a:r>
              <a:rPr lang="fr-CH" sz="2400" b="1" kern="1200" dirty="0" err="1">
                <a:solidFill>
                  <a:schemeClr val="bg1"/>
                </a:solidFill>
              </a:rPr>
              <a:t>person</a:t>
            </a:r>
            <a:endParaRPr lang="en-GB" sz="2400" b="1" kern="1200" dirty="0">
              <a:solidFill>
                <a:schemeClr val="bg1"/>
              </a:solidFill>
            </a:endParaRPr>
          </a:p>
        </p:txBody>
      </p:sp>
      <p:sp>
        <p:nvSpPr>
          <p:cNvPr id="17" name="Freeform 16"/>
          <p:cNvSpPr/>
          <p:nvPr/>
        </p:nvSpPr>
        <p:spPr>
          <a:xfrm>
            <a:off x="4531240" y="2879914"/>
            <a:ext cx="1776587" cy="607987"/>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solidFill>
            <a:srgbClr val="00B050"/>
          </a:solidFill>
          <a:ln>
            <a:noFill/>
          </a:ln>
        </p:spPr>
        <p:style>
          <a:lnRef idx="2">
            <a:schemeClr val="dk1"/>
          </a:lnRef>
          <a:fillRef idx="1">
            <a:schemeClr val="lt1"/>
          </a:fillRef>
          <a:effectRef idx="0">
            <a:schemeClr val="dk1"/>
          </a:effectRef>
          <a:fontRef idx="minor">
            <a:schemeClr val="dk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err="1">
                <a:solidFill>
                  <a:schemeClr val="bg1"/>
                </a:solidFill>
              </a:rPr>
              <a:t>Refugee</a:t>
            </a:r>
            <a:r>
              <a:rPr lang="fr-CH" sz="2400" kern="1200" dirty="0">
                <a:solidFill>
                  <a:schemeClr val="bg1"/>
                </a:solidFill>
              </a:rPr>
              <a:t> </a:t>
            </a:r>
            <a:endParaRPr lang="en-GB" sz="2400" kern="1200" dirty="0">
              <a:solidFill>
                <a:schemeClr val="bg1"/>
              </a:solidFill>
            </a:endParaRPr>
          </a:p>
        </p:txBody>
      </p:sp>
      <p:sp>
        <p:nvSpPr>
          <p:cNvPr id="18" name="Freeform 17"/>
          <p:cNvSpPr/>
          <p:nvPr/>
        </p:nvSpPr>
        <p:spPr>
          <a:xfrm>
            <a:off x="6438900" y="2623762"/>
            <a:ext cx="1776587" cy="727425"/>
          </a:xfrm>
          <a:custGeom>
            <a:avLst/>
            <a:gdLst>
              <a:gd name="connsiteX0" fmla="*/ 0 w 1776587"/>
              <a:gd name="connsiteY0" fmla="*/ 101333 h 607987"/>
              <a:gd name="connsiteX1" fmla="*/ 101333 w 1776587"/>
              <a:gd name="connsiteY1" fmla="*/ 0 h 607987"/>
              <a:gd name="connsiteX2" fmla="*/ 1675254 w 1776587"/>
              <a:gd name="connsiteY2" fmla="*/ 0 h 607987"/>
              <a:gd name="connsiteX3" fmla="*/ 1776587 w 1776587"/>
              <a:gd name="connsiteY3" fmla="*/ 101333 h 607987"/>
              <a:gd name="connsiteX4" fmla="*/ 1776587 w 1776587"/>
              <a:gd name="connsiteY4" fmla="*/ 506654 h 607987"/>
              <a:gd name="connsiteX5" fmla="*/ 1675254 w 1776587"/>
              <a:gd name="connsiteY5" fmla="*/ 607987 h 607987"/>
              <a:gd name="connsiteX6" fmla="*/ 101333 w 1776587"/>
              <a:gd name="connsiteY6" fmla="*/ 607987 h 607987"/>
              <a:gd name="connsiteX7" fmla="*/ 0 w 1776587"/>
              <a:gd name="connsiteY7" fmla="*/ 506654 h 607987"/>
              <a:gd name="connsiteX8" fmla="*/ 0 w 1776587"/>
              <a:gd name="connsiteY8" fmla="*/ 101333 h 6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6587" h="607987">
                <a:moveTo>
                  <a:pt x="0" y="101333"/>
                </a:moveTo>
                <a:cubicBezTo>
                  <a:pt x="0" y="45368"/>
                  <a:pt x="45368" y="0"/>
                  <a:pt x="101333" y="0"/>
                </a:cubicBezTo>
                <a:lnTo>
                  <a:pt x="1675254" y="0"/>
                </a:lnTo>
                <a:cubicBezTo>
                  <a:pt x="1731219" y="0"/>
                  <a:pt x="1776587" y="45368"/>
                  <a:pt x="1776587" y="101333"/>
                </a:cubicBezTo>
                <a:lnTo>
                  <a:pt x="1776587" y="506654"/>
                </a:lnTo>
                <a:cubicBezTo>
                  <a:pt x="1776587" y="562619"/>
                  <a:pt x="1731219" y="607987"/>
                  <a:pt x="1675254" y="607987"/>
                </a:cubicBezTo>
                <a:lnTo>
                  <a:pt x="101333" y="607987"/>
                </a:lnTo>
                <a:cubicBezTo>
                  <a:pt x="45368" y="607987"/>
                  <a:pt x="0" y="562619"/>
                  <a:pt x="0" y="506654"/>
                </a:cubicBezTo>
                <a:lnTo>
                  <a:pt x="0" y="101333"/>
                </a:lnTo>
                <a:close/>
              </a:path>
            </a:pathLst>
          </a:custGeom>
          <a:solidFill>
            <a:srgbClr val="CC3300"/>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1119" tIns="121119" rIns="121119" bIns="121119"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1066800">
              <a:lnSpc>
                <a:spcPct val="90000"/>
              </a:lnSpc>
              <a:spcBef>
                <a:spcPct val="0"/>
              </a:spcBef>
              <a:spcAft>
                <a:spcPct val="35000"/>
              </a:spcAft>
            </a:pPr>
            <a:r>
              <a:rPr lang="fr-CH" sz="2400" b="1" kern="1200" dirty="0" err="1">
                <a:solidFill>
                  <a:schemeClr val="bg1"/>
                </a:solidFill>
              </a:rPr>
              <a:t>Trafficked</a:t>
            </a:r>
            <a:r>
              <a:rPr lang="fr-CH" sz="2400" b="1" kern="1200" dirty="0">
                <a:solidFill>
                  <a:schemeClr val="bg1"/>
                </a:solidFill>
              </a:rPr>
              <a:t> </a:t>
            </a:r>
            <a:r>
              <a:rPr lang="fr-CH" sz="2400" b="1" kern="1200" dirty="0" err="1">
                <a:solidFill>
                  <a:schemeClr val="bg1"/>
                </a:solidFill>
              </a:rPr>
              <a:t>person</a:t>
            </a:r>
            <a:endParaRPr lang="en-GB" sz="2400" b="1" kern="1200" dirty="0">
              <a:solidFill>
                <a:schemeClr val="bg1"/>
              </a:solidFill>
            </a:endParaRPr>
          </a:p>
        </p:txBody>
      </p:sp>
      <p:sp>
        <p:nvSpPr>
          <p:cNvPr id="19" name="Oval 18"/>
          <p:cNvSpPr/>
          <p:nvPr/>
        </p:nvSpPr>
        <p:spPr>
          <a:xfrm>
            <a:off x="6438900" y="1283204"/>
            <a:ext cx="2438400" cy="838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H" sz="2800" b="1" dirty="0"/>
              <a:t>MIGRANT</a:t>
            </a:r>
            <a:endParaRPr lang="en-GB" sz="2800" b="1" dirty="0"/>
          </a:p>
        </p:txBody>
      </p:sp>
      <p:cxnSp>
        <p:nvCxnSpPr>
          <p:cNvPr id="20" name="Straight Arrow Connector 19"/>
          <p:cNvCxnSpPr/>
          <p:nvPr/>
        </p:nvCxnSpPr>
        <p:spPr>
          <a:xfrm>
            <a:off x="5419534" y="2371398"/>
            <a:ext cx="44196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797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smtClean="0">
                <a:solidFill>
                  <a:srgbClr val="0070C0"/>
                </a:solidFill>
                <a:latin typeface="Futura Std Book"/>
                <a:cs typeface="Futura Std Book"/>
              </a:rPr>
              <a:t>The </a:t>
            </a:r>
            <a:r>
              <a:rPr lang="en-GB" b="1" dirty="0">
                <a:solidFill>
                  <a:srgbClr val="0070C0"/>
                </a:solidFill>
                <a:latin typeface="Futura Std Book"/>
                <a:cs typeface="Futura Std Book"/>
              </a:rPr>
              <a:t>challenge of terminology</a:t>
            </a:r>
            <a:endParaRPr lang="en-US" b="1" dirty="0">
              <a:solidFill>
                <a:srgbClr val="0070C0"/>
              </a:solidFill>
              <a:latin typeface="Futura Std Book"/>
              <a:cs typeface="Futura Std Book"/>
            </a:endParaRPr>
          </a:p>
        </p:txBody>
      </p:sp>
      <p:sp>
        <p:nvSpPr>
          <p:cNvPr id="3" name="TextBox 2"/>
          <p:cNvSpPr txBox="1"/>
          <p:nvPr/>
        </p:nvSpPr>
        <p:spPr>
          <a:xfrm>
            <a:off x="729197" y="2951477"/>
            <a:ext cx="7076508" cy="2800767"/>
          </a:xfrm>
          <a:prstGeom prst="rect">
            <a:avLst/>
          </a:prstGeom>
          <a:noFill/>
        </p:spPr>
        <p:txBody>
          <a:bodyPr wrap="square" rtlCol="0">
            <a:spAutoFit/>
          </a:bodyPr>
          <a:lstStyle/>
          <a:p>
            <a:r>
              <a:rPr lang="en-GB" sz="2800" dirty="0" smtClean="0"/>
              <a:t>[</a:t>
            </a:r>
            <a:r>
              <a:rPr lang="en-GB" sz="2800" dirty="0"/>
              <a:t>T]here is growing recognition that proliferation [of migration categories] obscures rather than illuminates the processes underlying the decision to move, with potentially harmful effects on policy-making</a:t>
            </a:r>
            <a:r>
              <a:rPr lang="en-GB" sz="2800" dirty="0" smtClean="0"/>
              <a:t>. </a:t>
            </a:r>
            <a:endParaRPr lang="en-GB" sz="2800" dirty="0"/>
          </a:p>
          <a:p>
            <a:endParaRPr lang="en-GB" dirty="0"/>
          </a:p>
          <a:p>
            <a:r>
              <a:rPr lang="en-GB" dirty="0"/>
              <a:t>UNDP Human Development Report (2009)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423" y="2022575"/>
            <a:ext cx="816866" cy="853442"/>
          </a:xfrm>
          <a:prstGeom prst="rect">
            <a:avLst/>
          </a:prstGeom>
        </p:spPr>
      </p:pic>
    </p:spTree>
    <p:extLst>
      <p:ext uri="{BB962C8B-B14F-4D97-AF65-F5344CB8AC3E}">
        <p14:creationId xmlns:p14="http://schemas.microsoft.com/office/powerpoint/2010/main" val="21261079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Migrants in vulnerable situations are</a:t>
            </a:r>
            <a:endParaRPr lang="en-US" b="1" dirty="0">
              <a:solidFill>
                <a:srgbClr val="0070C0"/>
              </a:solidFill>
              <a:latin typeface="Futura Std Book"/>
              <a:cs typeface="Futura Std Book"/>
            </a:endParaRPr>
          </a:p>
        </p:txBody>
      </p:sp>
      <p:sp>
        <p:nvSpPr>
          <p:cNvPr id="3" name="TextBox 2"/>
          <p:cNvSpPr txBox="1"/>
          <p:nvPr/>
        </p:nvSpPr>
        <p:spPr>
          <a:xfrm>
            <a:off x="729197" y="2951477"/>
            <a:ext cx="5483878" cy="3508653"/>
          </a:xfrm>
          <a:prstGeom prst="rect">
            <a:avLst/>
          </a:prstGeom>
          <a:noFill/>
        </p:spPr>
        <p:txBody>
          <a:bodyPr wrap="square" rtlCol="0">
            <a:spAutoFit/>
          </a:bodyPr>
          <a:lstStyle/>
          <a:p>
            <a:r>
              <a:rPr lang="en-GB" sz="2800" dirty="0"/>
              <a:t>migrants who are unable effectively to enjoy </a:t>
            </a:r>
            <a:r>
              <a:rPr lang="en-GB" sz="2800" dirty="0" smtClean="0"/>
              <a:t>their </a:t>
            </a:r>
            <a:r>
              <a:rPr lang="en-GB" sz="2800" dirty="0"/>
              <a:t>human rights, are at increased risk of violations </a:t>
            </a:r>
            <a:r>
              <a:rPr lang="en-GB" sz="2800" dirty="0" smtClean="0"/>
              <a:t>and </a:t>
            </a:r>
            <a:r>
              <a:rPr lang="en-GB" sz="2800" dirty="0"/>
              <a:t>abuse and who, accordingly, are entitled to call on a duty bearer’s heightened duty of care. </a:t>
            </a:r>
          </a:p>
          <a:p>
            <a:endParaRPr lang="en-GB" dirty="0"/>
          </a:p>
          <a:p>
            <a:r>
              <a:rPr lang="en-GB" dirty="0"/>
              <a:t>OHCHR/Global Migration Group, Principles and Guidelines (Geneva, 2017)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423" y="2022575"/>
            <a:ext cx="816866" cy="853442"/>
          </a:xfrm>
          <a:prstGeom prst="rect">
            <a:avLst/>
          </a:prstGeom>
        </p:spPr>
      </p:pic>
      <p:sp>
        <p:nvSpPr>
          <p:cNvPr id="5" name="Content Placeholder 3"/>
          <p:cNvSpPr txBox="1">
            <a:spLocks/>
          </p:cNvSpPr>
          <p:nvPr/>
        </p:nvSpPr>
        <p:spPr>
          <a:xfrm>
            <a:off x="7065560" y="2993863"/>
            <a:ext cx="4724750" cy="35365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0070C0"/>
              </a:buClr>
            </a:pPr>
            <a:r>
              <a:rPr lang="en-GB" sz="2400" dirty="0"/>
              <a:t>It is important to identify individuals in vulnerable situations in order to understand what specific protections they are entitled to and refer them to the appropriate services.</a:t>
            </a:r>
          </a:p>
          <a:p>
            <a:pPr>
              <a:lnSpc>
                <a:spcPct val="100000"/>
              </a:lnSpc>
              <a:buClr>
                <a:srgbClr val="0070C0"/>
              </a:buClr>
            </a:pPr>
            <a:r>
              <a:rPr lang="en-GB" sz="2400" dirty="0"/>
              <a:t>Even in vulnerable situations migrants exercise autonomy and make their own decisions.</a:t>
            </a:r>
          </a:p>
        </p:txBody>
      </p:sp>
    </p:spTree>
    <p:extLst>
      <p:ext uri="{BB962C8B-B14F-4D97-AF65-F5344CB8AC3E}">
        <p14:creationId xmlns:p14="http://schemas.microsoft.com/office/powerpoint/2010/main" val="1421047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smtClean="0">
                <a:solidFill>
                  <a:srgbClr val="0070C0"/>
                </a:solidFill>
                <a:latin typeface="Futura Std Book"/>
                <a:cs typeface="Futura Std Book"/>
              </a:rPr>
              <a:t>Migration is…</a:t>
            </a:r>
            <a:endParaRPr lang="en-US" b="1" dirty="0">
              <a:solidFill>
                <a:srgbClr val="0070C0"/>
              </a:solidFill>
              <a:latin typeface="Futura Std Book"/>
              <a:cs typeface="Futura Std Book"/>
            </a:endParaRPr>
          </a:p>
        </p:txBody>
      </p:sp>
      <p:sp>
        <p:nvSpPr>
          <p:cNvPr id="6" name="Content Placeholder 3"/>
          <p:cNvSpPr txBox="1">
            <a:spLocks/>
          </p:cNvSpPr>
          <p:nvPr/>
        </p:nvSpPr>
        <p:spPr>
          <a:xfrm>
            <a:off x="838200" y="2385846"/>
            <a:ext cx="10515600" cy="3813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0C0"/>
              </a:buClr>
            </a:pPr>
            <a:r>
              <a:rPr lang="en-GB" dirty="0"/>
              <a:t>WHOSE BUSINESS?</a:t>
            </a:r>
          </a:p>
        </p:txBody>
      </p:sp>
    </p:spTree>
    <p:extLst>
      <p:ext uri="{BB962C8B-B14F-4D97-AF65-F5344CB8AC3E}">
        <p14:creationId xmlns:p14="http://schemas.microsoft.com/office/powerpoint/2010/main" val="949962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41" y="1459407"/>
            <a:ext cx="7468177" cy="5398593"/>
          </a:xfrm>
          <a:prstGeom prst="rect">
            <a:avLst/>
          </a:prstGeom>
        </p:spPr>
      </p:pic>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Stereotypes – myths – reality?</a:t>
            </a:r>
            <a:endParaRPr lang="en-US" b="1" dirty="0">
              <a:solidFill>
                <a:srgbClr val="0070C0"/>
              </a:solidFill>
              <a:latin typeface="Futura Std Book"/>
              <a:cs typeface="Futura Std Book"/>
            </a:endParaRPr>
          </a:p>
        </p:txBody>
      </p:sp>
      <p:sp>
        <p:nvSpPr>
          <p:cNvPr id="3" name="TextBox 2"/>
          <p:cNvSpPr txBox="1"/>
          <p:nvPr/>
        </p:nvSpPr>
        <p:spPr>
          <a:xfrm>
            <a:off x="2383184" y="2204247"/>
            <a:ext cx="2812547" cy="738664"/>
          </a:xfrm>
          <a:prstGeom prst="rect">
            <a:avLst/>
          </a:prstGeom>
          <a:noFill/>
        </p:spPr>
        <p:txBody>
          <a:bodyPr wrap="square" rtlCol="0">
            <a:spAutoFit/>
          </a:bodyPr>
          <a:lstStyle/>
          <a:p>
            <a:pPr algn="ctr"/>
            <a:r>
              <a:rPr lang="en-GB" sz="1400" dirty="0"/>
              <a:t>IN THIS COUNTRY, MIGRANTS HAVE A DUTY TO PAY TAXES AND SOCIAL SECURITY CONTRIBUTIONS!</a:t>
            </a:r>
          </a:p>
        </p:txBody>
      </p:sp>
      <p:sp>
        <p:nvSpPr>
          <p:cNvPr id="7" name="TextBox 6"/>
          <p:cNvSpPr txBox="1"/>
          <p:nvPr/>
        </p:nvSpPr>
        <p:spPr>
          <a:xfrm>
            <a:off x="4097939" y="2913638"/>
            <a:ext cx="2006137" cy="523220"/>
          </a:xfrm>
          <a:prstGeom prst="rect">
            <a:avLst/>
          </a:prstGeom>
          <a:noFill/>
        </p:spPr>
        <p:txBody>
          <a:bodyPr wrap="square" rtlCol="0">
            <a:spAutoFit/>
          </a:bodyPr>
          <a:lstStyle/>
          <a:p>
            <a:pPr algn="ctr"/>
            <a:r>
              <a:rPr lang="en-GB" sz="1400" dirty="0"/>
              <a:t>SO WE CAN ALSO BENEFIT FROM THEM?</a:t>
            </a:r>
          </a:p>
        </p:txBody>
      </p:sp>
      <p:sp>
        <p:nvSpPr>
          <p:cNvPr id="8" name="TextBox 7"/>
          <p:cNvSpPr txBox="1"/>
          <p:nvPr/>
        </p:nvSpPr>
        <p:spPr>
          <a:xfrm>
            <a:off x="3384387" y="3408148"/>
            <a:ext cx="1411674" cy="523220"/>
          </a:xfrm>
          <a:prstGeom prst="rect">
            <a:avLst/>
          </a:prstGeom>
          <a:noFill/>
        </p:spPr>
        <p:txBody>
          <a:bodyPr wrap="square" rtlCol="0">
            <a:spAutoFit/>
          </a:bodyPr>
          <a:lstStyle/>
          <a:p>
            <a:pPr algn="ctr"/>
            <a:r>
              <a:rPr lang="en-GB" sz="1400" dirty="0"/>
              <a:t>LET’ NOT EXAGGERATE!</a:t>
            </a:r>
          </a:p>
        </p:txBody>
      </p:sp>
    </p:spTree>
    <p:extLst>
      <p:ext uri="{BB962C8B-B14F-4D97-AF65-F5344CB8AC3E}">
        <p14:creationId xmlns:p14="http://schemas.microsoft.com/office/powerpoint/2010/main" val="3946867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Yes or No?</a:t>
            </a:r>
            <a:endParaRPr lang="en-US" b="1" dirty="0">
              <a:solidFill>
                <a:srgbClr val="0070C0"/>
              </a:solidFill>
              <a:latin typeface="Futura Std Book"/>
              <a:cs typeface="Futura Std Book"/>
            </a:endParaRPr>
          </a:p>
        </p:txBody>
      </p:sp>
      <p:sp>
        <p:nvSpPr>
          <p:cNvPr id="10" name="TextBox 9"/>
          <p:cNvSpPr txBox="1"/>
          <p:nvPr/>
        </p:nvSpPr>
        <p:spPr>
          <a:xfrm>
            <a:off x="759477" y="2249020"/>
            <a:ext cx="7246065" cy="2308324"/>
          </a:xfrm>
          <a:prstGeom prst="rect">
            <a:avLst/>
          </a:prstGeom>
          <a:noFill/>
        </p:spPr>
        <p:txBody>
          <a:bodyPr wrap="square" rtlCol="0">
            <a:spAutoFit/>
          </a:bodyPr>
          <a:lstStyle/>
          <a:p>
            <a:r>
              <a:rPr lang="en-GB" sz="3600" dirty="0">
                <a:latin typeface="Futura Md BT" panose="020B0602020204020303" pitchFamily="34" charset="0"/>
              </a:rPr>
              <a:t>Should irregular migration – i.e., crossing borders or staying in countries without proper permission – be a crime?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192" y="1090051"/>
            <a:ext cx="1393637" cy="632573"/>
          </a:xfrm>
          <a:prstGeom prst="rect">
            <a:avLst/>
          </a:prstGeom>
        </p:spPr>
      </p:pic>
    </p:spTree>
    <p:extLst>
      <p:ext uri="{BB962C8B-B14F-4D97-AF65-F5344CB8AC3E}">
        <p14:creationId xmlns:p14="http://schemas.microsoft.com/office/powerpoint/2010/main" val="1981383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Yes or No?</a:t>
            </a:r>
            <a:endParaRPr lang="en-US" b="1" dirty="0">
              <a:solidFill>
                <a:srgbClr val="0070C0"/>
              </a:solidFill>
              <a:latin typeface="Futura Std Book"/>
              <a:cs typeface="Futura Std Book"/>
            </a:endParaRPr>
          </a:p>
        </p:txBody>
      </p:sp>
      <p:sp>
        <p:nvSpPr>
          <p:cNvPr id="10" name="TextBox 9"/>
          <p:cNvSpPr txBox="1"/>
          <p:nvPr/>
        </p:nvSpPr>
        <p:spPr>
          <a:xfrm>
            <a:off x="759478" y="2249020"/>
            <a:ext cx="5175040" cy="1200329"/>
          </a:xfrm>
          <a:prstGeom prst="rect">
            <a:avLst/>
          </a:prstGeom>
          <a:noFill/>
        </p:spPr>
        <p:txBody>
          <a:bodyPr wrap="square" rtlCol="0">
            <a:spAutoFit/>
          </a:bodyPr>
          <a:lstStyle/>
          <a:p>
            <a:r>
              <a:rPr lang="en-GB" sz="3600" dirty="0">
                <a:latin typeface="Futura Md BT" panose="020B0602020204020303" pitchFamily="34" charset="0"/>
              </a:rPr>
              <a:t>Do irregular migrants pay taxes?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192" y="1090051"/>
            <a:ext cx="1393637" cy="632573"/>
          </a:xfrm>
          <a:prstGeom prst="rect">
            <a:avLst/>
          </a:prstGeom>
        </p:spPr>
      </p:pic>
    </p:spTree>
    <p:extLst>
      <p:ext uri="{BB962C8B-B14F-4D97-AF65-F5344CB8AC3E}">
        <p14:creationId xmlns:p14="http://schemas.microsoft.com/office/powerpoint/2010/main" val="3155221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36CF-4F6F-354E-B0DB-EFAC5DD051DF}"/>
              </a:ext>
            </a:extLst>
          </p:cNvPr>
          <p:cNvSpPr>
            <a:spLocks noGrp="1"/>
          </p:cNvSpPr>
          <p:nvPr>
            <p:ph type="title"/>
          </p:nvPr>
        </p:nvSpPr>
        <p:spPr/>
        <p:txBody>
          <a:bodyPr/>
          <a:lstStyle/>
          <a:p>
            <a:r>
              <a:rPr lang="en-US" dirty="0">
                <a:solidFill>
                  <a:srgbClr val="0070C0"/>
                </a:solidFill>
              </a:rPr>
              <a:t>Session overview</a:t>
            </a:r>
          </a:p>
        </p:txBody>
      </p:sp>
      <p:sp>
        <p:nvSpPr>
          <p:cNvPr id="4" name="Content Placeholder 3"/>
          <p:cNvSpPr>
            <a:spLocks noGrp="1"/>
          </p:cNvSpPr>
          <p:nvPr>
            <p:ph idx="1"/>
          </p:nvPr>
        </p:nvSpPr>
        <p:spPr/>
        <p:txBody>
          <a:bodyPr/>
          <a:lstStyle/>
          <a:p>
            <a:pPr>
              <a:buClr>
                <a:srgbClr val="0070C0"/>
              </a:buClr>
            </a:pPr>
            <a:r>
              <a:rPr lang="en-GB" dirty="0"/>
              <a:t>Migration: causes and factors</a:t>
            </a:r>
          </a:p>
          <a:p>
            <a:pPr>
              <a:buClr>
                <a:srgbClr val="0070C0"/>
              </a:buClr>
            </a:pPr>
            <a:r>
              <a:rPr lang="en-GB" dirty="0"/>
              <a:t>Understanding the terminology</a:t>
            </a:r>
          </a:p>
          <a:p>
            <a:pPr>
              <a:buClr>
                <a:srgbClr val="0070C0"/>
              </a:buClr>
            </a:pPr>
            <a:r>
              <a:rPr lang="en-GB" dirty="0"/>
              <a:t>Complexities of migration</a:t>
            </a:r>
          </a:p>
          <a:p>
            <a:pPr>
              <a:buClr>
                <a:srgbClr val="0070C0"/>
              </a:buClr>
            </a:pPr>
            <a:r>
              <a:rPr lang="en-GB" dirty="0"/>
              <a:t>Stereotypes – myths – realities</a:t>
            </a:r>
          </a:p>
          <a:p>
            <a:pPr>
              <a:buClr>
                <a:srgbClr val="0070C0"/>
              </a:buClr>
            </a:pPr>
            <a:r>
              <a:rPr lang="en-GB" dirty="0"/>
              <a:t>Common policy responses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197" y="1248506"/>
            <a:ext cx="1371603" cy="1371603"/>
          </a:xfrm>
          <a:prstGeom prst="rect">
            <a:avLst/>
          </a:prstGeom>
        </p:spPr>
      </p:pic>
    </p:spTree>
    <p:extLst>
      <p:ext uri="{BB962C8B-B14F-4D97-AF65-F5344CB8AC3E}">
        <p14:creationId xmlns:p14="http://schemas.microsoft.com/office/powerpoint/2010/main" val="1091217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Yes or No?</a:t>
            </a:r>
            <a:endParaRPr lang="en-US" b="1" dirty="0">
              <a:solidFill>
                <a:srgbClr val="0070C0"/>
              </a:solidFill>
              <a:latin typeface="Futura Std Book"/>
              <a:cs typeface="Futura Std Book"/>
            </a:endParaRPr>
          </a:p>
        </p:txBody>
      </p:sp>
      <p:sp>
        <p:nvSpPr>
          <p:cNvPr id="10" name="TextBox 9"/>
          <p:cNvSpPr txBox="1"/>
          <p:nvPr/>
        </p:nvSpPr>
        <p:spPr>
          <a:xfrm>
            <a:off x="759477" y="2249020"/>
            <a:ext cx="6688949" cy="1200329"/>
          </a:xfrm>
          <a:prstGeom prst="rect">
            <a:avLst/>
          </a:prstGeom>
          <a:noFill/>
        </p:spPr>
        <p:txBody>
          <a:bodyPr wrap="square" rtlCol="0">
            <a:spAutoFit/>
          </a:bodyPr>
          <a:lstStyle/>
          <a:p>
            <a:r>
              <a:rPr lang="en-GB" sz="3600" dirty="0">
                <a:latin typeface="Futura Md BT" panose="020B0602020204020303" pitchFamily="34" charset="0"/>
              </a:rPr>
              <a:t>Are expats and migrants different?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192" y="1090051"/>
            <a:ext cx="1393637" cy="632573"/>
          </a:xfrm>
          <a:prstGeom prst="rect">
            <a:avLst/>
          </a:prstGeom>
        </p:spPr>
      </p:pic>
    </p:spTree>
    <p:extLst>
      <p:ext uri="{BB962C8B-B14F-4D97-AF65-F5344CB8AC3E}">
        <p14:creationId xmlns:p14="http://schemas.microsoft.com/office/powerpoint/2010/main" val="1770214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Yes or No?</a:t>
            </a:r>
            <a:endParaRPr lang="en-US" b="1" dirty="0">
              <a:solidFill>
                <a:srgbClr val="0070C0"/>
              </a:solidFill>
              <a:latin typeface="Futura Std Book"/>
              <a:cs typeface="Futura Std Book"/>
            </a:endParaRPr>
          </a:p>
        </p:txBody>
      </p:sp>
      <p:sp>
        <p:nvSpPr>
          <p:cNvPr id="10" name="TextBox 9"/>
          <p:cNvSpPr txBox="1"/>
          <p:nvPr/>
        </p:nvSpPr>
        <p:spPr>
          <a:xfrm>
            <a:off x="759477" y="2249020"/>
            <a:ext cx="6137885" cy="1754326"/>
          </a:xfrm>
          <a:prstGeom prst="rect">
            <a:avLst/>
          </a:prstGeom>
          <a:noFill/>
        </p:spPr>
        <p:txBody>
          <a:bodyPr wrap="square" rtlCol="0">
            <a:spAutoFit/>
          </a:bodyPr>
          <a:lstStyle/>
          <a:p>
            <a:r>
              <a:rPr lang="en-GB" sz="3600" dirty="0">
                <a:latin typeface="Futura Md BT" panose="020B0602020204020303" pitchFamily="34" charset="0"/>
              </a:rPr>
              <a:t>Regularization programmes are a means of addressing irregular migration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1192" y="1090051"/>
            <a:ext cx="1393637" cy="632573"/>
          </a:xfrm>
          <a:prstGeom prst="rect">
            <a:avLst/>
          </a:prstGeom>
        </p:spPr>
      </p:pic>
    </p:spTree>
    <p:extLst>
      <p:ext uri="{BB962C8B-B14F-4D97-AF65-F5344CB8AC3E}">
        <p14:creationId xmlns:p14="http://schemas.microsoft.com/office/powerpoint/2010/main" val="3056358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fontScale="92500"/>
          </a:bodyPr>
          <a:lstStyle/>
          <a:p>
            <a:pPr marL="0" indent="0">
              <a:lnSpc>
                <a:spcPct val="100000"/>
              </a:lnSpc>
              <a:buNone/>
            </a:pPr>
            <a:r>
              <a:rPr lang="en-GB" b="1" dirty="0">
                <a:solidFill>
                  <a:srgbClr val="0070C0"/>
                </a:solidFill>
                <a:latin typeface="Futura Std Book"/>
                <a:cs typeface="Futura Std Book"/>
              </a:rPr>
              <a:t>How to respond to prejudice and inaccurate perceptions.</a:t>
            </a:r>
            <a:endParaRPr lang="en-US" b="1" dirty="0">
              <a:solidFill>
                <a:srgbClr val="0070C0"/>
              </a:solidFill>
              <a:latin typeface="Futura Std Book"/>
              <a:cs typeface="Futura Std Book"/>
            </a:endParaRPr>
          </a:p>
        </p:txBody>
      </p:sp>
      <p:sp>
        <p:nvSpPr>
          <p:cNvPr id="4" name="Content Placeholder 3"/>
          <p:cNvSpPr txBox="1">
            <a:spLocks/>
          </p:cNvSpPr>
          <p:nvPr/>
        </p:nvSpPr>
        <p:spPr>
          <a:xfrm>
            <a:off x="838200" y="2385845"/>
            <a:ext cx="5126595" cy="348205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70C0"/>
              </a:buClr>
            </a:pPr>
            <a:r>
              <a:rPr lang="en-GB" dirty="0"/>
              <a:t>Consider and acknowledge the views of others we disagree with. Why do they feel that way?</a:t>
            </a:r>
          </a:p>
          <a:p>
            <a:pPr>
              <a:buClr>
                <a:srgbClr val="0070C0"/>
              </a:buClr>
            </a:pPr>
            <a:r>
              <a:rPr lang="en-GB" dirty="0"/>
              <a:t>Facts</a:t>
            </a:r>
          </a:p>
          <a:p>
            <a:pPr>
              <a:buClr>
                <a:srgbClr val="0070C0"/>
              </a:buClr>
            </a:pPr>
            <a:r>
              <a:rPr lang="en-GB" dirty="0"/>
              <a:t>Balanced arguments</a:t>
            </a:r>
          </a:p>
          <a:p>
            <a:pPr>
              <a:buClr>
                <a:srgbClr val="0070C0"/>
              </a:buClr>
            </a:pPr>
            <a:r>
              <a:rPr lang="en-GB" dirty="0"/>
              <a:t>Framing</a:t>
            </a:r>
          </a:p>
          <a:p>
            <a:pPr>
              <a:buClr>
                <a:srgbClr val="0070C0"/>
              </a:buClr>
            </a:pPr>
            <a:r>
              <a:rPr lang="en-GB" dirty="0"/>
              <a:t>Human rights apply to everyone – regardless of their circumstances </a:t>
            </a:r>
          </a:p>
        </p:txBody>
      </p:sp>
      <p:sp>
        <p:nvSpPr>
          <p:cNvPr id="5" name="Content Placeholder 2">
            <a:extLst>
              <a:ext uri="{FF2B5EF4-FFF2-40B4-BE49-F238E27FC236}">
                <a16:creationId xmlns:a16="http://schemas.microsoft.com/office/drawing/2014/main" id="{158FF1EE-FAAE-AC4F-82D6-A68B84893A95}"/>
              </a:ext>
            </a:extLst>
          </p:cNvPr>
          <p:cNvSpPr txBox="1">
            <a:spLocks/>
          </p:cNvSpPr>
          <p:nvPr/>
        </p:nvSpPr>
        <p:spPr>
          <a:xfrm>
            <a:off x="7115363" y="2319230"/>
            <a:ext cx="3802936" cy="3813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b="1" dirty="0">
                <a:latin typeface="Futura Std Book"/>
                <a:cs typeface="Futura Std Book"/>
              </a:rPr>
              <a:t>Balanced and evidence-based arguments!</a:t>
            </a:r>
          </a:p>
          <a:p>
            <a:pPr marL="0" indent="0">
              <a:lnSpc>
                <a:spcPct val="100000"/>
              </a:lnSpc>
              <a:buNone/>
            </a:pPr>
            <a:endParaRPr lang="en-GB" b="1" dirty="0">
              <a:latin typeface="Futura Std Book"/>
              <a:cs typeface="Futura Std Book"/>
            </a:endParaRPr>
          </a:p>
          <a:p>
            <a:pPr marL="0" indent="0">
              <a:lnSpc>
                <a:spcPct val="100000"/>
              </a:lnSpc>
              <a:buNone/>
            </a:pPr>
            <a:r>
              <a:rPr lang="en-GB" b="1" dirty="0">
                <a:latin typeface="Futura Std Book"/>
                <a:cs typeface="Futura Std Book"/>
              </a:rPr>
              <a:t>BUT… be careful with statistics…</a:t>
            </a:r>
            <a:endParaRPr lang="en-US" b="1" dirty="0" smtClean="0">
              <a:latin typeface="Futura Std Book"/>
              <a:cs typeface="Futura Std Book"/>
            </a:endParaRPr>
          </a:p>
        </p:txBody>
      </p:sp>
    </p:spTree>
    <p:extLst>
      <p:ext uri="{BB962C8B-B14F-4D97-AF65-F5344CB8AC3E}">
        <p14:creationId xmlns:p14="http://schemas.microsoft.com/office/powerpoint/2010/main" val="7258055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0507" y="4704635"/>
            <a:ext cx="2599701" cy="1767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4253" y="4708192"/>
            <a:ext cx="2684271" cy="1764043"/>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51" y="2026098"/>
            <a:ext cx="2547111" cy="1767886"/>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0040" y="1948122"/>
            <a:ext cx="2738485" cy="1918231"/>
          </a:xfrm>
          <a:prstGeom prst="rect">
            <a:avLst/>
          </a:prstGeom>
        </p:spPr>
      </p:pic>
      <p:sp>
        <p:nvSpPr>
          <p:cNvPr id="2" name="Oval 1"/>
          <p:cNvSpPr/>
          <p:nvPr/>
        </p:nvSpPr>
        <p:spPr>
          <a:xfrm>
            <a:off x="3937690" y="2140990"/>
            <a:ext cx="3970962" cy="3970962"/>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147323" y="2328713"/>
            <a:ext cx="3573603" cy="35736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Policy responses to migration</a:t>
            </a:r>
            <a:endParaRPr lang="en-US" b="1" dirty="0">
              <a:solidFill>
                <a:srgbClr val="0070C0"/>
              </a:solidFill>
              <a:latin typeface="Futura Std Book"/>
              <a:cs typeface="Futura Std Book"/>
            </a:endParaRPr>
          </a:p>
        </p:txBody>
      </p:sp>
      <p:grpSp>
        <p:nvGrpSpPr>
          <p:cNvPr id="7" name="Group 6"/>
          <p:cNvGrpSpPr/>
          <p:nvPr/>
        </p:nvGrpSpPr>
        <p:grpSpPr>
          <a:xfrm>
            <a:off x="4865929" y="1835423"/>
            <a:ext cx="2114484" cy="1217600"/>
            <a:chOff x="3204518" y="0"/>
            <a:chExt cx="2114484" cy="1217600"/>
          </a:xfrm>
          <a:solidFill>
            <a:srgbClr val="E23329"/>
          </a:solidFill>
        </p:grpSpPr>
        <p:sp>
          <p:nvSpPr>
            <p:cNvPr id="18" name="Oval 17"/>
            <p:cNvSpPr/>
            <p:nvPr/>
          </p:nvSpPr>
          <p:spPr>
            <a:xfrm>
              <a:off x="3204518" y="0"/>
              <a:ext cx="2114484" cy="1217600"/>
            </a:xfrm>
            <a:prstGeom prst="ellipse">
              <a:avLst/>
            </a:prstGeom>
            <a:grpFill/>
            <a:ln w="38100"/>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Oval 5"/>
            <p:cNvSpPr txBox="1"/>
            <p:nvPr/>
          </p:nvSpPr>
          <p:spPr>
            <a:xfrm>
              <a:off x="3345945" y="178313"/>
              <a:ext cx="1883551" cy="860974"/>
            </a:xfrm>
            <a:prstGeom prst="rect">
              <a:avLst/>
            </a:prstGeom>
            <a:noFill/>
            <a:ln w="38100"/>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CH" sz="2200" b="0" kern="1200" dirty="0">
                  <a:latin typeface="Futura PT Bold" panose="020B0902020204020203" pitchFamily="34" charset="0"/>
                </a:rPr>
                <a:t>State </a:t>
              </a:r>
              <a:r>
                <a:rPr lang="fr-CH" sz="2200" b="0" kern="1200" dirty="0" err="1">
                  <a:latin typeface="Futura PT Bold" panose="020B0902020204020203" pitchFamily="34" charset="0"/>
                </a:rPr>
                <a:t>sovereignty</a:t>
              </a:r>
              <a:r>
                <a:rPr lang="fr-CH" sz="2200" b="0" kern="1200" dirty="0">
                  <a:latin typeface="Futura PT Bold" panose="020B0902020204020203" pitchFamily="34" charset="0"/>
                </a:rPr>
                <a:t> </a:t>
              </a:r>
              <a:endParaRPr lang="en-GB" sz="2200" b="0" kern="1200" dirty="0">
                <a:latin typeface="Futura PT Bold" panose="020B0902020204020203" pitchFamily="34" charset="0"/>
              </a:endParaRPr>
            </a:p>
          </p:txBody>
        </p:sp>
      </p:grpSp>
      <p:grpSp>
        <p:nvGrpSpPr>
          <p:cNvPr id="8" name="Group 7"/>
          <p:cNvGrpSpPr/>
          <p:nvPr/>
        </p:nvGrpSpPr>
        <p:grpSpPr>
          <a:xfrm>
            <a:off x="7315144" y="3573818"/>
            <a:ext cx="1943764" cy="1217600"/>
            <a:chOff x="5359266" y="1817120"/>
            <a:chExt cx="1943764" cy="1217600"/>
          </a:xfrm>
        </p:grpSpPr>
        <p:sp>
          <p:nvSpPr>
            <p:cNvPr id="16" name="Oval 15"/>
            <p:cNvSpPr/>
            <p:nvPr/>
          </p:nvSpPr>
          <p:spPr>
            <a:xfrm>
              <a:off x="5359266" y="1817120"/>
              <a:ext cx="1943764" cy="1217600"/>
            </a:xfrm>
            <a:prstGeom prst="ellipse">
              <a:avLst/>
            </a:prstGeom>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7"/>
            <p:cNvSpPr txBox="1"/>
            <p:nvPr/>
          </p:nvSpPr>
          <p:spPr>
            <a:xfrm>
              <a:off x="5643924" y="1995433"/>
              <a:ext cx="1374448" cy="860974"/>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CH" sz="2200" b="0" kern="1200" dirty="0">
                  <a:solidFill>
                    <a:schemeClr val="bg1"/>
                  </a:solidFill>
                  <a:latin typeface="Futura PT Bold" panose="020B0902020204020203" pitchFamily="34" charset="0"/>
                </a:rPr>
                <a:t>Security</a:t>
              </a:r>
            </a:p>
          </p:txBody>
        </p:sp>
      </p:grpSp>
      <p:grpSp>
        <p:nvGrpSpPr>
          <p:cNvPr id="10" name="Group 9"/>
          <p:cNvGrpSpPr/>
          <p:nvPr/>
        </p:nvGrpSpPr>
        <p:grpSpPr>
          <a:xfrm>
            <a:off x="4955435" y="5349169"/>
            <a:ext cx="1935472" cy="1217600"/>
            <a:chOff x="3299859" y="3689362"/>
            <a:chExt cx="1935472" cy="1217600"/>
          </a:xfrm>
        </p:grpSpPr>
        <p:sp>
          <p:nvSpPr>
            <p:cNvPr id="14" name="Oval 13"/>
            <p:cNvSpPr/>
            <p:nvPr/>
          </p:nvSpPr>
          <p:spPr>
            <a:xfrm>
              <a:off x="3299859" y="3689362"/>
              <a:ext cx="1935472" cy="1217600"/>
            </a:xfrm>
            <a:prstGeom prst="ellipse">
              <a:avLst/>
            </a:prstGeom>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9"/>
            <p:cNvSpPr txBox="1"/>
            <p:nvPr/>
          </p:nvSpPr>
          <p:spPr>
            <a:xfrm>
              <a:off x="3583302" y="3867675"/>
              <a:ext cx="1368586" cy="860974"/>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fr-CH" sz="2200" b="0" kern="1200" dirty="0" err="1">
                  <a:solidFill>
                    <a:schemeClr val="bg1"/>
                  </a:solidFill>
                  <a:latin typeface="Futura PT Bold" panose="020B0902020204020203" pitchFamily="34" charset="0"/>
                </a:rPr>
                <a:t>Economic</a:t>
              </a:r>
              <a:r>
                <a:rPr lang="fr-CH" sz="2200" b="0" kern="1200" dirty="0">
                  <a:solidFill>
                    <a:schemeClr val="bg1"/>
                  </a:solidFill>
                  <a:latin typeface="Futura PT Bold" panose="020B0902020204020203" pitchFamily="34" charset="0"/>
                </a:rPr>
                <a:t> </a:t>
              </a:r>
              <a:r>
                <a:rPr lang="fr-CH" sz="2200" b="0" kern="1200" dirty="0" err="1">
                  <a:solidFill>
                    <a:schemeClr val="bg1"/>
                  </a:solidFill>
                  <a:latin typeface="Futura PT Bold" panose="020B0902020204020203" pitchFamily="34" charset="0"/>
                </a:rPr>
                <a:t>interest</a:t>
              </a:r>
              <a:endParaRPr lang="en-GB" sz="2200" b="0" kern="1200" dirty="0">
                <a:solidFill>
                  <a:schemeClr val="bg1"/>
                </a:solidFill>
                <a:latin typeface="Futura PT Bold" panose="020B0902020204020203" pitchFamily="34" charset="0"/>
              </a:endParaRPr>
            </a:p>
          </p:txBody>
        </p:sp>
      </p:grpSp>
      <p:grpSp>
        <p:nvGrpSpPr>
          <p:cNvPr id="11" name="Group 10"/>
          <p:cNvGrpSpPr/>
          <p:nvPr/>
        </p:nvGrpSpPr>
        <p:grpSpPr>
          <a:xfrm>
            <a:off x="2533424" y="3536560"/>
            <a:ext cx="2129716" cy="1347237"/>
            <a:chOff x="1328452" y="1779862"/>
            <a:chExt cx="2129716" cy="1347237"/>
          </a:xfrm>
        </p:grpSpPr>
        <p:sp>
          <p:nvSpPr>
            <p:cNvPr id="12" name="Oval 11"/>
            <p:cNvSpPr/>
            <p:nvPr/>
          </p:nvSpPr>
          <p:spPr>
            <a:xfrm>
              <a:off x="1328452" y="1779862"/>
              <a:ext cx="2129716" cy="1347237"/>
            </a:xfrm>
            <a:prstGeom prst="ellipse">
              <a:avLst/>
            </a:prstGeom>
            <a:ln w="381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l 11"/>
            <p:cNvSpPr txBox="1"/>
            <p:nvPr/>
          </p:nvSpPr>
          <p:spPr>
            <a:xfrm>
              <a:off x="1486761" y="1977160"/>
              <a:ext cx="1813098" cy="952641"/>
            </a:xfrm>
            <a:prstGeom prst="rect">
              <a:avLst/>
            </a:prstGeom>
            <a:ln w="38100"/>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GB" sz="2200" kern="1200" dirty="0">
                  <a:solidFill>
                    <a:schemeClr val="bg1"/>
                  </a:solidFill>
                  <a:latin typeface="Futura PT Bold" panose="020B0902020204020203" pitchFamily="34" charset="0"/>
                </a:rPr>
                <a:t>Populism/ nationalism</a:t>
              </a:r>
            </a:p>
          </p:txBody>
        </p:sp>
      </p:grpSp>
      <p:grpSp>
        <p:nvGrpSpPr>
          <p:cNvPr id="21" name="Group 20"/>
          <p:cNvGrpSpPr/>
          <p:nvPr/>
        </p:nvGrpSpPr>
        <p:grpSpPr>
          <a:xfrm>
            <a:off x="5053457" y="3286488"/>
            <a:ext cx="1739428" cy="1739428"/>
            <a:chOff x="3556101" y="1583767"/>
            <a:chExt cx="1739428" cy="1739428"/>
          </a:xfrm>
        </p:grpSpPr>
        <p:sp>
          <p:nvSpPr>
            <p:cNvPr id="22" name="Oval 21"/>
            <p:cNvSpPr/>
            <p:nvPr/>
          </p:nvSpPr>
          <p:spPr>
            <a:xfrm>
              <a:off x="3556101" y="1583767"/>
              <a:ext cx="1739428" cy="1739428"/>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Oval 4"/>
            <p:cNvSpPr txBox="1"/>
            <p:nvPr/>
          </p:nvSpPr>
          <p:spPr>
            <a:xfrm>
              <a:off x="3688043" y="1877905"/>
              <a:ext cx="1545377" cy="1229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lvl="0" algn="ctr" defTabSz="977900">
                <a:spcBef>
                  <a:spcPct val="0"/>
                </a:spcBef>
                <a:spcAft>
                  <a:spcPct val="35000"/>
                </a:spcAft>
              </a:pPr>
              <a:r>
                <a:rPr lang="fr-CH" sz="2200" b="1" kern="1200" dirty="0" smtClean="0">
                  <a:latin typeface="Futura PT Bold" panose="020B0902020204020203" pitchFamily="34" charset="0"/>
                </a:rPr>
                <a:t>Migration</a:t>
              </a:r>
              <a:br>
                <a:rPr lang="fr-CH" sz="2200" b="1" kern="1200" dirty="0" smtClean="0">
                  <a:latin typeface="Futura PT Bold" panose="020B0902020204020203" pitchFamily="34" charset="0"/>
                </a:rPr>
              </a:br>
              <a:r>
                <a:rPr lang="fr-CH" sz="2200" b="1" kern="1200" dirty="0" err="1" smtClean="0">
                  <a:latin typeface="Futura PT Bold" panose="020B0902020204020203" pitchFamily="34" charset="0"/>
                </a:rPr>
                <a:t>discourse</a:t>
              </a:r>
              <a:r>
                <a:rPr lang="fr-CH" sz="2200" b="1" kern="1200" dirty="0" smtClean="0">
                  <a:latin typeface="Futura PT Bold" panose="020B0902020204020203" pitchFamily="34" charset="0"/>
                </a:rPr>
                <a:t> </a:t>
              </a:r>
              <a:endParaRPr lang="en-GB" sz="2200" b="1" kern="1200" dirty="0">
                <a:latin typeface="Futura PT Bold" panose="020B0902020204020203" pitchFamily="34" charset="0"/>
              </a:endParaRPr>
            </a:p>
          </p:txBody>
        </p:sp>
      </p:grpSp>
    </p:spTree>
    <p:extLst>
      <p:ext uri="{BB962C8B-B14F-4D97-AF65-F5344CB8AC3E}">
        <p14:creationId xmlns:p14="http://schemas.microsoft.com/office/powerpoint/2010/main" val="29137155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Why are these approaches problematic?</a:t>
            </a:r>
            <a:endParaRPr lang="en-US" b="1" dirty="0">
              <a:solidFill>
                <a:srgbClr val="0070C0"/>
              </a:solidFill>
              <a:latin typeface="Futura Std Book"/>
              <a:cs typeface="Futura Std Book"/>
            </a:endParaRPr>
          </a:p>
        </p:txBody>
      </p:sp>
      <p:sp>
        <p:nvSpPr>
          <p:cNvPr id="28" name="Content Placeholder 3"/>
          <p:cNvSpPr txBox="1">
            <a:spLocks/>
          </p:cNvSpPr>
          <p:nvPr/>
        </p:nvSpPr>
        <p:spPr>
          <a:xfrm>
            <a:off x="838200" y="2089118"/>
            <a:ext cx="5126595" cy="348205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Clr>
                <a:srgbClr val="0070C0"/>
              </a:buClr>
            </a:pPr>
            <a:r>
              <a:rPr lang="en-GB" dirty="0">
                <a:latin typeface="Futura PT Bold" panose="020B0902020204020203" pitchFamily="34" charset="0"/>
              </a:rPr>
              <a:t>Populism / nationalism </a:t>
            </a:r>
            <a:r>
              <a:rPr lang="en-GB" dirty="0"/>
              <a:t>encourages hostile and xenophobic responses to migrants </a:t>
            </a:r>
          </a:p>
          <a:p>
            <a:pPr>
              <a:lnSpc>
                <a:spcPct val="110000"/>
              </a:lnSpc>
              <a:buClr>
                <a:srgbClr val="0070C0"/>
              </a:buClr>
            </a:pPr>
            <a:r>
              <a:rPr lang="en-GB" dirty="0">
                <a:latin typeface="Futura PT Bold" panose="020B0902020204020203" pitchFamily="34" charset="0"/>
              </a:rPr>
              <a:t>Security</a:t>
            </a:r>
            <a:r>
              <a:rPr lang="en-GB" dirty="0"/>
              <a:t> imposes harsh or discriminatory law enforcement responses and criminalizes irregular migrants</a:t>
            </a:r>
          </a:p>
          <a:p>
            <a:pPr>
              <a:lnSpc>
                <a:spcPct val="110000"/>
              </a:lnSpc>
              <a:buClr>
                <a:srgbClr val="0070C0"/>
              </a:buClr>
            </a:pPr>
            <a:r>
              <a:rPr lang="en-GB" dirty="0">
                <a:latin typeface="Futura PT Bold" panose="020B0902020204020203" pitchFamily="34" charset="0"/>
              </a:rPr>
              <a:t>Economic interest </a:t>
            </a:r>
            <a:r>
              <a:rPr lang="en-GB" dirty="0"/>
              <a:t>treats migrants as commodities or units of labour</a:t>
            </a:r>
          </a:p>
        </p:txBody>
      </p:sp>
      <p:sp>
        <p:nvSpPr>
          <p:cNvPr id="29" name="Content Placeholder 2">
            <a:extLst>
              <a:ext uri="{FF2B5EF4-FFF2-40B4-BE49-F238E27FC236}">
                <a16:creationId xmlns:a16="http://schemas.microsoft.com/office/drawing/2014/main" id="{158FF1EE-FAAE-AC4F-82D6-A68B84893A95}"/>
              </a:ext>
            </a:extLst>
          </p:cNvPr>
          <p:cNvSpPr txBox="1">
            <a:spLocks/>
          </p:cNvSpPr>
          <p:nvPr/>
        </p:nvSpPr>
        <p:spPr>
          <a:xfrm>
            <a:off x="838198" y="5958738"/>
            <a:ext cx="11062649" cy="7617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400" dirty="0">
                <a:latin typeface="Futura PT Bold" panose="020B0902020204020203" pitchFamily="34" charset="0"/>
              </a:rPr>
              <a:t>Lack of a human rights perspective = Inadequate migration policies </a:t>
            </a:r>
            <a:endParaRPr lang="en-US" sz="2400" dirty="0">
              <a:latin typeface="Futura PT Bold" panose="020B0902020204020203" pitchFamily="34" charset="0"/>
            </a:endParaRPr>
          </a:p>
        </p:txBody>
      </p:sp>
    </p:spTree>
    <p:extLst>
      <p:ext uri="{BB962C8B-B14F-4D97-AF65-F5344CB8AC3E}">
        <p14:creationId xmlns:p14="http://schemas.microsoft.com/office/powerpoint/2010/main" val="41996712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Summary and key messages</a:t>
            </a:r>
            <a:endParaRPr lang="en-US" b="1" dirty="0">
              <a:solidFill>
                <a:srgbClr val="0070C0"/>
              </a:solidFill>
              <a:latin typeface="Futura Std Book"/>
              <a:cs typeface="Futura Std Book"/>
            </a:endParaRPr>
          </a:p>
        </p:txBody>
      </p:sp>
      <p:sp>
        <p:nvSpPr>
          <p:cNvPr id="6" name="Content Placeholder 3"/>
          <p:cNvSpPr txBox="1">
            <a:spLocks/>
          </p:cNvSpPr>
          <p:nvPr/>
        </p:nvSpPr>
        <p:spPr>
          <a:xfrm>
            <a:off x="838200" y="2385845"/>
            <a:ext cx="7851628" cy="40634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0070C0"/>
              </a:buClr>
            </a:pPr>
            <a:r>
              <a:rPr lang="en-GB" dirty="0"/>
              <a:t>Migration is as old as humankind. It occurs in and between all regions of the world. Almost every country is a country of origin, transit or destination, and an increasing number are all three.</a:t>
            </a:r>
          </a:p>
          <a:p>
            <a:pPr>
              <a:lnSpc>
                <a:spcPct val="120000"/>
              </a:lnSpc>
              <a:buClr>
                <a:srgbClr val="0070C0"/>
              </a:buClr>
            </a:pPr>
            <a:r>
              <a:rPr lang="en-GB" dirty="0"/>
              <a:t>All migrants, regardless of their motives for migrating or their legal status, are entitled to their human rights. </a:t>
            </a:r>
          </a:p>
          <a:p>
            <a:pPr>
              <a:lnSpc>
                <a:spcPct val="120000"/>
              </a:lnSpc>
              <a:buClr>
                <a:srgbClr val="0070C0"/>
              </a:buClr>
            </a:pPr>
            <a:r>
              <a:rPr lang="en-GB" dirty="0"/>
              <a:t>It is important to challenge beliefs about and attitudes to migrants that are based on stereotypes and myths rather than reality.</a:t>
            </a:r>
          </a:p>
          <a:p>
            <a:pPr>
              <a:lnSpc>
                <a:spcPct val="120000"/>
              </a:lnSpc>
              <a:buClr>
                <a:srgbClr val="0070C0"/>
              </a:buClr>
            </a:pPr>
            <a:r>
              <a:rPr lang="en-GB" dirty="0"/>
              <a:t>Migration is a complex, multi-faceted phenomenon with important economic, social and political dimensions. However, at its heart are human beings with human rights, who should be at the centre of analysis and policy interventions on migration</a:t>
            </a:r>
            <a:r>
              <a:rPr lang="en-GB" dirty="0" smtClean="0"/>
              <a:t>.</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008" y="1196227"/>
            <a:ext cx="1113792" cy="1006925"/>
          </a:xfrm>
          <a:prstGeom prst="rect">
            <a:avLst/>
          </a:prstGeom>
        </p:spPr>
      </p:pic>
    </p:spTree>
    <p:extLst>
      <p:ext uri="{BB962C8B-B14F-4D97-AF65-F5344CB8AC3E}">
        <p14:creationId xmlns:p14="http://schemas.microsoft.com/office/powerpoint/2010/main" val="1389372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To sum up…</a:t>
            </a:r>
            <a:endParaRPr lang="en-US" b="1" dirty="0">
              <a:solidFill>
                <a:srgbClr val="0070C0"/>
              </a:solidFill>
              <a:latin typeface="Futura Std Book"/>
              <a:cs typeface="Futura Std Book"/>
            </a:endParaRPr>
          </a:p>
        </p:txBody>
      </p:sp>
      <p:sp>
        <p:nvSpPr>
          <p:cNvPr id="4" name="TextBox 3"/>
          <p:cNvSpPr txBox="1"/>
          <p:nvPr/>
        </p:nvSpPr>
        <p:spPr>
          <a:xfrm>
            <a:off x="729196" y="2951477"/>
            <a:ext cx="9292869" cy="3508653"/>
          </a:xfrm>
          <a:prstGeom prst="rect">
            <a:avLst/>
          </a:prstGeom>
          <a:noFill/>
        </p:spPr>
        <p:txBody>
          <a:bodyPr wrap="square" rtlCol="0">
            <a:spAutoFit/>
          </a:bodyPr>
          <a:lstStyle/>
          <a:p>
            <a:r>
              <a:rPr lang="en-GB" sz="2800" dirty="0"/>
              <a:t>Migration is the story of humanity. At its best, it tells the stories of teachers, doctors, care and construction workers, actors and artists who have found success and enriched their adopted lands… the only effective approach to migration must be grounded in the human rights of the people concerned, focusing on root causes and long-term </a:t>
            </a:r>
            <a:r>
              <a:rPr lang="en-GB" sz="2800" dirty="0" smtClean="0"/>
              <a:t>solutions. </a:t>
            </a:r>
            <a:endParaRPr lang="en-GB" sz="2800" dirty="0"/>
          </a:p>
          <a:p>
            <a:endParaRPr lang="en-GB" dirty="0"/>
          </a:p>
          <a:p>
            <a:r>
              <a:rPr lang="en-GB" dirty="0" err="1"/>
              <a:t>Zeid</a:t>
            </a:r>
            <a:r>
              <a:rPr lang="en-GB" dirty="0"/>
              <a:t> </a:t>
            </a:r>
            <a:r>
              <a:rPr lang="en-GB" dirty="0" err="1" smtClean="0"/>
              <a:t>Ra’ad</a:t>
            </a:r>
            <a:r>
              <a:rPr lang="en-GB" dirty="0" smtClean="0"/>
              <a:t> </a:t>
            </a:r>
            <a:r>
              <a:rPr lang="en-GB" dirty="0"/>
              <a:t>Al Hussein,</a:t>
            </a:r>
          </a:p>
          <a:p>
            <a:r>
              <a:rPr lang="en-GB" dirty="0"/>
              <a:t>Former UN High Commissioner for Human Rights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423" y="2022575"/>
            <a:ext cx="816866" cy="853442"/>
          </a:xfrm>
          <a:prstGeom prst="rect">
            <a:avLst/>
          </a:prstGeom>
        </p:spPr>
      </p:pic>
    </p:spTree>
    <p:extLst>
      <p:ext uri="{BB962C8B-B14F-4D97-AF65-F5344CB8AC3E}">
        <p14:creationId xmlns:p14="http://schemas.microsoft.com/office/powerpoint/2010/main" val="1387064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Useful </a:t>
            </a:r>
            <a:r>
              <a:rPr lang="en-GB" b="1" dirty="0" smtClean="0">
                <a:solidFill>
                  <a:srgbClr val="0070C0"/>
                </a:solidFill>
                <a:latin typeface="Futura Std Book"/>
                <a:cs typeface="Futura Std Book"/>
              </a:rPr>
              <a:t>resources</a:t>
            </a:r>
            <a:endParaRPr lang="en-GB" b="1" dirty="0">
              <a:solidFill>
                <a:srgbClr val="0070C0"/>
              </a:solidFill>
              <a:latin typeface="Futura Std Book"/>
              <a:cs typeface="Futura Std Book"/>
            </a:endParaRPr>
          </a:p>
        </p:txBody>
      </p:sp>
      <p:sp>
        <p:nvSpPr>
          <p:cNvPr id="6" name="Content Placeholder 3"/>
          <p:cNvSpPr txBox="1">
            <a:spLocks/>
          </p:cNvSpPr>
          <p:nvPr/>
        </p:nvSpPr>
        <p:spPr>
          <a:xfrm>
            <a:off x="838200" y="1828800"/>
            <a:ext cx="7579125" cy="46204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0070C0"/>
              </a:buClr>
              <a:buFont typeface="Wingdings" panose="05000000000000000000" pitchFamily="2" charset="2"/>
              <a:buChar char="ü"/>
            </a:pPr>
            <a:r>
              <a:rPr lang="en-GB" sz="1600" dirty="0" smtClean="0"/>
              <a:t>OHCHR and Global Migration Group</a:t>
            </a:r>
            <a:r>
              <a:rPr lang="en-GB" sz="1600" dirty="0" smtClean="0"/>
              <a:t>, </a:t>
            </a:r>
            <a:r>
              <a:rPr lang="en-GB" sz="1600" i="1" dirty="0"/>
              <a:t>Principles and Guidelines, supported by practical guidance, on the human rights protection on migrants in vulnerable situations,</a:t>
            </a:r>
            <a:r>
              <a:rPr lang="en-GB" sz="1600" dirty="0"/>
              <a:t> 2018</a:t>
            </a:r>
          </a:p>
          <a:p>
            <a:pPr>
              <a:lnSpc>
                <a:spcPct val="120000"/>
              </a:lnSpc>
              <a:buClr>
                <a:srgbClr val="0070C0"/>
              </a:buClr>
              <a:buFont typeface="Wingdings" panose="05000000000000000000" pitchFamily="2" charset="2"/>
              <a:buChar char="ü"/>
            </a:pPr>
            <a:r>
              <a:rPr lang="en-GB" sz="1600" dirty="0"/>
              <a:t>OHCHR</a:t>
            </a:r>
            <a:r>
              <a:rPr lang="en-GB" sz="1600" dirty="0"/>
              <a:t>, </a:t>
            </a:r>
            <a:r>
              <a:rPr lang="en-GB" sz="1600" i="1" dirty="0"/>
              <a:t>Report on the promotion and protection of the human rights of migrants in the context of large movements, </a:t>
            </a:r>
            <a:r>
              <a:rPr lang="en-GB" sz="1600" dirty="0"/>
              <a:t>2016</a:t>
            </a:r>
          </a:p>
          <a:p>
            <a:pPr>
              <a:lnSpc>
                <a:spcPct val="120000"/>
              </a:lnSpc>
              <a:buClr>
                <a:srgbClr val="0070C0"/>
              </a:buClr>
              <a:buFont typeface="Wingdings" panose="05000000000000000000" pitchFamily="2" charset="2"/>
              <a:buChar char="ü"/>
            </a:pPr>
            <a:r>
              <a:rPr lang="en-GB" sz="1600" dirty="0"/>
              <a:t>OHCHR</a:t>
            </a:r>
            <a:r>
              <a:rPr lang="en-GB" sz="1600" dirty="0"/>
              <a:t>, </a:t>
            </a:r>
            <a:r>
              <a:rPr lang="en-GB" sz="1600" i="1" dirty="0"/>
              <a:t>Study on the Situation of Migrants in Transit</a:t>
            </a:r>
            <a:r>
              <a:rPr lang="en-GB" sz="1600" dirty="0"/>
              <a:t>, 2015</a:t>
            </a:r>
          </a:p>
          <a:p>
            <a:pPr>
              <a:lnSpc>
                <a:spcPct val="120000"/>
              </a:lnSpc>
              <a:buClr>
                <a:srgbClr val="0070C0"/>
              </a:buClr>
              <a:buFont typeface="Wingdings" panose="05000000000000000000" pitchFamily="2" charset="2"/>
              <a:buChar char="ü"/>
            </a:pPr>
            <a:r>
              <a:rPr lang="en-GB" sz="1600" dirty="0"/>
              <a:t>OHCHR</a:t>
            </a:r>
            <a:r>
              <a:rPr lang="en-GB" sz="1600" dirty="0"/>
              <a:t>, </a:t>
            </a:r>
            <a:r>
              <a:rPr lang="en-GB" sz="1600" i="1" dirty="0"/>
              <a:t>Migration and Human Rights: Improving human rights-based governance of international migration</a:t>
            </a:r>
            <a:r>
              <a:rPr lang="en-GB" sz="1600" dirty="0"/>
              <a:t>, 2012</a:t>
            </a:r>
          </a:p>
          <a:p>
            <a:pPr>
              <a:lnSpc>
                <a:spcPct val="120000"/>
              </a:lnSpc>
              <a:buClr>
                <a:srgbClr val="0070C0"/>
              </a:buClr>
              <a:buFont typeface="Wingdings" panose="05000000000000000000" pitchFamily="2" charset="2"/>
              <a:buChar char="ü"/>
            </a:pPr>
            <a:r>
              <a:rPr lang="en-GB" sz="1600" dirty="0"/>
              <a:t>Global</a:t>
            </a:r>
            <a:r>
              <a:rPr lang="en-GB" sz="1600" dirty="0">
                <a:latin typeface="Futura PT Bold" panose="020B0902020204020203" pitchFamily="34" charset="0"/>
              </a:rPr>
              <a:t> </a:t>
            </a:r>
            <a:r>
              <a:rPr lang="en-GB" sz="1600" dirty="0"/>
              <a:t>Migration</a:t>
            </a:r>
            <a:r>
              <a:rPr lang="en-GB" sz="1600" dirty="0">
                <a:latin typeface="Futura PT Bold" panose="020B0902020204020203" pitchFamily="34" charset="0"/>
              </a:rPr>
              <a:t> </a:t>
            </a:r>
            <a:r>
              <a:rPr lang="en-GB" sz="1600" dirty="0"/>
              <a:t>Group</a:t>
            </a:r>
            <a:r>
              <a:rPr lang="en-GB" sz="1600" dirty="0"/>
              <a:t>, </a:t>
            </a:r>
            <a:r>
              <a:rPr lang="en-GB" sz="1600" i="1" dirty="0"/>
              <a:t>International Migration and Human Rights: Challenges and opportunities on the threshold of the 60th anniversary of the Universal Declaration for Human Rights,</a:t>
            </a:r>
            <a:r>
              <a:rPr lang="en-GB" sz="1600" dirty="0"/>
              <a:t> </a:t>
            </a:r>
            <a:r>
              <a:rPr lang="en-GB" sz="1600" dirty="0" smtClean="0"/>
              <a:t>2008</a:t>
            </a:r>
            <a:endParaRPr lang="en-GB" sz="1600" dirty="0"/>
          </a:p>
          <a:p>
            <a:pPr>
              <a:lnSpc>
                <a:spcPct val="120000"/>
              </a:lnSpc>
              <a:buClr>
                <a:srgbClr val="0070C0"/>
              </a:buClr>
              <a:buFont typeface="Wingdings" panose="05000000000000000000" pitchFamily="2" charset="2"/>
              <a:buChar char="ü"/>
            </a:pPr>
            <a:r>
              <a:rPr lang="en-GB" sz="1600" dirty="0"/>
              <a:t>PANOS</a:t>
            </a:r>
            <a:r>
              <a:rPr lang="en-GB" sz="1600" dirty="0">
                <a:latin typeface="Futura PT Bold" panose="020B0902020204020203" pitchFamily="34" charset="0"/>
              </a:rPr>
              <a:t> </a:t>
            </a:r>
            <a:r>
              <a:rPr lang="en-GB" sz="1600" dirty="0"/>
              <a:t>and</a:t>
            </a:r>
            <a:r>
              <a:rPr lang="en-GB" sz="1600" dirty="0">
                <a:latin typeface="Futura PT Bold" panose="020B0902020204020203" pitchFamily="34" charset="0"/>
              </a:rPr>
              <a:t> </a:t>
            </a:r>
            <a:r>
              <a:rPr lang="en-GB" sz="1600" dirty="0"/>
              <a:t>UNOAC</a:t>
            </a:r>
            <a:r>
              <a:rPr lang="en-GB" sz="1600" dirty="0"/>
              <a:t>, </a:t>
            </a:r>
            <a:r>
              <a:rPr lang="en-GB" sz="1600" i="1" dirty="0"/>
              <a:t>Media Friendly Glossary on Migration, </a:t>
            </a:r>
            <a:r>
              <a:rPr lang="en-GB" sz="1600" dirty="0"/>
              <a:t>2014</a:t>
            </a:r>
          </a:p>
          <a:p>
            <a:pPr>
              <a:lnSpc>
                <a:spcPct val="120000"/>
              </a:lnSpc>
              <a:buClr>
                <a:srgbClr val="0070C0"/>
              </a:buClr>
              <a:buFont typeface="Wingdings" panose="05000000000000000000" pitchFamily="2" charset="2"/>
              <a:buChar char="ü"/>
            </a:pPr>
            <a:r>
              <a:rPr lang="en-GB" sz="1600" dirty="0"/>
              <a:t>OHCHR</a:t>
            </a:r>
            <a:r>
              <a:rPr lang="en-GB" sz="1600" dirty="0"/>
              <a:t>, </a:t>
            </a:r>
            <a:r>
              <a:rPr lang="en-GB" sz="1600" i="1" dirty="0"/>
              <a:t>Informal summary of the Roundtable on confronting hate in our societies and reshaping narratives on migration</a:t>
            </a:r>
            <a:r>
              <a:rPr lang="en-GB" sz="1600" dirty="0"/>
              <a:t>, 2019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109" y="1020221"/>
            <a:ext cx="1230691" cy="1230691"/>
          </a:xfrm>
          <a:prstGeom prst="rect">
            <a:avLst/>
          </a:prstGeom>
        </p:spPr>
      </p:pic>
    </p:spTree>
    <p:extLst>
      <p:ext uri="{BB962C8B-B14F-4D97-AF65-F5344CB8AC3E}">
        <p14:creationId xmlns:p14="http://schemas.microsoft.com/office/powerpoint/2010/main" val="741496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Amplifying migrant voices</a:t>
            </a:r>
            <a:endParaRPr lang="en-US" b="1" dirty="0">
              <a:solidFill>
                <a:srgbClr val="0070C0"/>
              </a:solidFill>
              <a:latin typeface="Futura Std Book"/>
              <a:cs typeface="Futura Std Book"/>
            </a:endParaRPr>
          </a:p>
        </p:txBody>
      </p:sp>
      <p:sp>
        <p:nvSpPr>
          <p:cNvPr id="6" name="Content Placeholder 3"/>
          <p:cNvSpPr txBox="1">
            <a:spLocks/>
          </p:cNvSpPr>
          <p:nvPr/>
        </p:nvSpPr>
        <p:spPr>
          <a:xfrm>
            <a:off x="838199" y="2385845"/>
            <a:ext cx="8128379" cy="406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0070C0"/>
              </a:buClr>
            </a:pPr>
            <a:r>
              <a:rPr lang="en-GB" sz="2400" dirty="0"/>
              <a:t>The OHCHR documentary short film </a:t>
            </a:r>
            <a:r>
              <a:rPr lang="en-GB" sz="2400" i="1" dirty="0">
                <a:solidFill>
                  <a:srgbClr val="0070C0"/>
                </a:solidFill>
                <a:latin typeface="Futura PT Bold" panose="020B0902020204020203" pitchFamily="34" charset="0"/>
                <a:hlinkClick r:id="rId2"/>
              </a:rPr>
              <a:t>I Am Not Here </a:t>
            </a:r>
            <a:r>
              <a:rPr lang="en-GB" sz="2400" dirty="0"/>
              <a:t>follows three women migrant domestic workers</a:t>
            </a:r>
          </a:p>
          <a:p>
            <a:pPr>
              <a:lnSpc>
                <a:spcPct val="120000"/>
              </a:lnSpc>
              <a:buClr>
                <a:srgbClr val="0070C0"/>
              </a:buClr>
            </a:pPr>
            <a:r>
              <a:rPr lang="en-GB" sz="2400" dirty="0" smtClean="0"/>
              <a:t>OHCHR’s </a:t>
            </a:r>
            <a:r>
              <a:rPr lang="en-GB" sz="2400" dirty="0"/>
              <a:t>animated video series </a:t>
            </a:r>
            <a:r>
              <a:rPr lang="en-GB" sz="2400" i="1" dirty="0">
                <a:solidFill>
                  <a:srgbClr val="0070C0"/>
                </a:solidFill>
                <a:latin typeface="Futura PT Bold" panose="020B0902020204020203" pitchFamily="34" charset="0"/>
                <a:hlinkClick r:id="rId3"/>
              </a:rPr>
              <a:t>Stand Up For Migrants</a:t>
            </a:r>
            <a:r>
              <a:rPr lang="en-GB" sz="2400" i="1" dirty="0">
                <a:solidFill>
                  <a:srgbClr val="0070C0"/>
                </a:solidFill>
                <a:latin typeface="Futura PT Bold" panose="020B0902020204020203" pitchFamily="34" charset="0"/>
              </a:rPr>
              <a:t> </a:t>
            </a:r>
            <a:r>
              <a:rPr lang="en-GB" sz="2400" dirty="0"/>
              <a:t>tells 15 stories of migrants from across the world</a:t>
            </a:r>
          </a:p>
        </p:txBody>
      </p:sp>
    </p:spTree>
    <p:extLst>
      <p:ext uri="{BB962C8B-B14F-4D97-AF65-F5344CB8AC3E}">
        <p14:creationId xmlns:p14="http://schemas.microsoft.com/office/powerpoint/2010/main" val="2362510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085" y="1909382"/>
            <a:ext cx="9063516" cy="4685203"/>
          </a:xfrm>
          <a:prstGeom prst="rect">
            <a:avLst/>
          </a:prstGeom>
        </p:spPr>
      </p:pic>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Migration map</a:t>
            </a:r>
            <a:endParaRPr lang="en-US" b="1" dirty="0">
              <a:solidFill>
                <a:srgbClr val="0070C0"/>
              </a:solidFill>
              <a:latin typeface="Futura Std Book"/>
              <a:cs typeface="Futura Std Book"/>
            </a:endParaRPr>
          </a:p>
        </p:txBody>
      </p:sp>
      <p:sp>
        <p:nvSpPr>
          <p:cNvPr id="5" name="Rectangle 4"/>
          <p:cNvSpPr/>
          <p:nvPr/>
        </p:nvSpPr>
        <p:spPr>
          <a:xfrm>
            <a:off x="3858586" y="1268926"/>
            <a:ext cx="4311758" cy="400110"/>
          </a:xfrm>
          <a:prstGeom prst="rect">
            <a:avLst/>
          </a:prstGeom>
        </p:spPr>
        <p:txBody>
          <a:bodyPr wrap="none">
            <a:spAutoFit/>
          </a:bodyPr>
          <a:lstStyle/>
          <a:p>
            <a:r>
              <a:rPr lang="en-GB" sz="2000" b="1" dirty="0">
                <a:solidFill>
                  <a:schemeClr val="bg1"/>
                </a:solidFill>
                <a:hlinkClick r:id="rId3"/>
              </a:rPr>
              <a:t>https://www.iom.int/world-migration </a:t>
            </a:r>
            <a:endParaRPr lang="en-GB" sz="2000" b="1" dirty="0">
              <a:solidFill>
                <a:schemeClr val="bg1"/>
              </a:solidFill>
            </a:endParaRPr>
          </a:p>
        </p:txBody>
      </p:sp>
    </p:spTree>
    <p:extLst>
      <p:ext uri="{BB962C8B-B14F-4D97-AF65-F5344CB8AC3E}">
        <p14:creationId xmlns:p14="http://schemas.microsoft.com/office/powerpoint/2010/main" val="15239657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2086908"/>
            <a:ext cx="10515600" cy="480446"/>
          </a:xfrm>
        </p:spPr>
        <p:txBody>
          <a:bodyPr/>
          <a:lstStyle/>
          <a:p>
            <a:r>
              <a:rPr lang="en-GB" b="1" dirty="0">
                <a:solidFill>
                  <a:srgbClr val="1157A0"/>
                </a:solidFill>
                <a:latin typeface="Futura Md BT" panose="020B0602020204020303" pitchFamily="34" charset="0"/>
              </a:rPr>
              <a:t>281 million </a:t>
            </a:r>
            <a:r>
              <a:rPr lang="en-GB" dirty="0"/>
              <a:t>international migrants</a:t>
            </a:r>
            <a:endParaRPr lang="en-GB" dirty="0" smtClean="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686" y="2954037"/>
            <a:ext cx="2493581" cy="223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834" t="4922" r="45000" b="23703"/>
          <a:stretch/>
        </p:blipFill>
        <p:spPr>
          <a:xfrm>
            <a:off x="4405154" y="2954037"/>
            <a:ext cx="2077708" cy="223451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704" r="2112"/>
          <a:stretch/>
        </p:blipFill>
        <p:spPr>
          <a:xfrm>
            <a:off x="7290749" y="2954037"/>
            <a:ext cx="2454473" cy="2232000"/>
          </a:xfrm>
          <a:prstGeom prst="rect">
            <a:avLst/>
          </a:prstGeom>
        </p:spPr>
      </p:pic>
      <p:sp>
        <p:nvSpPr>
          <p:cNvPr id="3" name="TextBox 2"/>
          <p:cNvSpPr txBox="1"/>
          <p:nvPr/>
        </p:nvSpPr>
        <p:spPr>
          <a:xfrm>
            <a:off x="1103685" y="5389689"/>
            <a:ext cx="2493581" cy="369332"/>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b="1" dirty="0" smtClean="0">
                <a:latin typeface="Futura Std Book"/>
                <a:cs typeface="Futura Std Book"/>
              </a:rPr>
              <a:t>48% </a:t>
            </a:r>
            <a:r>
              <a:rPr lang="en-US" dirty="0" smtClean="0">
                <a:latin typeface="Futura Std Book"/>
                <a:cs typeface="Futura Std Book"/>
              </a:rPr>
              <a:t>women</a:t>
            </a:r>
            <a:endParaRPr lang="en-GB" dirty="0"/>
          </a:p>
        </p:txBody>
      </p:sp>
      <p:sp>
        <p:nvSpPr>
          <p:cNvPr id="8" name="TextBox 7"/>
          <p:cNvSpPr txBox="1"/>
          <p:nvPr/>
        </p:nvSpPr>
        <p:spPr>
          <a:xfrm>
            <a:off x="4405155" y="5383826"/>
            <a:ext cx="2077708" cy="369332"/>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b="1" dirty="0" smtClean="0">
                <a:latin typeface="Futura Std Book"/>
                <a:cs typeface="Futura Std Book"/>
              </a:rPr>
              <a:t>52% </a:t>
            </a:r>
            <a:r>
              <a:rPr lang="en-US" dirty="0" smtClean="0">
                <a:latin typeface="Futura Std Book"/>
                <a:cs typeface="Futura Std Book"/>
              </a:rPr>
              <a:t>men</a:t>
            </a:r>
            <a:endParaRPr lang="en-GB" dirty="0"/>
          </a:p>
        </p:txBody>
      </p:sp>
      <p:sp>
        <p:nvSpPr>
          <p:cNvPr id="9" name="TextBox 8"/>
          <p:cNvSpPr txBox="1"/>
          <p:nvPr/>
        </p:nvSpPr>
        <p:spPr>
          <a:xfrm>
            <a:off x="7290749" y="5389689"/>
            <a:ext cx="2077708" cy="646331"/>
          </a:xfrm>
          <a:prstGeom prst="rect">
            <a:avLst/>
          </a:prstGeom>
          <a:noFill/>
        </p:spPr>
        <p:txBody>
          <a:bodyPr wrap="square" rtlCol="0">
            <a:spAutoFit/>
          </a:bodyPr>
          <a:lstStyle/>
          <a:p>
            <a:pPr marL="285750" indent="-285750">
              <a:buClr>
                <a:srgbClr val="0070C0"/>
              </a:buClr>
              <a:buFont typeface="Arial" panose="020B0604020202020204" pitchFamily="34" charset="0"/>
              <a:buChar char="•"/>
            </a:pPr>
            <a:r>
              <a:rPr lang="en-US" b="1" dirty="0" smtClean="0">
                <a:latin typeface="Futura Std Book"/>
                <a:cs typeface="Futura Std Book"/>
              </a:rPr>
              <a:t>15% </a:t>
            </a:r>
            <a:r>
              <a:rPr lang="en-GB" dirty="0">
                <a:latin typeface="Futura Std Book"/>
                <a:cs typeface="Futura Std Book"/>
              </a:rPr>
              <a:t>under </a:t>
            </a:r>
            <a:r>
              <a:rPr lang="en-GB" dirty="0" smtClean="0">
                <a:latin typeface="Futura Std Book"/>
                <a:cs typeface="Futura Std Book"/>
              </a:rPr>
              <a:t/>
            </a:r>
            <a:br>
              <a:rPr lang="en-GB" dirty="0" smtClean="0">
                <a:latin typeface="Futura Std Book"/>
                <a:cs typeface="Futura Std Book"/>
              </a:rPr>
            </a:br>
            <a:r>
              <a:rPr lang="en-GB" dirty="0" smtClean="0">
                <a:latin typeface="Futura Std Book"/>
                <a:cs typeface="Futura Std Book"/>
              </a:rPr>
              <a:t>20 </a:t>
            </a:r>
            <a:r>
              <a:rPr lang="en-GB" dirty="0">
                <a:latin typeface="Futura Std Book"/>
                <a:cs typeface="Futura Std Book"/>
              </a:rPr>
              <a:t>years of age</a:t>
            </a:r>
          </a:p>
        </p:txBody>
      </p:sp>
      <p:sp>
        <p:nvSpPr>
          <p:cNvPr id="11" name="Content Placeholder 2">
            <a:extLst>
              <a:ext uri="{FF2B5EF4-FFF2-40B4-BE49-F238E27FC236}">
                <a16:creationId xmlns:a16="http://schemas.microsoft.com/office/drawing/2014/main" id="{158FF1EE-FAAE-AC4F-82D6-A68B84893A95}"/>
              </a:ext>
            </a:extLst>
          </p:cNvPr>
          <p:cNvSpPr txBox="1">
            <a:spLocks/>
          </p:cNvSpPr>
          <p:nvPr/>
        </p:nvSpPr>
        <p:spPr>
          <a:xfrm>
            <a:off x="838199" y="1196227"/>
            <a:ext cx="10556631" cy="7853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b="1" dirty="0" smtClean="0">
                <a:solidFill>
                  <a:srgbClr val="0070C0"/>
                </a:solidFill>
                <a:latin typeface="Futura Std Book"/>
                <a:cs typeface="Futura Std Book"/>
              </a:rPr>
              <a:t>Why do people move? Reasons include...</a:t>
            </a:r>
            <a:endParaRPr lang="en-US" sz="1600" b="1" dirty="0" smtClean="0">
              <a:solidFill>
                <a:srgbClr val="0070C0"/>
              </a:solidFill>
              <a:latin typeface="Futura Std Book"/>
              <a:cs typeface="Futura Std Book"/>
            </a:endParaRPr>
          </a:p>
          <a:p>
            <a:pPr marL="0" indent="0">
              <a:lnSpc>
                <a:spcPct val="100000"/>
              </a:lnSpc>
              <a:buFont typeface="Arial" panose="020B0604020202020204" pitchFamily="34" charset="0"/>
              <a:buNone/>
            </a:pPr>
            <a:endParaRPr lang="en-US" b="1" dirty="0">
              <a:solidFill>
                <a:srgbClr val="0070C0"/>
              </a:solidFill>
              <a:latin typeface="Futura Std Book"/>
              <a:cs typeface="Futura Std Book"/>
            </a:endParaRPr>
          </a:p>
        </p:txBody>
      </p:sp>
    </p:spTree>
    <p:extLst>
      <p:ext uri="{BB962C8B-B14F-4D97-AF65-F5344CB8AC3E}">
        <p14:creationId xmlns:p14="http://schemas.microsoft.com/office/powerpoint/2010/main" val="1662463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461605" cy="632573"/>
          </a:xfrm>
        </p:spPr>
        <p:txBody>
          <a:bodyPr>
            <a:normAutofit/>
          </a:bodyPr>
          <a:lstStyle/>
          <a:p>
            <a:pPr marL="0" indent="0">
              <a:lnSpc>
                <a:spcPct val="100000"/>
              </a:lnSpc>
              <a:buNone/>
            </a:pPr>
            <a:r>
              <a:rPr lang="en-GB" b="1" dirty="0">
                <a:solidFill>
                  <a:srgbClr val="0070C0"/>
                </a:solidFill>
                <a:latin typeface="Futura Std Book"/>
                <a:cs typeface="Futura Std Book"/>
              </a:rPr>
              <a:t>Could you make it into “Fortress Europe”?</a:t>
            </a:r>
            <a:endParaRPr lang="en-US" b="1" dirty="0">
              <a:solidFill>
                <a:srgbClr val="0070C0"/>
              </a:solidFill>
              <a:latin typeface="Futura Std Book"/>
              <a:cs typeface="Futura Std Book"/>
            </a:endParaRPr>
          </a:p>
        </p:txBody>
      </p:sp>
      <p:sp>
        <p:nvSpPr>
          <p:cNvPr id="5" name="Rectangle 4"/>
          <p:cNvSpPr/>
          <p:nvPr/>
        </p:nvSpPr>
        <p:spPr>
          <a:xfrm>
            <a:off x="838198" y="6137883"/>
            <a:ext cx="11049001" cy="353943"/>
          </a:xfrm>
          <a:prstGeom prst="rect">
            <a:avLst/>
          </a:prstGeom>
        </p:spPr>
        <p:txBody>
          <a:bodyPr wrap="square">
            <a:spAutoFit/>
          </a:bodyPr>
          <a:lstStyle/>
          <a:p>
            <a:r>
              <a:rPr lang="en-GB" sz="1700" b="1" dirty="0">
                <a:solidFill>
                  <a:schemeClr val="bg1"/>
                </a:solidFill>
                <a:hlinkClick r:id="rId2"/>
              </a:rPr>
              <a:t>http://www.theguardian.com/global-development/ng-interactive/2014/jan/refugee-choices-interactive </a:t>
            </a:r>
            <a:endParaRPr lang="en-GB" sz="1700" b="1" dirty="0">
              <a:solidFill>
                <a:schemeClr val="bg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153" b="15022"/>
          <a:stretch/>
        </p:blipFill>
        <p:spPr>
          <a:xfrm>
            <a:off x="907838" y="1801091"/>
            <a:ext cx="9285639" cy="4260594"/>
          </a:xfrm>
          <a:prstGeom prst="rect">
            <a:avLst/>
          </a:prstGeom>
        </p:spPr>
      </p:pic>
    </p:spTree>
    <p:extLst>
      <p:ext uri="{BB962C8B-B14F-4D97-AF65-F5344CB8AC3E}">
        <p14:creationId xmlns:p14="http://schemas.microsoft.com/office/powerpoint/2010/main" val="1146236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461605" cy="632573"/>
          </a:xfrm>
        </p:spPr>
        <p:txBody>
          <a:bodyPr>
            <a:normAutofit/>
          </a:bodyPr>
          <a:lstStyle/>
          <a:p>
            <a:pPr marL="0" indent="0">
              <a:lnSpc>
                <a:spcPct val="100000"/>
              </a:lnSpc>
              <a:buNone/>
            </a:pPr>
            <a:r>
              <a:rPr lang="en-GB" b="1" dirty="0">
                <a:solidFill>
                  <a:srgbClr val="0070C0"/>
                </a:solidFill>
                <a:latin typeface="Futura Std Book"/>
                <a:cs typeface="Futura Std Book"/>
              </a:rPr>
              <a:t>Deaths at borders</a:t>
            </a:r>
            <a:endParaRPr lang="en-US" b="1" dirty="0">
              <a:solidFill>
                <a:srgbClr val="0070C0"/>
              </a:solidFill>
              <a:latin typeface="Futura Std Book"/>
              <a:cs typeface="Futura Std Book"/>
            </a:endParaRPr>
          </a:p>
        </p:txBody>
      </p:sp>
      <p:sp>
        <p:nvSpPr>
          <p:cNvPr id="6" name="Rectangle 5"/>
          <p:cNvSpPr/>
          <p:nvPr/>
        </p:nvSpPr>
        <p:spPr>
          <a:xfrm>
            <a:off x="838198" y="6137883"/>
            <a:ext cx="11049001" cy="353943"/>
          </a:xfrm>
          <a:prstGeom prst="rect">
            <a:avLst/>
          </a:prstGeom>
        </p:spPr>
        <p:txBody>
          <a:bodyPr wrap="square">
            <a:spAutoFit/>
          </a:bodyPr>
          <a:lstStyle/>
          <a:p>
            <a:r>
              <a:rPr lang="en-GB" sz="1700" b="1" dirty="0" smtClean="0">
                <a:solidFill>
                  <a:schemeClr val="bg1"/>
                </a:solidFill>
                <a:hlinkClick r:id="rId2"/>
              </a:rPr>
              <a:t>http://missingmigrants.iom.int/</a:t>
            </a:r>
            <a:endParaRPr lang="en-GB" sz="1700" b="1" dirty="0">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453" b="5994"/>
          <a:stretch/>
        </p:blipFill>
        <p:spPr>
          <a:xfrm>
            <a:off x="916923" y="1736269"/>
            <a:ext cx="8009075" cy="4373859"/>
          </a:xfrm>
          <a:prstGeom prst="rect">
            <a:avLst/>
          </a:prstGeom>
        </p:spPr>
      </p:pic>
    </p:spTree>
    <p:extLst>
      <p:ext uri="{BB962C8B-B14F-4D97-AF65-F5344CB8AC3E}">
        <p14:creationId xmlns:p14="http://schemas.microsoft.com/office/powerpoint/2010/main" val="4237334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Why do people move? Reasons include</a:t>
            </a:r>
            <a:r>
              <a:rPr lang="en-GB" b="1" dirty="0" smtClean="0">
                <a:solidFill>
                  <a:srgbClr val="0070C0"/>
                </a:solidFill>
                <a:latin typeface="Futura Std Book"/>
                <a:cs typeface="Futura Std Book"/>
              </a:rPr>
              <a:t>...</a:t>
            </a:r>
            <a:endParaRPr lang="en-US" sz="1600" b="1" dirty="0">
              <a:solidFill>
                <a:srgbClr val="0070C0"/>
              </a:solidFill>
              <a:latin typeface="Futura Std Book"/>
              <a:cs typeface="Futura Std Book"/>
            </a:endParaRPr>
          </a:p>
          <a:p>
            <a:pPr marL="0" indent="0">
              <a:lnSpc>
                <a:spcPct val="100000"/>
              </a:lnSpc>
              <a:buNone/>
            </a:pPr>
            <a:endParaRPr lang="en-US" b="1" dirty="0" smtClean="0">
              <a:solidFill>
                <a:srgbClr val="0070C0"/>
              </a:solidFill>
              <a:latin typeface="Futura Std Book"/>
              <a:cs typeface="Futura Std Book"/>
            </a:endParaRPr>
          </a:p>
          <a:p>
            <a:pPr marL="0" indent="0">
              <a:lnSpc>
                <a:spcPct val="100000"/>
              </a:lnSpc>
              <a:buNone/>
            </a:pPr>
            <a:endParaRPr lang="en-US" b="1" dirty="0">
              <a:solidFill>
                <a:srgbClr val="0070C0"/>
              </a:solidFill>
              <a:latin typeface="Futura Std Book"/>
              <a:cs typeface="Futura Std Book"/>
            </a:endParaRPr>
          </a:p>
        </p:txBody>
      </p:sp>
      <p:sp>
        <p:nvSpPr>
          <p:cNvPr id="13" name="Hexagon 12"/>
          <p:cNvSpPr/>
          <p:nvPr/>
        </p:nvSpPr>
        <p:spPr>
          <a:xfrm>
            <a:off x="3180180" y="4460889"/>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Hexagon 14"/>
          <p:cNvSpPr/>
          <p:nvPr/>
        </p:nvSpPr>
        <p:spPr>
          <a:xfrm>
            <a:off x="2541249" y="3887806"/>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Hexagon 16"/>
          <p:cNvSpPr/>
          <p:nvPr/>
        </p:nvSpPr>
        <p:spPr>
          <a:xfrm>
            <a:off x="5258265" y="4267995"/>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Hexagon 17"/>
          <p:cNvSpPr>
            <a:spLocks noChangeAspect="1"/>
          </p:cNvSpPr>
          <p:nvPr/>
        </p:nvSpPr>
        <p:spPr>
          <a:xfrm>
            <a:off x="3126468" y="5306817"/>
            <a:ext cx="1479033" cy="1263420"/>
          </a:xfrm>
          <a:prstGeom prst="hexagon">
            <a:avLst>
              <a:gd name="adj" fmla="val 25000"/>
              <a:gd name="vf" fmla="val 115470"/>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Hexagon 20"/>
          <p:cNvSpPr/>
          <p:nvPr/>
        </p:nvSpPr>
        <p:spPr>
          <a:xfrm>
            <a:off x="4170780" y="3965589"/>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p:cNvSpPr/>
          <p:nvPr/>
        </p:nvSpPr>
        <p:spPr>
          <a:xfrm>
            <a:off x="4437620" y="1860049"/>
            <a:ext cx="1584362" cy="1263420"/>
          </a:xfrm>
          <a:custGeom>
            <a:avLst/>
            <a:gdLst>
              <a:gd name="connsiteX0" fmla="*/ 0 w 1584362"/>
              <a:gd name="connsiteY0" fmla="*/ 631710 h 1263420"/>
              <a:gd name="connsiteX1" fmla="*/ 315855 w 1584362"/>
              <a:gd name="connsiteY1" fmla="*/ 0 h 1263420"/>
              <a:gd name="connsiteX2" fmla="*/ 1268507 w 1584362"/>
              <a:gd name="connsiteY2" fmla="*/ 0 h 1263420"/>
              <a:gd name="connsiteX3" fmla="*/ 1584362 w 1584362"/>
              <a:gd name="connsiteY3" fmla="*/ 631710 h 1263420"/>
              <a:gd name="connsiteX4" fmla="*/ 1268507 w 1584362"/>
              <a:gd name="connsiteY4" fmla="*/ 1263420 h 1263420"/>
              <a:gd name="connsiteX5" fmla="*/ 315855 w 1584362"/>
              <a:gd name="connsiteY5" fmla="*/ 1263420 h 1263420"/>
              <a:gd name="connsiteX6" fmla="*/ 0 w 1584362"/>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362" h="1263420">
                <a:moveTo>
                  <a:pt x="0" y="631710"/>
                </a:moveTo>
                <a:lnTo>
                  <a:pt x="315855" y="0"/>
                </a:lnTo>
                <a:lnTo>
                  <a:pt x="1268507" y="0"/>
                </a:lnTo>
                <a:lnTo>
                  <a:pt x="1584362" y="631710"/>
                </a:lnTo>
                <a:lnTo>
                  <a:pt x="1268507"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37315" tIns="209563" rIns="237315" bIns="209563" numCol="1" spcCol="1270" anchor="ctr" anchorCtr="0">
            <a:noAutofit/>
          </a:bodyPr>
          <a:lstStyle/>
          <a:p>
            <a:pPr lvl="0" algn="ctr" defTabSz="711200">
              <a:lnSpc>
                <a:spcPct val="90000"/>
              </a:lnSpc>
              <a:spcBef>
                <a:spcPct val="0"/>
              </a:spcBef>
              <a:spcAft>
                <a:spcPct val="35000"/>
              </a:spcAft>
            </a:pPr>
            <a:r>
              <a:rPr lang="fr-CH" sz="1600" b="1" dirty="0" err="1"/>
              <a:t>Livelihood</a:t>
            </a:r>
            <a:r>
              <a:rPr lang="fr-CH" sz="1600" b="1" dirty="0"/>
              <a:t>, </a:t>
            </a:r>
            <a:r>
              <a:rPr lang="fr-CH" sz="1600" b="1" dirty="0" err="1"/>
              <a:t>decent</a:t>
            </a:r>
            <a:r>
              <a:rPr lang="fr-CH" sz="1600" b="1" dirty="0"/>
              <a:t> </a:t>
            </a:r>
            <a:r>
              <a:rPr lang="fr-CH" sz="1600" b="1" dirty="0" err="1"/>
              <a:t>work</a:t>
            </a:r>
            <a:endParaRPr lang="en-GB" sz="1600" b="1" dirty="0"/>
          </a:p>
        </p:txBody>
      </p:sp>
      <p:sp>
        <p:nvSpPr>
          <p:cNvPr id="26" name="Hexagon 25"/>
          <p:cNvSpPr/>
          <p:nvPr/>
        </p:nvSpPr>
        <p:spPr>
          <a:xfrm>
            <a:off x="7568664" y="3921368"/>
            <a:ext cx="1471703" cy="1174981"/>
          </a:xfrm>
          <a:prstGeom prst="hexagon">
            <a:avLst>
              <a:gd name="adj" fmla="val 25000"/>
              <a:gd name="vf" fmla="val 11547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Hexagon 26"/>
          <p:cNvSpPr/>
          <p:nvPr/>
        </p:nvSpPr>
        <p:spPr>
          <a:xfrm>
            <a:off x="6394970" y="3845167"/>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0" name="Hexagon 29"/>
          <p:cNvSpPr/>
          <p:nvPr/>
        </p:nvSpPr>
        <p:spPr>
          <a:xfrm>
            <a:off x="3161953" y="2523736"/>
            <a:ext cx="1471718" cy="1263433"/>
          </a:xfrm>
          <a:prstGeom prst="hexagon">
            <a:avLst>
              <a:gd name="adj" fmla="val 25000"/>
              <a:gd name="vf" fmla="val 115470"/>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Hexagon 32"/>
          <p:cNvSpPr/>
          <p:nvPr/>
        </p:nvSpPr>
        <p:spPr>
          <a:xfrm>
            <a:off x="9214371" y="3464168"/>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Hexagon 33"/>
          <p:cNvSpPr/>
          <p:nvPr/>
        </p:nvSpPr>
        <p:spPr>
          <a:xfrm>
            <a:off x="6225865" y="1844847"/>
            <a:ext cx="1471703" cy="1263420"/>
          </a:xfrm>
          <a:prstGeom prst="hexagon">
            <a:avLst>
              <a:gd name="adj" fmla="val 25000"/>
              <a:gd name="vf" fmla="val 115470"/>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1846850" y="4591172"/>
            <a:ext cx="1471703"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4720" rIns="227927" bIns="214720" numCol="1" spcCol="1270" anchor="ctr" anchorCtr="0">
            <a:noAutofit/>
          </a:bodyPr>
          <a:lstStyle/>
          <a:p>
            <a:pPr lvl="0" algn="ctr" defTabSz="666750">
              <a:lnSpc>
                <a:spcPct val="90000"/>
              </a:lnSpc>
              <a:spcBef>
                <a:spcPct val="0"/>
              </a:spcBef>
              <a:spcAft>
                <a:spcPct val="35000"/>
              </a:spcAft>
            </a:pPr>
            <a:r>
              <a:rPr lang="fr-CH" sz="1500" b="1" kern="1200"/>
              <a:t>Family reunification</a:t>
            </a:r>
            <a:endParaRPr lang="en-GB" sz="1500" b="1" kern="1200" dirty="0"/>
          </a:p>
        </p:txBody>
      </p:sp>
      <p:sp>
        <p:nvSpPr>
          <p:cNvPr id="36" name="Freeform 35"/>
          <p:cNvSpPr/>
          <p:nvPr/>
        </p:nvSpPr>
        <p:spPr>
          <a:xfrm>
            <a:off x="6263026" y="3222486"/>
            <a:ext cx="1471703" cy="1220885"/>
          </a:xfrm>
          <a:custGeom>
            <a:avLst/>
            <a:gdLst>
              <a:gd name="connsiteX0" fmla="*/ 0 w 1471703"/>
              <a:gd name="connsiteY0" fmla="*/ 555507 h 1111014"/>
              <a:gd name="connsiteX1" fmla="*/ 277754 w 1471703"/>
              <a:gd name="connsiteY1" fmla="*/ 0 h 1111014"/>
              <a:gd name="connsiteX2" fmla="*/ 1193950 w 1471703"/>
              <a:gd name="connsiteY2" fmla="*/ 0 h 1111014"/>
              <a:gd name="connsiteX3" fmla="*/ 1471703 w 1471703"/>
              <a:gd name="connsiteY3" fmla="*/ 555507 h 1111014"/>
              <a:gd name="connsiteX4" fmla="*/ 1193950 w 1471703"/>
              <a:gd name="connsiteY4" fmla="*/ 1111014 h 1111014"/>
              <a:gd name="connsiteX5" fmla="*/ 277754 w 1471703"/>
              <a:gd name="connsiteY5" fmla="*/ 1111014 h 1111014"/>
              <a:gd name="connsiteX6" fmla="*/ 0 w 1471703"/>
              <a:gd name="connsiteY6" fmla="*/ 555507 h 111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111014">
                <a:moveTo>
                  <a:pt x="0" y="555507"/>
                </a:moveTo>
                <a:lnTo>
                  <a:pt x="277754" y="0"/>
                </a:lnTo>
                <a:lnTo>
                  <a:pt x="1193950" y="0"/>
                </a:lnTo>
                <a:lnTo>
                  <a:pt x="1471703" y="555507"/>
                </a:lnTo>
                <a:lnTo>
                  <a:pt x="1193950" y="1111014"/>
                </a:lnTo>
                <a:lnTo>
                  <a:pt x="277754" y="1111014"/>
                </a:lnTo>
                <a:lnTo>
                  <a:pt x="0" y="555507"/>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15226" tIns="182798" rIns="215226" bIns="182798" numCol="1" spcCol="1270" anchor="ctr" anchorCtr="0">
            <a:noAutofit/>
          </a:bodyPr>
          <a:lstStyle/>
          <a:p>
            <a:pPr lvl="0" algn="ctr" defTabSz="711200">
              <a:lnSpc>
                <a:spcPct val="90000"/>
              </a:lnSpc>
              <a:spcBef>
                <a:spcPct val="0"/>
              </a:spcBef>
              <a:spcAft>
                <a:spcPct val="35000"/>
              </a:spcAft>
            </a:pPr>
            <a:r>
              <a:rPr lang="fr-CH" sz="1600" b="1" kern="1200" dirty="0" err="1"/>
              <a:t>Poverty</a:t>
            </a:r>
            <a:r>
              <a:rPr lang="fr-CH" sz="1600" b="1" kern="1200" dirty="0"/>
              <a:t>, </a:t>
            </a:r>
            <a:r>
              <a:rPr lang="fr-CH" sz="1600" b="1" kern="1200" dirty="0" err="1"/>
              <a:t>food</a:t>
            </a:r>
            <a:r>
              <a:rPr lang="fr-CH" sz="1600" b="1" kern="1200" dirty="0"/>
              <a:t>/water </a:t>
            </a:r>
            <a:r>
              <a:rPr lang="fr-CH" sz="1600" b="1" kern="1200" dirty="0" err="1"/>
              <a:t>insecurity</a:t>
            </a:r>
            <a:endParaRPr lang="en-GB" sz="1600" b="1" kern="1200" dirty="0"/>
          </a:p>
        </p:txBody>
      </p:sp>
      <p:sp>
        <p:nvSpPr>
          <p:cNvPr id="24" name="Freeform 23"/>
          <p:cNvSpPr/>
          <p:nvPr/>
        </p:nvSpPr>
        <p:spPr>
          <a:xfrm>
            <a:off x="3103983" y="3927485"/>
            <a:ext cx="1576297" cy="1263420"/>
          </a:xfrm>
          <a:custGeom>
            <a:avLst/>
            <a:gdLst>
              <a:gd name="connsiteX0" fmla="*/ 0 w 1576297"/>
              <a:gd name="connsiteY0" fmla="*/ 631710 h 1263420"/>
              <a:gd name="connsiteX1" fmla="*/ 315855 w 1576297"/>
              <a:gd name="connsiteY1" fmla="*/ 0 h 1263420"/>
              <a:gd name="connsiteX2" fmla="*/ 1260442 w 1576297"/>
              <a:gd name="connsiteY2" fmla="*/ 0 h 1263420"/>
              <a:gd name="connsiteX3" fmla="*/ 1576297 w 1576297"/>
              <a:gd name="connsiteY3" fmla="*/ 631710 h 1263420"/>
              <a:gd name="connsiteX4" fmla="*/ 1260442 w 1576297"/>
              <a:gd name="connsiteY4" fmla="*/ 1263420 h 1263420"/>
              <a:gd name="connsiteX5" fmla="*/ 315855 w 1576297"/>
              <a:gd name="connsiteY5" fmla="*/ 1263420 h 1263420"/>
              <a:gd name="connsiteX6" fmla="*/ 0 w 1576297"/>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297" h="1263420">
                <a:moveTo>
                  <a:pt x="0" y="631710"/>
                </a:moveTo>
                <a:lnTo>
                  <a:pt x="315855" y="0"/>
                </a:lnTo>
                <a:lnTo>
                  <a:pt x="1260442" y="0"/>
                </a:lnTo>
                <a:lnTo>
                  <a:pt x="1576297" y="631710"/>
                </a:lnTo>
                <a:lnTo>
                  <a:pt x="1260442"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36643" tIns="209992" rIns="236643" bIns="209992" numCol="1" spcCol="1270" anchor="ctr" anchorCtr="0">
            <a:noAutofit/>
          </a:bodyPr>
          <a:lstStyle/>
          <a:p>
            <a:pPr lvl="0" algn="ctr" defTabSz="711200">
              <a:lnSpc>
                <a:spcPct val="90000"/>
              </a:lnSpc>
              <a:spcBef>
                <a:spcPct val="0"/>
              </a:spcBef>
              <a:spcAft>
                <a:spcPct val="35000"/>
              </a:spcAft>
            </a:pPr>
            <a:r>
              <a:rPr lang="fr-CH" sz="1600" b="1" kern="1200" dirty="0" err="1"/>
              <a:t>Climate</a:t>
            </a:r>
            <a:r>
              <a:rPr lang="fr-CH" sz="1600" b="1" kern="1200" dirty="0"/>
              <a:t> change, </a:t>
            </a:r>
            <a:r>
              <a:rPr lang="fr-CH" sz="1600" b="1" kern="1200" dirty="0" err="1"/>
              <a:t>natural</a:t>
            </a:r>
            <a:r>
              <a:rPr lang="fr-CH" sz="1600" b="1" kern="1200" dirty="0"/>
              <a:t> </a:t>
            </a:r>
            <a:r>
              <a:rPr lang="fr-CH" sz="1600" b="1" kern="1200" dirty="0" err="1"/>
              <a:t>disasters</a:t>
            </a:r>
            <a:endParaRPr lang="en-GB" sz="1600" b="1" kern="1200" dirty="0"/>
          </a:p>
        </p:txBody>
      </p:sp>
      <p:sp>
        <p:nvSpPr>
          <p:cNvPr id="38" name="Hexagon 37"/>
          <p:cNvSpPr/>
          <p:nvPr/>
        </p:nvSpPr>
        <p:spPr>
          <a:xfrm>
            <a:off x="650983" y="3875527"/>
            <a:ext cx="1460121" cy="1231809"/>
          </a:xfrm>
          <a:prstGeom prst="hexagon">
            <a:avLst>
              <a:gd name="adj" fmla="val 25000"/>
              <a:gd name="vf" fmla="val 115470"/>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9" name="Hexagon 38"/>
          <p:cNvSpPr/>
          <p:nvPr/>
        </p:nvSpPr>
        <p:spPr>
          <a:xfrm>
            <a:off x="2722981" y="3394088"/>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7568664" y="5242854"/>
            <a:ext cx="1471703"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5990" rIns="227927" bIns="215990" numCol="1" spcCol="1270" anchor="ctr" anchorCtr="0">
            <a:noAutofit/>
          </a:bodyPr>
          <a:lstStyle/>
          <a:p>
            <a:pPr lvl="0" algn="ctr" defTabSz="711200">
              <a:lnSpc>
                <a:spcPct val="90000"/>
              </a:lnSpc>
              <a:spcBef>
                <a:spcPct val="0"/>
              </a:spcBef>
              <a:spcAft>
                <a:spcPct val="35000"/>
              </a:spcAft>
            </a:pPr>
            <a:r>
              <a:rPr lang="fr-CH" sz="1600" b="1" dirty="0"/>
              <a:t>Access to </a:t>
            </a:r>
            <a:r>
              <a:rPr lang="fr-CH" sz="1600" b="1" dirty="0" err="1"/>
              <a:t>education</a:t>
            </a:r>
            <a:endParaRPr lang="en-GB" sz="1600" b="1" dirty="0"/>
          </a:p>
        </p:txBody>
      </p:sp>
      <p:sp>
        <p:nvSpPr>
          <p:cNvPr id="42" name="Hexagon 41"/>
          <p:cNvSpPr>
            <a:spLocks/>
          </p:cNvSpPr>
          <p:nvPr/>
        </p:nvSpPr>
        <p:spPr>
          <a:xfrm>
            <a:off x="8849749" y="4591173"/>
            <a:ext cx="1476172" cy="1267257"/>
          </a:xfrm>
          <a:prstGeom prst="hexagon">
            <a:avLst>
              <a:gd name="adj" fmla="val 25000"/>
              <a:gd name="vf" fmla="val 115470"/>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Freeform 39"/>
          <p:cNvSpPr/>
          <p:nvPr/>
        </p:nvSpPr>
        <p:spPr>
          <a:xfrm>
            <a:off x="1884787" y="3165492"/>
            <a:ext cx="1471703"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5990" rIns="227927" bIns="215990" numCol="1" spcCol="1270" anchor="ctr" anchorCtr="0">
            <a:noAutofit/>
          </a:bodyPr>
          <a:lstStyle/>
          <a:p>
            <a:pPr lvl="0" algn="ctr" defTabSz="711200">
              <a:lnSpc>
                <a:spcPct val="90000"/>
              </a:lnSpc>
              <a:spcBef>
                <a:spcPct val="0"/>
              </a:spcBef>
              <a:spcAft>
                <a:spcPct val="35000"/>
              </a:spcAft>
            </a:pPr>
            <a:r>
              <a:rPr lang="fr-CH" sz="1500" b="1" dirty="0" err="1"/>
              <a:t>War</a:t>
            </a:r>
            <a:r>
              <a:rPr lang="fr-CH" sz="1500" b="1" dirty="0"/>
              <a:t>, </a:t>
            </a:r>
            <a:r>
              <a:rPr lang="fr-CH" sz="1500" b="1" dirty="0" err="1"/>
              <a:t>conflict</a:t>
            </a:r>
            <a:r>
              <a:rPr lang="fr-CH" sz="1500" b="1" dirty="0"/>
              <a:t>, </a:t>
            </a:r>
            <a:r>
              <a:rPr lang="fr-CH" sz="1500" b="1" dirty="0" err="1"/>
              <a:t>persecution</a:t>
            </a:r>
            <a:r>
              <a:rPr lang="fr-CH" sz="1500" b="1" dirty="0"/>
              <a:t>, </a:t>
            </a:r>
            <a:r>
              <a:rPr lang="fr-CH" sz="1500" b="1" dirty="0" err="1"/>
              <a:t>generalized</a:t>
            </a:r>
            <a:r>
              <a:rPr lang="fr-CH" sz="1500" b="1" dirty="0"/>
              <a:t> violence</a:t>
            </a:r>
            <a:endParaRPr lang="en-GB" sz="1500" b="1" dirty="0"/>
          </a:p>
        </p:txBody>
      </p:sp>
      <p:sp>
        <p:nvSpPr>
          <p:cNvPr id="45" name="Hexagon 44"/>
          <p:cNvSpPr/>
          <p:nvPr/>
        </p:nvSpPr>
        <p:spPr>
          <a:xfrm>
            <a:off x="9214371" y="4111868"/>
            <a:ext cx="171381" cy="147963"/>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Hexagon 45"/>
          <p:cNvSpPr/>
          <p:nvPr/>
        </p:nvSpPr>
        <p:spPr>
          <a:xfrm>
            <a:off x="6278819" y="4559195"/>
            <a:ext cx="1471703" cy="1263420"/>
          </a:xfrm>
          <a:prstGeom prst="hexagon">
            <a:avLst>
              <a:gd name="adj" fmla="val 25000"/>
              <a:gd name="vf" fmla="val 115470"/>
            </a:avLst>
          </a:prstGeom>
          <a:blipFill dpi="0" rotWithShape="1">
            <a:blip r:embed="rId10">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10152784" y="2569508"/>
            <a:ext cx="1597782"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5990" rIns="227927" bIns="215990" numCol="1" spcCol="1270" anchor="ctr" anchorCtr="0">
            <a:noAutofit/>
          </a:bodyPr>
          <a:lstStyle/>
          <a:p>
            <a:pPr lvl="0" algn="ctr" defTabSz="711200">
              <a:lnSpc>
                <a:spcPct val="90000"/>
              </a:lnSpc>
              <a:spcBef>
                <a:spcPct val="0"/>
              </a:spcBef>
              <a:spcAft>
                <a:spcPct val="35000"/>
              </a:spcAft>
            </a:pPr>
            <a:r>
              <a:rPr lang="fr-CH" sz="1400" b="1" dirty="0"/>
              <a:t>Violence, </a:t>
            </a:r>
            <a:r>
              <a:rPr lang="fr-CH" sz="1400" b="1" dirty="0" err="1"/>
              <a:t>including</a:t>
            </a:r>
            <a:r>
              <a:rPr lang="fr-CH" sz="1400" b="1" dirty="0"/>
              <a:t> </a:t>
            </a:r>
            <a:r>
              <a:rPr lang="fr-CH" sz="1400" b="1" dirty="0" err="1"/>
              <a:t>gender-based</a:t>
            </a:r>
            <a:r>
              <a:rPr lang="fr-CH" sz="1400" b="1" dirty="0"/>
              <a:t> violence exploitation </a:t>
            </a:r>
            <a:endParaRPr lang="en-GB" sz="1400" b="1" dirty="0"/>
          </a:p>
        </p:txBody>
      </p:sp>
      <p:sp>
        <p:nvSpPr>
          <p:cNvPr id="48" name="Freeform 47"/>
          <p:cNvSpPr/>
          <p:nvPr/>
        </p:nvSpPr>
        <p:spPr>
          <a:xfrm>
            <a:off x="8872077" y="3219972"/>
            <a:ext cx="1471703"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5990" rIns="227927" bIns="215990" numCol="1" spcCol="1270" anchor="ctr" anchorCtr="0">
            <a:noAutofit/>
          </a:bodyPr>
          <a:lstStyle/>
          <a:p>
            <a:pPr lvl="0" algn="ctr" defTabSz="711200">
              <a:lnSpc>
                <a:spcPct val="90000"/>
              </a:lnSpc>
              <a:spcBef>
                <a:spcPct val="0"/>
              </a:spcBef>
              <a:spcAft>
                <a:spcPct val="35000"/>
              </a:spcAft>
            </a:pPr>
            <a:r>
              <a:rPr lang="fr-CH" sz="1600" b="1" kern="1200" dirty="0" err="1"/>
              <a:t>Discrim-ination</a:t>
            </a:r>
            <a:r>
              <a:rPr lang="fr-CH" sz="1600" b="1" kern="1200" dirty="0"/>
              <a:t>, stigma, </a:t>
            </a:r>
            <a:r>
              <a:rPr lang="fr-CH" sz="1600" b="1" kern="1200" dirty="0" err="1"/>
              <a:t>prejudice</a:t>
            </a:r>
            <a:endParaRPr lang="en-GB" sz="1600" b="1" kern="1200" dirty="0"/>
          </a:p>
        </p:txBody>
      </p:sp>
      <p:sp>
        <p:nvSpPr>
          <p:cNvPr id="44" name="Freeform 43"/>
          <p:cNvSpPr/>
          <p:nvPr/>
        </p:nvSpPr>
        <p:spPr>
          <a:xfrm>
            <a:off x="7588564" y="2507232"/>
            <a:ext cx="1471703"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5990" rIns="227927" bIns="215990" numCol="1" spcCol="1270" anchor="ctr" anchorCtr="0">
            <a:noAutofit/>
          </a:bodyPr>
          <a:lstStyle/>
          <a:p>
            <a:pPr lvl="0" algn="ctr" defTabSz="711200">
              <a:lnSpc>
                <a:spcPct val="90000"/>
              </a:lnSpc>
              <a:spcBef>
                <a:spcPct val="0"/>
              </a:spcBef>
              <a:spcAft>
                <a:spcPct val="35000"/>
              </a:spcAft>
            </a:pPr>
            <a:r>
              <a:rPr lang="fr-CH" sz="1600" b="1" dirty="0" err="1"/>
              <a:t>Adequate</a:t>
            </a:r>
            <a:r>
              <a:rPr lang="fr-CH" sz="1600" b="1" dirty="0"/>
              <a:t> </a:t>
            </a:r>
            <a:r>
              <a:rPr lang="fr-CH" sz="1600" b="1" dirty="0" err="1"/>
              <a:t>housing</a:t>
            </a:r>
            <a:r>
              <a:rPr lang="fr-CH" sz="1600" b="1" dirty="0"/>
              <a:t>, </a:t>
            </a:r>
            <a:r>
              <a:rPr lang="fr-CH" sz="1600" b="1" dirty="0" err="1"/>
              <a:t>forced</a:t>
            </a:r>
            <a:r>
              <a:rPr lang="fr-CH" sz="1600" b="1" dirty="0"/>
              <a:t> </a:t>
            </a:r>
            <a:r>
              <a:rPr lang="fr-CH" sz="1600" b="1" dirty="0" err="1"/>
              <a:t>evictions</a:t>
            </a:r>
            <a:endParaRPr lang="en-GB" sz="1600" b="1" dirty="0"/>
          </a:p>
        </p:txBody>
      </p:sp>
      <p:sp>
        <p:nvSpPr>
          <p:cNvPr id="50" name="Hexagon 49"/>
          <p:cNvSpPr/>
          <p:nvPr/>
        </p:nvSpPr>
        <p:spPr>
          <a:xfrm>
            <a:off x="4479352" y="3215442"/>
            <a:ext cx="1471703" cy="1263420"/>
          </a:xfrm>
          <a:prstGeom prst="hexagon">
            <a:avLst>
              <a:gd name="adj" fmla="val 25000"/>
              <a:gd name="vf" fmla="val 115470"/>
            </a:avLst>
          </a:prstGeom>
          <a:blipFill dpi="0" rotWithShape="1">
            <a:blip r:embed="rId11">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Freeform 27"/>
          <p:cNvSpPr/>
          <p:nvPr/>
        </p:nvSpPr>
        <p:spPr>
          <a:xfrm>
            <a:off x="4432781" y="4675107"/>
            <a:ext cx="1471703" cy="1263420"/>
          </a:xfrm>
          <a:custGeom>
            <a:avLst/>
            <a:gdLst>
              <a:gd name="connsiteX0" fmla="*/ 0 w 1471703"/>
              <a:gd name="connsiteY0" fmla="*/ 631710 h 1263420"/>
              <a:gd name="connsiteX1" fmla="*/ 315855 w 1471703"/>
              <a:gd name="connsiteY1" fmla="*/ 0 h 1263420"/>
              <a:gd name="connsiteX2" fmla="*/ 1155848 w 1471703"/>
              <a:gd name="connsiteY2" fmla="*/ 0 h 1263420"/>
              <a:gd name="connsiteX3" fmla="*/ 1471703 w 1471703"/>
              <a:gd name="connsiteY3" fmla="*/ 631710 h 1263420"/>
              <a:gd name="connsiteX4" fmla="*/ 1155848 w 1471703"/>
              <a:gd name="connsiteY4" fmla="*/ 1263420 h 1263420"/>
              <a:gd name="connsiteX5" fmla="*/ 315855 w 1471703"/>
              <a:gd name="connsiteY5" fmla="*/ 1263420 h 1263420"/>
              <a:gd name="connsiteX6" fmla="*/ 0 w 1471703"/>
              <a:gd name="connsiteY6" fmla="*/ 631710 h 126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1703" h="1263420">
                <a:moveTo>
                  <a:pt x="0" y="631710"/>
                </a:moveTo>
                <a:lnTo>
                  <a:pt x="315855" y="0"/>
                </a:lnTo>
                <a:lnTo>
                  <a:pt x="1155848" y="0"/>
                </a:lnTo>
                <a:lnTo>
                  <a:pt x="1471703" y="631710"/>
                </a:lnTo>
                <a:lnTo>
                  <a:pt x="1155848" y="1263420"/>
                </a:lnTo>
                <a:lnTo>
                  <a:pt x="315855" y="1263420"/>
                </a:lnTo>
                <a:lnTo>
                  <a:pt x="0" y="63171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27927" tIns="215990" rIns="227927" bIns="215990" numCol="1" spcCol="1270" anchor="ctr" anchorCtr="0">
            <a:noAutofit/>
          </a:bodyPr>
          <a:lstStyle/>
          <a:p>
            <a:pPr lvl="0" algn="ctr" defTabSz="711200">
              <a:lnSpc>
                <a:spcPct val="90000"/>
              </a:lnSpc>
              <a:spcBef>
                <a:spcPct val="0"/>
              </a:spcBef>
              <a:spcAft>
                <a:spcPct val="35000"/>
              </a:spcAft>
            </a:pPr>
            <a:r>
              <a:rPr lang="fr-CH" sz="1400" b="1" dirty="0"/>
              <a:t>Access to </a:t>
            </a:r>
            <a:r>
              <a:rPr lang="fr-CH" sz="1400" b="1" dirty="0" err="1"/>
              <a:t>healthcare</a:t>
            </a:r>
            <a:r>
              <a:rPr lang="fr-CH" sz="1400" b="1" dirty="0"/>
              <a:t>, </a:t>
            </a:r>
            <a:r>
              <a:rPr lang="fr-CH" sz="1400" b="1" dirty="0" err="1"/>
              <a:t>including</a:t>
            </a:r>
            <a:r>
              <a:rPr lang="fr-CH" sz="1400" b="1" dirty="0"/>
              <a:t> </a:t>
            </a:r>
            <a:r>
              <a:rPr lang="fr-CH" sz="1400" b="1" dirty="0" err="1"/>
              <a:t>sexual</a:t>
            </a:r>
            <a:r>
              <a:rPr lang="fr-CH" sz="1400" b="1" dirty="0"/>
              <a:t> and reproductive </a:t>
            </a:r>
            <a:r>
              <a:rPr lang="fr-CH" sz="1400" b="1" dirty="0" err="1"/>
              <a:t>health</a:t>
            </a:r>
            <a:endParaRPr lang="en-GB" sz="1400" b="1" dirty="0"/>
          </a:p>
        </p:txBody>
      </p:sp>
    </p:spTree>
    <p:controls>
      <mc:AlternateContent xmlns:mc="http://schemas.openxmlformats.org/markup-compatibility/2006">
        <mc:Choice xmlns:v="urn:schemas-microsoft-com:vml" Requires="v">
          <p:control spid="1044" name="Image1" r:id="rId2" imgW="47520" imgH="42840"/>
        </mc:Choice>
        <mc:Fallback>
          <p:control name="Image1" r:id="rId2" imgW="47520" imgH="42840">
            <p:pic>
              <p:nvPicPr>
                <p:cNvPr id="3" name="Image1"/>
                <p:cNvPicPr>
                  <a:picLocks/>
                </p:cNvPicPr>
                <p:nvPr/>
              </p:nvPicPr>
              <p:blipFill>
                <a:blip r:embed="rId12"/>
                <a:stretch>
                  <a:fillRect/>
                </a:stretch>
              </p:blipFill>
              <p:spPr>
                <a:xfrm>
                  <a:off x="4437063" y="2922588"/>
                  <a:ext cx="46037" cy="44450"/>
                </a:xfrm>
                <a:prstGeom prst="rect">
                  <a:avLst/>
                </a:prstGeom>
              </p:spPr>
            </p:pic>
          </p:control>
        </mc:Fallback>
      </mc:AlternateContent>
    </p:controls>
    <p:extLst>
      <p:ext uri="{BB962C8B-B14F-4D97-AF65-F5344CB8AC3E}">
        <p14:creationId xmlns:p14="http://schemas.microsoft.com/office/powerpoint/2010/main" val="10509107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Challenges along the journey </a:t>
            </a:r>
            <a:endParaRPr lang="en-US" b="1" dirty="0">
              <a:solidFill>
                <a:srgbClr val="0070C0"/>
              </a:solidFill>
              <a:latin typeface="Futura Std Book"/>
              <a:cs typeface="Futura Std Book"/>
            </a:endParaRPr>
          </a:p>
        </p:txBody>
      </p:sp>
      <p:sp>
        <p:nvSpPr>
          <p:cNvPr id="35" name="Content Placeholder 3"/>
          <p:cNvSpPr txBox="1">
            <a:spLocks/>
          </p:cNvSpPr>
          <p:nvPr/>
        </p:nvSpPr>
        <p:spPr>
          <a:xfrm>
            <a:off x="7004539" y="2044333"/>
            <a:ext cx="5187461" cy="3661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FF0000"/>
                </a:solidFill>
                <a:latin typeface="Futura PT Bold" panose="020B0902020204020203" pitchFamily="34" charset="0"/>
              </a:rPr>
              <a:t>Exit bans</a:t>
            </a:r>
          </a:p>
          <a:p>
            <a:r>
              <a:rPr lang="en-GB" sz="2000" dirty="0">
                <a:solidFill>
                  <a:srgbClr val="FF0000"/>
                </a:solidFill>
                <a:latin typeface="Futura PT Bold" panose="020B0902020204020203" pitchFamily="34" charset="0"/>
              </a:rPr>
              <a:t>Exit visa requirements</a:t>
            </a:r>
          </a:p>
          <a:p>
            <a:r>
              <a:rPr lang="en-GB" sz="2000" dirty="0">
                <a:solidFill>
                  <a:srgbClr val="FF0000"/>
                </a:solidFill>
                <a:latin typeface="Futura PT Bold" panose="020B0902020204020203" pitchFamily="34" charset="0"/>
              </a:rPr>
              <a:t>Law enforcement</a:t>
            </a:r>
          </a:p>
          <a:p>
            <a:r>
              <a:rPr lang="en-GB" sz="2000" dirty="0">
                <a:solidFill>
                  <a:srgbClr val="FF0000"/>
                </a:solidFill>
                <a:latin typeface="Futura PT Bold" panose="020B0902020204020203" pitchFamily="34" charset="0"/>
              </a:rPr>
              <a:t>Walls/fences</a:t>
            </a:r>
          </a:p>
          <a:p>
            <a:r>
              <a:rPr lang="en-GB" sz="2000" dirty="0">
                <a:solidFill>
                  <a:srgbClr val="FF0000"/>
                </a:solidFill>
                <a:latin typeface="Futura PT Bold" panose="020B0902020204020203" pitchFamily="34" charset="0"/>
              </a:rPr>
              <a:t>Dangerous interception practices</a:t>
            </a:r>
          </a:p>
          <a:p>
            <a:r>
              <a:rPr lang="en-GB" sz="2000" dirty="0">
                <a:solidFill>
                  <a:srgbClr val="FF0000"/>
                </a:solidFill>
                <a:latin typeface="Futura PT Bold" panose="020B0902020204020203" pitchFamily="34" charset="0"/>
              </a:rPr>
              <a:t>Criminalization of irregular migration</a:t>
            </a:r>
          </a:p>
          <a:p>
            <a:r>
              <a:rPr lang="en-GB" sz="2000" dirty="0">
                <a:solidFill>
                  <a:srgbClr val="FF0000"/>
                </a:solidFill>
                <a:latin typeface="Futura PT Bold" panose="020B0902020204020203" pitchFamily="34" charset="0"/>
              </a:rPr>
              <a:t>Mandatory detention policies</a:t>
            </a:r>
          </a:p>
          <a:p>
            <a:r>
              <a:rPr lang="en-GB" sz="2000" dirty="0">
                <a:solidFill>
                  <a:srgbClr val="FF0000"/>
                </a:solidFill>
                <a:latin typeface="Futura PT Bold" panose="020B0902020204020203" pitchFamily="34" charset="0"/>
              </a:rPr>
              <a:t>Dangerous return practices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20" y="2044333"/>
            <a:ext cx="6034283" cy="3728546"/>
          </a:xfrm>
          <a:prstGeom prst="rect">
            <a:avLst/>
          </a:prstGeom>
        </p:spPr>
      </p:pic>
    </p:spTree>
    <p:extLst>
      <p:ext uri="{BB962C8B-B14F-4D97-AF65-F5344CB8AC3E}">
        <p14:creationId xmlns:p14="http://schemas.microsoft.com/office/powerpoint/2010/main" val="1159217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245" t="9696" r="8239" b="7841"/>
          <a:stretch/>
        </p:blipFill>
        <p:spPr>
          <a:xfrm>
            <a:off x="990599" y="1969478"/>
            <a:ext cx="3982916" cy="38862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27" t="3598" r="3851" b="4258"/>
          <a:stretch/>
        </p:blipFill>
        <p:spPr>
          <a:xfrm>
            <a:off x="5732584" y="1196227"/>
            <a:ext cx="5442439" cy="5328139"/>
          </a:xfrm>
          <a:prstGeom prst="rect">
            <a:avLst/>
          </a:prstGeom>
        </p:spPr>
      </p:pic>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Where do people move?</a:t>
            </a:r>
            <a:endParaRPr lang="en-US" b="1" dirty="0">
              <a:solidFill>
                <a:srgbClr val="0070C0"/>
              </a:solidFill>
              <a:latin typeface="Futura Std Book"/>
              <a:cs typeface="Futura Std Book"/>
            </a:endParaRPr>
          </a:p>
        </p:txBody>
      </p:sp>
    </p:spTree>
    <p:extLst>
      <p:ext uri="{BB962C8B-B14F-4D97-AF65-F5344CB8AC3E}">
        <p14:creationId xmlns:p14="http://schemas.microsoft.com/office/powerpoint/2010/main" val="382907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2153" y="1617784"/>
            <a:ext cx="4712677" cy="4712677"/>
          </a:xfrm>
          <a:prstGeom prst="rect">
            <a:avLst/>
          </a:prstGeom>
        </p:spPr>
      </p:pic>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Activity: Human experiences</a:t>
            </a:r>
            <a:endParaRPr lang="en-US" b="1" dirty="0">
              <a:solidFill>
                <a:srgbClr val="0070C0"/>
              </a:solidFill>
              <a:latin typeface="Futura Std Book"/>
              <a:cs typeface="Futura Std Book"/>
            </a:endParaRPr>
          </a:p>
        </p:txBody>
      </p:sp>
      <p:sp>
        <p:nvSpPr>
          <p:cNvPr id="5" name="Content Placeholder 3"/>
          <p:cNvSpPr txBox="1">
            <a:spLocks/>
          </p:cNvSpPr>
          <p:nvPr/>
        </p:nvSpPr>
        <p:spPr>
          <a:xfrm>
            <a:off x="838200" y="2086906"/>
            <a:ext cx="6178062" cy="448094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utura Std Light" panose="020B0602020204020303" pitchFamily="34" charset="-79"/>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utura Std Light" panose="020B0602020204020303" pitchFamily="34" charset="-79"/>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utura Std Light" panose="020B0602020204020303" pitchFamily="34" charset="-79"/>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utura Std Light" panose="020B0602020204020303" pitchFamily="34" charset="-79"/>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dirty="0">
                <a:solidFill>
                  <a:srgbClr val="1157A0"/>
                </a:solidFill>
                <a:latin typeface="Futura PT Bold" panose="020B0902020204020203" pitchFamily="34" charset="0"/>
              </a:rPr>
              <a:t>Read your migrant’s </a:t>
            </a:r>
            <a:r>
              <a:rPr lang="en-GB" dirty="0" smtClean="0">
                <a:solidFill>
                  <a:srgbClr val="1157A0"/>
                </a:solidFill>
                <a:latin typeface="Futura PT Bold" panose="020B0902020204020203" pitchFamily="34" charset="0"/>
              </a:rPr>
              <a:t>story</a:t>
            </a:r>
          </a:p>
          <a:p>
            <a:pPr>
              <a:lnSpc>
                <a:spcPct val="120000"/>
              </a:lnSpc>
            </a:pPr>
            <a:r>
              <a:rPr lang="en-GB" dirty="0">
                <a:solidFill>
                  <a:srgbClr val="1157A0"/>
                </a:solidFill>
                <a:latin typeface="Futura Md BT" panose="020B0602020204020303" pitchFamily="34" charset="0"/>
              </a:rPr>
              <a:t> </a:t>
            </a:r>
            <a:r>
              <a:rPr lang="en-GB" dirty="0">
                <a:latin typeface="Futura Md BT" panose="020B0602020204020303" pitchFamily="34" charset="0"/>
              </a:rPr>
              <a:t>What does the story tell you?</a:t>
            </a:r>
            <a:endParaRPr lang="en-GB" dirty="0" smtClean="0">
              <a:latin typeface="Futura Md BT" panose="020B0602020204020303" pitchFamily="34" charset="0"/>
            </a:endParaRPr>
          </a:p>
          <a:p>
            <a:pPr lvl="1">
              <a:lnSpc>
                <a:spcPct val="120000"/>
              </a:lnSpc>
              <a:buClr>
                <a:srgbClr val="0070C0"/>
              </a:buClr>
            </a:pPr>
            <a:r>
              <a:rPr lang="en-GB" dirty="0"/>
              <a:t>Who is this person</a:t>
            </a:r>
            <a:r>
              <a:rPr lang="en-GB" dirty="0" smtClean="0"/>
              <a:t>?</a:t>
            </a:r>
          </a:p>
          <a:p>
            <a:pPr lvl="1">
              <a:lnSpc>
                <a:spcPct val="120000"/>
              </a:lnSpc>
              <a:buClr>
                <a:srgbClr val="0070C0"/>
              </a:buClr>
            </a:pPr>
            <a:r>
              <a:rPr lang="en-GB" dirty="0"/>
              <a:t>What issues does she or he face</a:t>
            </a:r>
            <a:r>
              <a:rPr lang="en-GB" dirty="0" smtClean="0"/>
              <a:t>?</a:t>
            </a:r>
          </a:p>
          <a:p>
            <a:pPr lvl="2">
              <a:lnSpc>
                <a:spcPct val="120000"/>
              </a:lnSpc>
              <a:buClr>
                <a:srgbClr val="0070C0"/>
              </a:buClr>
            </a:pPr>
            <a:r>
              <a:rPr lang="en-GB" dirty="0"/>
              <a:t>Note your answers in the left </a:t>
            </a:r>
            <a:r>
              <a:rPr lang="en-GB" dirty="0" smtClean="0"/>
              <a:t>column</a:t>
            </a:r>
            <a:endParaRPr lang="en-GB" dirty="0"/>
          </a:p>
          <a:p>
            <a:pPr lvl="1">
              <a:lnSpc>
                <a:spcPct val="120000"/>
              </a:lnSpc>
            </a:pPr>
            <a:r>
              <a:rPr lang="en-GB" dirty="0" smtClean="0">
                <a:solidFill>
                  <a:srgbClr val="FF0000"/>
                </a:solidFill>
                <a:latin typeface="Futura Md BT" panose="020B0602020204020303" pitchFamily="34" charset="0"/>
              </a:rPr>
              <a:t>5 minutes</a:t>
            </a:r>
          </a:p>
          <a:p>
            <a:pPr>
              <a:lnSpc>
                <a:spcPct val="170000"/>
              </a:lnSpc>
            </a:pPr>
            <a:r>
              <a:rPr lang="en-GB" dirty="0">
                <a:solidFill>
                  <a:srgbClr val="1157A0"/>
                </a:solidFill>
                <a:latin typeface="Futura PT Bold" panose="020B0902020204020203" pitchFamily="34" charset="0"/>
              </a:rPr>
              <a:t>Read the </a:t>
            </a:r>
            <a:r>
              <a:rPr lang="en-GB" dirty="0" smtClean="0">
                <a:solidFill>
                  <a:srgbClr val="1157A0"/>
                </a:solidFill>
                <a:latin typeface="Futura PT Bold" panose="020B0902020204020203" pitchFamily="34" charset="0"/>
              </a:rPr>
              <a:t>definitions</a:t>
            </a:r>
          </a:p>
          <a:p>
            <a:pPr>
              <a:lnSpc>
                <a:spcPct val="120000"/>
              </a:lnSpc>
            </a:pPr>
            <a:r>
              <a:rPr lang="en-GB" dirty="0" smtClean="0">
                <a:solidFill>
                  <a:srgbClr val="1157A0"/>
                </a:solidFill>
                <a:latin typeface="Futura Md BT" panose="020B0602020204020303" pitchFamily="34" charset="0"/>
              </a:rPr>
              <a:t> </a:t>
            </a:r>
            <a:r>
              <a:rPr lang="en-GB" dirty="0">
                <a:latin typeface="Futura Md BT" panose="020B0602020204020303" pitchFamily="34" charset="0"/>
              </a:rPr>
              <a:t>Which categories apply to your migrant story</a:t>
            </a:r>
            <a:r>
              <a:rPr lang="en-GB" dirty="0" smtClean="0">
                <a:latin typeface="Futura Md BT" panose="020B0602020204020303" pitchFamily="34" charset="0"/>
              </a:rPr>
              <a:t>?</a:t>
            </a:r>
          </a:p>
          <a:p>
            <a:pPr>
              <a:lnSpc>
                <a:spcPct val="120000"/>
              </a:lnSpc>
              <a:buClr>
                <a:srgbClr val="0070C0"/>
              </a:buClr>
            </a:pPr>
            <a:r>
              <a:rPr lang="en-GB" dirty="0">
                <a:latin typeface="Futura Md BT" panose="020B0602020204020303" pitchFamily="34" charset="0"/>
              </a:rPr>
              <a:t>Are there gaps?</a:t>
            </a:r>
            <a:endParaRPr lang="en-GB" dirty="0" smtClean="0">
              <a:latin typeface="Futura Md BT" panose="020B0602020204020303" pitchFamily="34" charset="0"/>
            </a:endParaRPr>
          </a:p>
          <a:p>
            <a:pPr lvl="2">
              <a:lnSpc>
                <a:spcPct val="120000"/>
              </a:lnSpc>
              <a:buClr>
                <a:srgbClr val="0070C0"/>
              </a:buClr>
            </a:pPr>
            <a:r>
              <a:rPr lang="en-GB" dirty="0" smtClean="0"/>
              <a:t>Note </a:t>
            </a:r>
            <a:r>
              <a:rPr lang="en-GB" dirty="0"/>
              <a:t>your answers in the right column. Align them with the issues you put in the left </a:t>
            </a:r>
            <a:r>
              <a:rPr lang="en-GB" dirty="0" smtClean="0"/>
              <a:t>column</a:t>
            </a:r>
          </a:p>
          <a:p>
            <a:pPr lvl="1">
              <a:lnSpc>
                <a:spcPct val="120000"/>
              </a:lnSpc>
            </a:pPr>
            <a:r>
              <a:rPr lang="en-GB" dirty="0" smtClean="0">
                <a:solidFill>
                  <a:srgbClr val="FF0000"/>
                </a:solidFill>
                <a:latin typeface="Futura Md BT" panose="020B0602020204020303" pitchFamily="34" charset="0"/>
              </a:rPr>
              <a:t>10 minutes</a:t>
            </a:r>
            <a:endParaRPr lang="en-GB" dirty="0">
              <a:solidFill>
                <a:srgbClr val="FF0000"/>
              </a:solidFill>
              <a:latin typeface="Futura Md BT" panose="020B0602020204020303" pitchFamily="34" charset="0"/>
            </a:endParaRPr>
          </a:p>
        </p:txBody>
      </p:sp>
    </p:spTree>
    <p:extLst>
      <p:ext uri="{BB962C8B-B14F-4D97-AF65-F5344CB8AC3E}">
        <p14:creationId xmlns:p14="http://schemas.microsoft.com/office/powerpoint/2010/main" val="275900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a:solidFill>
                  <a:srgbClr val="0070C0"/>
                </a:solidFill>
                <a:latin typeface="Futura Std Book"/>
                <a:cs typeface="Futura Std Book"/>
              </a:rPr>
              <a:t>Yusuf, 17 years old </a:t>
            </a:r>
            <a:endParaRPr lang="en-US" b="1" dirty="0">
              <a:solidFill>
                <a:srgbClr val="0070C0"/>
              </a:solidFill>
              <a:latin typeface="Futura Std Book"/>
              <a:cs typeface="Futura Std Book"/>
            </a:endParaRPr>
          </a:p>
        </p:txBody>
      </p:sp>
      <p:sp>
        <p:nvSpPr>
          <p:cNvPr id="3" name="TextBox 2"/>
          <p:cNvSpPr txBox="1"/>
          <p:nvPr/>
        </p:nvSpPr>
        <p:spPr>
          <a:xfrm>
            <a:off x="773723" y="2022234"/>
            <a:ext cx="8194431" cy="4524315"/>
          </a:xfrm>
          <a:prstGeom prst="rect">
            <a:avLst/>
          </a:prstGeom>
          <a:noFill/>
        </p:spPr>
        <p:txBody>
          <a:bodyPr wrap="square" rtlCol="0">
            <a:spAutoFit/>
          </a:bodyPr>
          <a:lstStyle/>
          <a:p>
            <a:pPr algn="just"/>
            <a:r>
              <a:rPr lang="en-US" dirty="0">
                <a:latin typeface="Futura Std Light"/>
                <a:cs typeface="Futura Std Light"/>
              </a:rPr>
              <a:t>I have been here in this detention </a:t>
            </a:r>
            <a:r>
              <a:rPr lang="en-US" dirty="0" err="1">
                <a:latin typeface="Futura Std Light"/>
                <a:cs typeface="Futura Std Light"/>
              </a:rPr>
              <a:t>centre</a:t>
            </a:r>
            <a:r>
              <a:rPr lang="en-US" dirty="0">
                <a:latin typeface="Futura Std Light"/>
                <a:cs typeface="Futura Std Light"/>
              </a:rPr>
              <a:t> for two weeks. There is no work in our village back home. All the young men have to leave to be able to support their families, and the security situation is getting worse. It took me one year to get to Europe, walking across mountains that were strewn with dead bodies, and working along the way to finally reach where I am now. In </a:t>
            </a:r>
            <a:r>
              <a:rPr lang="en-US" dirty="0" err="1" smtClean="0">
                <a:latin typeface="Futura Std Light"/>
                <a:cs typeface="Futura Std Light"/>
              </a:rPr>
              <a:t>Türkiye</a:t>
            </a:r>
            <a:r>
              <a:rPr lang="en-US" dirty="0" smtClean="0">
                <a:latin typeface="Futura Std Light"/>
                <a:cs typeface="Futura Std Light"/>
              </a:rPr>
              <a:t> I </a:t>
            </a:r>
            <a:r>
              <a:rPr lang="en-US" dirty="0">
                <a:latin typeface="Futura Std Light"/>
                <a:cs typeface="Futura Std Light"/>
              </a:rPr>
              <a:t>worked in a restaurant where the hours were long and the work was very tiring and occasionally dangerous (I have been burned by the fires of the oven several times). My passport was retained by the restaurant owner for “safe keeping”, so I have no documents with me</a:t>
            </a:r>
            <a:r>
              <a:rPr lang="en-US" dirty="0" smtClean="0">
                <a:latin typeface="Futura Std Light"/>
                <a:cs typeface="Futura Std Light"/>
              </a:rPr>
              <a:t>.</a:t>
            </a:r>
          </a:p>
          <a:p>
            <a:pPr algn="just"/>
            <a:endParaRPr lang="en-US" dirty="0">
              <a:latin typeface="Futura Std Light"/>
              <a:cs typeface="Futura Std Light"/>
            </a:endParaRPr>
          </a:p>
          <a:p>
            <a:pPr algn="just"/>
            <a:r>
              <a:rPr lang="en-US" dirty="0">
                <a:latin typeface="Futura Std Light"/>
                <a:cs typeface="Futura Std Light"/>
              </a:rPr>
              <a:t>I have told the guards here that I am 17 but they laugh at me and tell me that I look much older. There is no telephone in the </a:t>
            </a:r>
            <a:r>
              <a:rPr lang="en-US" dirty="0" err="1">
                <a:latin typeface="Futura Std Light"/>
                <a:cs typeface="Futura Std Light"/>
              </a:rPr>
              <a:t>centre</a:t>
            </a:r>
            <a:r>
              <a:rPr lang="en-US" dirty="0">
                <a:latin typeface="Futura Std Light"/>
                <a:cs typeface="Futura Std Light"/>
              </a:rPr>
              <a:t> to contact my family, and my mobile phone was taken away from me. I share a cell with four adult men, and am not allowed outside for more than 10 minutes a day. I sometimes feel that I am more scared here than crossing those dangerous mountains.</a:t>
            </a:r>
          </a:p>
          <a:p>
            <a:pPr algn="just"/>
            <a:endParaRPr lang="en-GB" dirty="0">
              <a:latin typeface="Futura Std Light"/>
              <a:cs typeface="Futura Std Ligh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964" y="1196227"/>
            <a:ext cx="816866" cy="853442"/>
          </a:xfrm>
          <a:prstGeom prst="rect">
            <a:avLst/>
          </a:prstGeom>
        </p:spPr>
      </p:pic>
    </p:spTree>
    <p:extLst>
      <p:ext uri="{BB962C8B-B14F-4D97-AF65-F5344CB8AC3E}">
        <p14:creationId xmlns:p14="http://schemas.microsoft.com/office/powerpoint/2010/main" val="2656812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58FF1EE-FAAE-AC4F-82D6-A68B84893A95}"/>
              </a:ext>
            </a:extLst>
          </p:cNvPr>
          <p:cNvSpPr>
            <a:spLocks noGrp="1"/>
          </p:cNvSpPr>
          <p:nvPr>
            <p:ph sz="half" idx="1"/>
          </p:nvPr>
        </p:nvSpPr>
        <p:spPr>
          <a:xfrm>
            <a:off x="838199" y="1196227"/>
            <a:ext cx="10556631" cy="632573"/>
          </a:xfrm>
        </p:spPr>
        <p:txBody>
          <a:bodyPr>
            <a:normAutofit/>
          </a:bodyPr>
          <a:lstStyle/>
          <a:p>
            <a:pPr marL="0" indent="0">
              <a:lnSpc>
                <a:spcPct val="100000"/>
              </a:lnSpc>
              <a:buNone/>
            </a:pPr>
            <a:r>
              <a:rPr lang="en-GB" b="1" dirty="0" err="1">
                <a:solidFill>
                  <a:srgbClr val="0070C0"/>
                </a:solidFill>
                <a:latin typeface="Futura Std Book"/>
                <a:cs typeface="Futura Std Book"/>
              </a:rPr>
              <a:t>Amodita</a:t>
            </a:r>
            <a:r>
              <a:rPr lang="en-GB" b="1" dirty="0">
                <a:solidFill>
                  <a:srgbClr val="0070C0"/>
                </a:solidFill>
                <a:latin typeface="Futura Std Book"/>
                <a:cs typeface="Futura Std Book"/>
              </a:rPr>
              <a:t>, 20 years old</a:t>
            </a:r>
            <a:endParaRPr lang="en-US" b="1" dirty="0">
              <a:solidFill>
                <a:srgbClr val="0070C0"/>
              </a:solidFill>
              <a:latin typeface="Futura Std Book"/>
              <a:cs typeface="Futura Std Book"/>
            </a:endParaRPr>
          </a:p>
        </p:txBody>
      </p:sp>
      <p:sp>
        <p:nvSpPr>
          <p:cNvPr id="3" name="TextBox 2"/>
          <p:cNvSpPr txBox="1"/>
          <p:nvPr/>
        </p:nvSpPr>
        <p:spPr>
          <a:xfrm>
            <a:off x="773723" y="2022234"/>
            <a:ext cx="8194431" cy="3970318"/>
          </a:xfrm>
          <a:prstGeom prst="rect">
            <a:avLst/>
          </a:prstGeom>
          <a:noFill/>
        </p:spPr>
        <p:txBody>
          <a:bodyPr wrap="square" rtlCol="0">
            <a:spAutoFit/>
          </a:bodyPr>
          <a:lstStyle/>
          <a:p>
            <a:pPr algn="just"/>
            <a:r>
              <a:rPr lang="en-US" dirty="0">
                <a:latin typeface="Futura Std Light"/>
                <a:cs typeface="Futura Std Light"/>
              </a:rPr>
              <a:t>I left my home when I was 14 years old because my father was desperately ill and I needed to work to pay for his medical treatment. Both my parents are elderly and they rely on the money that my sister and I can earn. A friend of the family knew an agent who arranged documents, a place for me to work and someone to accompany me on the journey. My parents put all their savings into paying the agent and took out extortionate loans</a:t>
            </a:r>
            <a:r>
              <a:rPr lang="en-US" dirty="0" smtClean="0">
                <a:latin typeface="Futura Std Light"/>
                <a:cs typeface="Futura Std Light"/>
              </a:rPr>
              <a:t>.</a:t>
            </a:r>
          </a:p>
          <a:p>
            <a:pPr algn="just"/>
            <a:endParaRPr lang="en-US" dirty="0">
              <a:latin typeface="Futura Std Light"/>
              <a:cs typeface="Futura Std Light"/>
            </a:endParaRPr>
          </a:p>
          <a:p>
            <a:pPr algn="just"/>
            <a:r>
              <a:rPr lang="en-US" dirty="0">
                <a:latin typeface="Futura Std Light"/>
                <a:cs typeface="Futura Std Light"/>
              </a:rPr>
              <a:t>I lived with a rich family, where I cleaned, cooked and took care of the two children. Even though I worked very hard, my employers were never happy and abused me. One day they both subjected me to vicious sexual violence and I knew I had to escape. I am now in a shelter and am receiving medical treatment but I am in constant fear of deportation. I do not want to return home as I have not been able to achieve my goal to send money home. How can I face my parents when all I have done is spend their money?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7964" y="1196227"/>
            <a:ext cx="816866" cy="853442"/>
          </a:xfrm>
          <a:prstGeom prst="rect">
            <a:avLst/>
          </a:prstGeom>
        </p:spPr>
      </p:pic>
    </p:spTree>
    <p:extLst>
      <p:ext uri="{BB962C8B-B14F-4D97-AF65-F5344CB8AC3E}">
        <p14:creationId xmlns:p14="http://schemas.microsoft.com/office/powerpoint/2010/main" val="3760942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7655</TotalTime>
  <Words>2108</Words>
  <Application>Microsoft Office PowerPoint</Application>
  <PresentationFormat>Widescreen</PresentationFormat>
  <Paragraphs>151</Paragraphs>
  <Slides>31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Futura Md BT</vt:lpstr>
      <vt:lpstr>Futura PT Bold</vt:lpstr>
      <vt:lpstr>Arial</vt:lpstr>
      <vt:lpstr>Calibri</vt:lpstr>
      <vt:lpstr>Futura Std Book</vt:lpstr>
      <vt:lpstr>Futura Std Light</vt:lpstr>
      <vt:lpstr>Wingdings</vt:lpstr>
      <vt:lpstr>Office Theme</vt:lpstr>
      <vt:lpstr>Cover</vt:lpstr>
      <vt:lpstr>MODULE 1</vt:lpstr>
      <vt:lpstr>Session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GS Migration Unit</cp:lastModifiedBy>
  <cp:revision>131</cp:revision>
  <dcterms:created xsi:type="dcterms:W3CDTF">2020-02-03T15:47:33Z</dcterms:created>
  <dcterms:modified xsi:type="dcterms:W3CDTF">2023-03-31T08:49:13Z</dcterms:modified>
</cp:coreProperties>
</file>