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7" r:id="rId3"/>
    <p:sldId id="259" r:id="rId4"/>
    <p:sldId id="283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3FF"/>
    <a:srgbClr val="11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 autoAdjust="0"/>
    <p:restoredTop sz="91744" autoAdjust="0"/>
  </p:normalViewPr>
  <p:slideViewPr>
    <p:cSldViewPr snapToGrid="0" snapToObjects="1">
      <p:cViewPr varScale="1">
        <p:scale>
          <a:sx n="73" d="100"/>
          <a:sy n="73" d="100"/>
        </p:scale>
        <p:origin x="1143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E1040-D71E-45DD-B560-3C8F313B3FD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3B0B6BA-E7CD-4330-9918-CA08047B30E7}">
      <dgm:prSet phldrT="[Text]" custT="1"/>
      <dgm:spPr>
        <a:xfrm>
          <a:off x="2889646" y="-107619"/>
          <a:ext cx="2283371" cy="1141685"/>
        </a:xfr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CA" sz="2000" dirty="0" smtClean="0">
              <a:solidFill>
                <a:srgbClr val="FFFFFF"/>
              </a:solidFill>
              <a:latin typeface="Futura PT Heavy" panose="020B0802020204020303" pitchFamily="34" charset="0"/>
              <a:ea typeface="+mn-ea"/>
              <a:cs typeface="+mn-cs"/>
            </a:rPr>
            <a:t>Analysis</a:t>
          </a:r>
          <a:endParaRPr lang="en-CA" sz="2000" dirty="0">
            <a:solidFill>
              <a:srgbClr val="FFFFFF"/>
            </a:solidFill>
            <a:latin typeface="Futura PT Heavy" panose="020B0802020204020303" pitchFamily="34" charset="0"/>
            <a:ea typeface="+mn-ea"/>
            <a:cs typeface="+mn-cs"/>
          </a:endParaRPr>
        </a:p>
      </dgm:t>
    </dgm:pt>
    <dgm:pt modelId="{A45899B8-0418-4A4C-A4BD-536DC99FC0FF}" type="parTrans" cxnId="{91D37AFC-75D6-4AF5-9D18-6809DB38BB71}">
      <dgm:prSet/>
      <dgm:spPr/>
      <dgm:t>
        <a:bodyPr/>
        <a:lstStyle/>
        <a:p>
          <a:endParaRPr lang="en-CA"/>
        </a:p>
      </dgm:t>
    </dgm:pt>
    <dgm:pt modelId="{6F37DCA6-B962-4F32-BB9B-958211E9FE65}" type="sibTrans" cxnId="{91D37AFC-75D6-4AF5-9D18-6809DB38BB71}">
      <dgm:prSet/>
      <dgm:spPr>
        <a:xfrm>
          <a:off x="1598167" y="-138443"/>
          <a:ext cx="4866329" cy="4866329"/>
        </a:xfrm>
        <a:solidFill>
          <a:srgbClr val="00CC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/>
        </a:p>
      </dgm:t>
    </dgm:pt>
    <dgm:pt modelId="{CCC7CF17-8F24-4752-A5AD-F3A80A070AF1}">
      <dgm:prSet phldrT="[Text]" custT="1"/>
      <dgm:spPr>
        <a:xfrm>
          <a:off x="4109414" y="3459090"/>
          <a:ext cx="2283371" cy="1516387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CA" sz="2000" dirty="0">
              <a:solidFill>
                <a:srgbClr val="FFFFFF"/>
              </a:solidFill>
              <a:latin typeface="Futura PT Heavy" panose="020B0802020204020303" pitchFamily="34" charset="0"/>
              <a:ea typeface="+mn-ea"/>
              <a:cs typeface="+mn-cs"/>
            </a:rPr>
            <a:t>Planning</a:t>
          </a:r>
        </a:p>
      </dgm:t>
    </dgm:pt>
    <dgm:pt modelId="{69961F41-1AA8-4E6F-8B62-1677EFB4792F}" type="parTrans" cxnId="{0217EB31-F25A-418A-82B0-060B4BF914E0}">
      <dgm:prSet/>
      <dgm:spPr/>
      <dgm:t>
        <a:bodyPr/>
        <a:lstStyle/>
        <a:p>
          <a:endParaRPr lang="en-CA"/>
        </a:p>
      </dgm:t>
    </dgm:pt>
    <dgm:pt modelId="{16AA4991-08BF-4F2E-B89C-1A809FA4BBEB}" type="sibTrans" cxnId="{0217EB31-F25A-418A-82B0-060B4BF914E0}">
      <dgm:prSet/>
      <dgm:spPr/>
      <dgm:t>
        <a:bodyPr/>
        <a:lstStyle/>
        <a:p>
          <a:endParaRPr lang="en-CA"/>
        </a:p>
      </dgm:t>
    </dgm:pt>
    <dgm:pt modelId="{A8E0929E-3F58-4D76-982E-795C407F2247}">
      <dgm:prSet phldrT="[Text]" custT="1"/>
      <dgm:spPr>
        <a:xfrm>
          <a:off x="1080134" y="2952326"/>
          <a:ext cx="2283371" cy="1579168"/>
        </a:xfr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CA" sz="1800" dirty="0">
              <a:solidFill>
                <a:schemeClr val="bg1"/>
              </a:solidFill>
              <a:latin typeface="Futura PT Heavy" panose="020B0802020204020303" pitchFamily="34" charset="0"/>
              <a:ea typeface="+mn-ea"/>
              <a:cs typeface="+mn-cs"/>
            </a:rPr>
            <a:t>Implementation </a:t>
          </a:r>
          <a:endParaRPr lang="en-CA" sz="1400" dirty="0">
            <a:solidFill>
              <a:schemeClr val="bg1"/>
            </a:solidFill>
            <a:latin typeface="Futura PT Heavy" panose="020B0802020204020303" pitchFamily="34" charset="0"/>
            <a:ea typeface="+mn-ea"/>
            <a:cs typeface="+mn-cs"/>
          </a:endParaRPr>
        </a:p>
      </dgm:t>
    </dgm:pt>
    <dgm:pt modelId="{0EAAEDCC-3EC9-456E-B3A1-6CF803266DC1}" type="parTrans" cxnId="{3FE778A0-9CB6-4EF6-BDA7-28A56A2A04D9}">
      <dgm:prSet/>
      <dgm:spPr/>
      <dgm:t>
        <a:bodyPr/>
        <a:lstStyle/>
        <a:p>
          <a:endParaRPr lang="en-CA"/>
        </a:p>
      </dgm:t>
    </dgm:pt>
    <dgm:pt modelId="{E7921541-E4BE-484A-80BF-887DFD77068F}" type="sibTrans" cxnId="{3FE778A0-9CB6-4EF6-BDA7-28A56A2A04D9}">
      <dgm:prSet/>
      <dgm:spPr/>
      <dgm:t>
        <a:bodyPr/>
        <a:lstStyle/>
        <a:p>
          <a:endParaRPr lang="en-CA"/>
        </a:p>
      </dgm:t>
    </dgm:pt>
    <dgm:pt modelId="{412909ED-44B1-49DA-856F-DB146811E653}">
      <dgm:prSet phldrT="[Text]" custT="1"/>
      <dgm:spPr>
        <a:xfrm>
          <a:off x="916019" y="1326303"/>
          <a:ext cx="2283371" cy="1141685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CA" sz="2000" dirty="0">
              <a:solidFill>
                <a:srgbClr val="FFFFFF"/>
              </a:solidFill>
              <a:latin typeface="Futura PT Heavy" panose="020B0802020204020303" pitchFamily="34" charset="0"/>
              <a:ea typeface="+mn-ea"/>
              <a:cs typeface="+mn-cs"/>
            </a:rPr>
            <a:t>Monitoring and  evaluation</a:t>
          </a:r>
        </a:p>
      </dgm:t>
    </dgm:pt>
    <dgm:pt modelId="{CBE0F6D5-7A2D-4243-868E-18AD589C8DB9}" type="parTrans" cxnId="{06C1A818-0E19-4F5A-A74A-16FC135DDD18}">
      <dgm:prSet/>
      <dgm:spPr/>
      <dgm:t>
        <a:bodyPr/>
        <a:lstStyle/>
        <a:p>
          <a:endParaRPr lang="en-CA"/>
        </a:p>
      </dgm:t>
    </dgm:pt>
    <dgm:pt modelId="{EBE77B4C-7340-4FE4-9136-D9DC8820E5F6}" type="sibTrans" cxnId="{06C1A818-0E19-4F5A-A74A-16FC135DDD18}">
      <dgm:prSet/>
      <dgm:spPr/>
      <dgm:t>
        <a:bodyPr/>
        <a:lstStyle/>
        <a:p>
          <a:endParaRPr lang="en-CA"/>
        </a:p>
      </dgm:t>
    </dgm:pt>
    <dgm:pt modelId="{5159D955-2041-45DF-8702-BB171C7A94F5}" type="pres">
      <dgm:prSet presAssocID="{343E1040-D71E-45DD-B560-3C8F313B3F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E762F-37CA-45A2-959C-D446A14FEF21}" type="pres">
      <dgm:prSet presAssocID="{343E1040-D71E-45DD-B560-3C8F313B3FD1}" presName="cycle" presStyleCnt="0"/>
      <dgm:spPr/>
    </dgm:pt>
    <dgm:pt modelId="{C173DE4D-39AA-4BF5-B038-C0DE79265639}" type="pres">
      <dgm:prSet presAssocID="{F3B0B6BA-E7CD-4330-9918-CA08047B30E7}" presName="nodeFirstNode" presStyleLbl="node1" presStyleIdx="0" presStyleCnt="4" custScaleX="64118" custScaleY="62227" custRadScaleRad="112645" custRadScaleInc="-22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5ECDA69-CB63-4BD2-BECF-7578CA892ED2}" type="pres">
      <dgm:prSet presAssocID="{6F37DCA6-B962-4F32-BB9B-958211E9FE65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3771194"/>
            <a:gd name="adj4" fmla="val 17388844"/>
            <a:gd name="adj5" fmla="val 5757"/>
          </a:avLst>
        </a:prstGeom>
      </dgm:spPr>
      <dgm:t>
        <a:bodyPr/>
        <a:lstStyle/>
        <a:p>
          <a:endParaRPr lang="en-US"/>
        </a:p>
      </dgm:t>
    </dgm:pt>
    <dgm:pt modelId="{464B3E4B-619D-4ED5-88F1-80285A820723}" type="pres">
      <dgm:prSet presAssocID="{CCC7CF17-8F24-4752-A5AD-F3A80A070AF1}" presName="nodeFollowingNodes" presStyleLbl="node1" presStyleIdx="1" presStyleCnt="4" custScaleX="66412" custScaleY="71086" custRadScaleRad="121241" custRadScaleInc="-4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7AFB92-4B60-4D23-BF66-6836633136E9}" type="pres">
      <dgm:prSet presAssocID="{A8E0929E-3F58-4D76-982E-795C407F2247}" presName="nodeFollowingNodes" presStyleLbl="node1" presStyleIdx="2" presStyleCnt="4" custScaleX="68224" custScaleY="64055" custRadScaleRad="108469" custRadScaleInc="26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EF237A7-1A40-4B53-8734-47DB5F3C6BBA}" type="pres">
      <dgm:prSet presAssocID="{412909ED-44B1-49DA-856F-DB146811E653}" presName="nodeFollowingNodes" presStyleLbl="node1" presStyleIdx="3" presStyleCnt="4" custScaleX="73464" custScaleY="71086" custRadScaleRad="135023" custRadScaleInc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635DA55-22E8-4EB8-934E-E4BF2BD02FDE}" type="presOf" srcId="{CCC7CF17-8F24-4752-A5AD-F3A80A070AF1}" destId="{464B3E4B-619D-4ED5-88F1-80285A820723}" srcOrd="0" destOrd="0" presId="urn:microsoft.com/office/officeart/2005/8/layout/cycle3"/>
    <dgm:cxn modelId="{E6010AE4-3C57-4428-AB48-A132148FE2B2}" type="presOf" srcId="{F3B0B6BA-E7CD-4330-9918-CA08047B30E7}" destId="{C173DE4D-39AA-4BF5-B038-C0DE79265639}" srcOrd="0" destOrd="0" presId="urn:microsoft.com/office/officeart/2005/8/layout/cycle3"/>
    <dgm:cxn modelId="{E8671681-D826-4253-B913-1A7CDE99FDD6}" type="presOf" srcId="{412909ED-44B1-49DA-856F-DB146811E653}" destId="{EEF237A7-1A40-4B53-8734-47DB5F3C6BBA}" srcOrd="0" destOrd="0" presId="urn:microsoft.com/office/officeart/2005/8/layout/cycle3"/>
    <dgm:cxn modelId="{2408E7E1-A14E-4769-B87F-1E0FB084D398}" type="presOf" srcId="{343E1040-D71E-45DD-B560-3C8F313B3FD1}" destId="{5159D955-2041-45DF-8702-BB171C7A94F5}" srcOrd="0" destOrd="0" presId="urn:microsoft.com/office/officeart/2005/8/layout/cycle3"/>
    <dgm:cxn modelId="{06C1A818-0E19-4F5A-A74A-16FC135DDD18}" srcId="{343E1040-D71E-45DD-B560-3C8F313B3FD1}" destId="{412909ED-44B1-49DA-856F-DB146811E653}" srcOrd="3" destOrd="0" parTransId="{CBE0F6D5-7A2D-4243-868E-18AD589C8DB9}" sibTransId="{EBE77B4C-7340-4FE4-9136-D9DC8820E5F6}"/>
    <dgm:cxn modelId="{B60AEC71-6565-4A46-9C5C-536E9A7CE2FF}" type="presOf" srcId="{A8E0929E-3F58-4D76-982E-795C407F2247}" destId="{D37AFB92-4B60-4D23-BF66-6836633136E9}" srcOrd="0" destOrd="0" presId="urn:microsoft.com/office/officeart/2005/8/layout/cycle3"/>
    <dgm:cxn modelId="{B8515B21-A498-4119-9BFF-AC8598EEF0E6}" type="presOf" srcId="{6F37DCA6-B962-4F32-BB9B-958211E9FE65}" destId="{45ECDA69-CB63-4BD2-BECF-7578CA892ED2}" srcOrd="0" destOrd="0" presId="urn:microsoft.com/office/officeart/2005/8/layout/cycle3"/>
    <dgm:cxn modelId="{91D37AFC-75D6-4AF5-9D18-6809DB38BB71}" srcId="{343E1040-D71E-45DD-B560-3C8F313B3FD1}" destId="{F3B0B6BA-E7CD-4330-9918-CA08047B30E7}" srcOrd="0" destOrd="0" parTransId="{A45899B8-0418-4A4C-A4BD-536DC99FC0FF}" sibTransId="{6F37DCA6-B962-4F32-BB9B-958211E9FE65}"/>
    <dgm:cxn modelId="{3FE778A0-9CB6-4EF6-BDA7-28A56A2A04D9}" srcId="{343E1040-D71E-45DD-B560-3C8F313B3FD1}" destId="{A8E0929E-3F58-4D76-982E-795C407F2247}" srcOrd="2" destOrd="0" parTransId="{0EAAEDCC-3EC9-456E-B3A1-6CF803266DC1}" sibTransId="{E7921541-E4BE-484A-80BF-887DFD77068F}"/>
    <dgm:cxn modelId="{0217EB31-F25A-418A-82B0-060B4BF914E0}" srcId="{343E1040-D71E-45DD-B560-3C8F313B3FD1}" destId="{CCC7CF17-8F24-4752-A5AD-F3A80A070AF1}" srcOrd="1" destOrd="0" parTransId="{69961F41-1AA8-4E6F-8B62-1677EFB4792F}" sibTransId="{16AA4991-08BF-4F2E-B89C-1A809FA4BBEB}"/>
    <dgm:cxn modelId="{2CC3A686-74A4-4EF0-9FD8-AC4043A93E84}" type="presParOf" srcId="{5159D955-2041-45DF-8702-BB171C7A94F5}" destId="{E5BE762F-37CA-45A2-959C-D446A14FEF21}" srcOrd="0" destOrd="0" presId="urn:microsoft.com/office/officeart/2005/8/layout/cycle3"/>
    <dgm:cxn modelId="{17023376-2DF3-4B27-9515-D8E0F80095F0}" type="presParOf" srcId="{E5BE762F-37CA-45A2-959C-D446A14FEF21}" destId="{C173DE4D-39AA-4BF5-B038-C0DE79265639}" srcOrd="0" destOrd="0" presId="urn:microsoft.com/office/officeart/2005/8/layout/cycle3"/>
    <dgm:cxn modelId="{69970DF7-4279-448F-A426-6289E1CA08ED}" type="presParOf" srcId="{E5BE762F-37CA-45A2-959C-D446A14FEF21}" destId="{45ECDA69-CB63-4BD2-BECF-7578CA892ED2}" srcOrd="1" destOrd="0" presId="urn:microsoft.com/office/officeart/2005/8/layout/cycle3"/>
    <dgm:cxn modelId="{EC4B691D-2070-423A-8729-55D376DC58B3}" type="presParOf" srcId="{E5BE762F-37CA-45A2-959C-D446A14FEF21}" destId="{464B3E4B-619D-4ED5-88F1-80285A820723}" srcOrd="2" destOrd="0" presId="urn:microsoft.com/office/officeart/2005/8/layout/cycle3"/>
    <dgm:cxn modelId="{AEE475FC-2F54-4CDF-9BDD-5901DE759716}" type="presParOf" srcId="{E5BE762F-37CA-45A2-959C-D446A14FEF21}" destId="{D37AFB92-4B60-4D23-BF66-6836633136E9}" srcOrd="3" destOrd="0" presId="urn:microsoft.com/office/officeart/2005/8/layout/cycle3"/>
    <dgm:cxn modelId="{7140D560-7814-4E86-A3C5-26D6259732CE}" type="presParOf" srcId="{E5BE762F-37CA-45A2-959C-D446A14FEF21}" destId="{EEF237A7-1A40-4B53-8734-47DB5F3C6BB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8EFC6-879E-4B8A-A382-63998D8C864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9747A9-4493-4300-BE1C-74F4F97A2E09}">
      <dgm:prSet phldrT="[Text]"/>
      <dgm:spPr/>
      <dgm:t>
        <a:bodyPr/>
        <a:lstStyle/>
        <a:p>
          <a:r>
            <a:rPr lang="en-GB" dirty="0">
              <a:latin typeface="Futura PT Heavy" panose="020B0802020204020303" pitchFamily="34" charset="0"/>
            </a:rPr>
            <a:t>Causal analysis and problem identification</a:t>
          </a:r>
        </a:p>
      </dgm:t>
    </dgm:pt>
    <dgm:pt modelId="{3B7C5DEB-D074-43D1-8349-65D1DD1B6E96}" type="parTrans" cxnId="{5DB207CB-49FA-4A9C-8D65-83C4F00F5121}">
      <dgm:prSet/>
      <dgm:spPr/>
      <dgm:t>
        <a:bodyPr/>
        <a:lstStyle/>
        <a:p>
          <a:endParaRPr lang="en-GB"/>
        </a:p>
      </dgm:t>
    </dgm:pt>
    <dgm:pt modelId="{CB68AF24-96E5-4DEC-9D7A-5BD006CAE281}" type="sibTrans" cxnId="{5DB207CB-49FA-4A9C-8D65-83C4F00F5121}">
      <dgm:prSet/>
      <dgm:spPr>
        <a:solidFill>
          <a:srgbClr val="0070C0"/>
        </a:solidFill>
      </dgm:spPr>
      <dgm:t>
        <a:bodyPr/>
        <a:lstStyle/>
        <a:p>
          <a:endParaRPr lang="en-GB"/>
        </a:p>
      </dgm:t>
    </dgm:pt>
    <dgm:pt modelId="{233D1577-9489-4881-963E-DF791A2D3980}">
      <dgm:prSet phldrT="[Text]"/>
      <dgm:spPr>
        <a:solidFill>
          <a:schemeClr val="bg1">
            <a:alpha val="90000"/>
          </a:schemeClr>
        </a:solidFill>
        <a:ln w="28575">
          <a:solidFill>
            <a:srgbClr val="0070C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Human </a:t>
          </a:r>
          <a:r>
            <a:rPr lang="en-GB" dirty="0">
              <a:latin typeface="Futura Std Light" panose="020B0402020204020303" pitchFamily="34" charset="0"/>
            </a:rPr>
            <a:t>rights issues </a:t>
          </a:r>
        </a:p>
      </dgm:t>
    </dgm:pt>
    <dgm:pt modelId="{2618DA46-9B62-402A-A4A3-17ECCF618DAF}" type="parTrans" cxnId="{14CE6B7E-030B-4807-A404-222DAAA41CFD}">
      <dgm:prSet/>
      <dgm:spPr/>
      <dgm:t>
        <a:bodyPr/>
        <a:lstStyle/>
        <a:p>
          <a:endParaRPr lang="en-GB"/>
        </a:p>
      </dgm:t>
    </dgm:pt>
    <dgm:pt modelId="{91A87BB1-091D-43FF-85BE-B8AF913BBB35}" type="sibTrans" cxnId="{14CE6B7E-030B-4807-A404-222DAAA41CFD}">
      <dgm:prSet/>
      <dgm:spPr/>
      <dgm:t>
        <a:bodyPr/>
        <a:lstStyle/>
        <a:p>
          <a:endParaRPr lang="en-GB"/>
        </a:p>
      </dgm:t>
    </dgm:pt>
    <dgm:pt modelId="{BCDEADD9-4B43-4937-885F-2ACD146CC08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>
              <a:latin typeface="Futura PT Heavy" panose="020B0802020204020303" pitchFamily="34" charset="0"/>
            </a:rPr>
            <a:t>Role analysis</a:t>
          </a:r>
        </a:p>
      </dgm:t>
    </dgm:pt>
    <dgm:pt modelId="{3359C9DB-47EA-4ED6-8359-32191DF44E66}" type="parTrans" cxnId="{335E5CB4-6531-4683-93B2-69DDFE465728}">
      <dgm:prSet/>
      <dgm:spPr/>
      <dgm:t>
        <a:bodyPr/>
        <a:lstStyle/>
        <a:p>
          <a:endParaRPr lang="en-GB"/>
        </a:p>
      </dgm:t>
    </dgm:pt>
    <dgm:pt modelId="{42D054B3-6AEA-4753-8FA6-380154755427}" type="sibTrans" cxnId="{335E5CB4-6531-4683-93B2-69DDFE465728}">
      <dgm:prSet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338B2291-E09C-4696-9084-9C6992D4C4F0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>
              <a:latin typeface="Futura PT Heavy" panose="020B0802020204020303" pitchFamily="34" charset="0"/>
            </a:rPr>
            <a:t>Gap analysis</a:t>
          </a:r>
        </a:p>
      </dgm:t>
    </dgm:pt>
    <dgm:pt modelId="{604A2DDD-4156-46C4-910A-4F9EE6780B51}" type="parTrans" cxnId="{3D18AF7E-0489-4AE5-943F-0D9A540F2FC2}">
      <dgm:prSet/>
      <dgm:spPr/>
      <dgm:t>
        <a:bodyPr/>
        <a:lstStyle/>
        <a:p>
          <a:endParaRPr lang="en-GB"/>
        </a:p>
      </dgm:t>
    </dgm:pt>
    <dgm:pt modelId="{4869C381-6B62-4A5E-9B4C-D4FD489A44F2}" type="sibTrans" cxnId="{3D18AF7E-0489-4AE5-943F-0D9A540F2FC2}">
      <dgm:prSet/>
      <dgm:spPr/>
      <dgm:t>
        <a:bodyPr/>
        <a:lstStyle/>
        <a:p>
          <a:endParaRPr lang="en-GB"/>
        </a:p>
      </dgm:t>
    </dgm:pt>
    <dgm:pt modelId="{EE8E505C-92C5-4821-B8F8-494FF61BC613}">
      <dgm:prSet/>
      <dgm:spPr>
        <a:ln w="28575">
          <a:solidFill>
            <a:srgbClr val="C0000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The relationship</a:t>
          </a:r>
          <a:br>
            <a:rPr lang="en-GB" dirty="0" smtClean="0">
              <a:latin typeface="Futura Std Light" panose="020B0402020204020303" pitchFamily="34" charset="0"/>
            </a:rPr>
          </a:br>
          <a:r>
            <a:rPr lang="en-GB" dirty="0" smtClean="0">
              <a:latin typeface="Futura Std Light" panose="020B0402020204020303" pitchFamily="34" charset="0"/>
            </a:rPr>
            <a:t> between </a:t>
          </a:r>
          <a:r>
            <a:rPr lang="en-GB" dirty="0">
              <a:latin typeface="Futura Std Light" panose="020B0402020204020303" pitchFamily="34" charset="0"/>
            </a:rPr>
            <a:t>them</a:t>
          </a:r>
        </a:p>
      </dgm:t>
    </dgm:pt>
    <dgm:pt modelId="{4FAB12C0-AD1E-4665-99AE-686414F0D02E}" type="parTrans" cxnId="{9FD29DB4-835C-43FE-B459-1D8DB9B8AAB8}">
      <dgm:prSet/>
      <dgm:spPr/>
      <dgm:t>
        <a:bodyPr/>
        <a:lstStyle/>
        <a:p>
          <a:endParaRPr lang="en-GB"/>
        </a:p>
      </dgm:t>
    </dgm:pt>
    <dgm:pt modelId="{66A95344-3F2C-4999-B405-22C1331782FB}" type="sibTrans" cxnId="{9FD29DB4-835C-43FE-B459-1D8DB9B8AAB8}">
      <dgm:prSet/>
      <dgm:spPr/>
      <dgm:t>
        <a:bodyPr/>
        <a:lstStyle/>
        <a:p>
          <a:endParaRPr lang="en-GB"/>
        </a:p>
      </dgm:t>
    </dgm:pt>
    <dgm:pt modelId="{64CD1704-E95B-482E-A31A-1ACA57D7F224}">
      <dgm:prSet phldrT="[Text]"/>
      <dgm:spPr>
        <a:ln w="28575">
          <a:solidFill>
            <a:srgbClr val="C0000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Rights </a:t>
          </a:r>
          <a:r>
            <a:rPr lang="en-GB" dirty="0">
              <a:latin typeface="Futura Std Light" panose="020B0402020204020303" pitchFamily="34" charset="0"/>
            </a:rPr>
            <a:t>holders</a:t>
          </a:r>
        </a:p>
      </dgm:t>
    </dgm:pt>
    <dgm:pt modelId="{102D2F18-4522-4AAD-B4DE-3FFD88A48747}" type="sibTrans" cxnId="{0EFB4211-9202-4AAD-98FF-0F03F9EAEB0D}">
      <dgm:prSet/>
      <dgm:spPr/>
      <dgm:t>
        <a:bodyPr/>
        <a:lstStyle/>
        <a:p>
          <a:endParaRPr lang="en-GB"/>
        </a:p>
      </dgm:t>
    </dgm:pt>
    <dgm:pt modelId="{B9C41FA6-4C1E-45C4-AD7A-2DC8F9E2BF37}" type="parTrans" cxnId="{0EFB4211-9202-4AAD-98FF-0F03F9EAEB0D}">
      <dgm:prSet/>
      <dgm:spPr/>
      <dgm:t>
        <a:bodyPr/>
        <a:lstStyle/>
        <a:p>
          <a:endParaRPr lang="en-GB"/>
        </a:p>
      </dgm:t>
    </dgm:pt>
    <dgm:pt modelId="{ED714984-DE80-4BE9-BD8D-5CD0D81A8E0F}">
      <dgm:prSet/>
      <dgm:spPr>
        <a:ln w="28575">
          <a:solidFill>
            <a:srgbClr val="C0000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Duty </a:t>
          </a:r>
          <a:r>
            <a:rPr lang="en-GB" dirty="0">
              <a:latin typeface="Futura Std Light" panose="020B0402020204020303" pitchFamily="34" charset="0"/>
            </a:rPr>
            <a:t>bearers</a:t>
          </a:r>
        </a:p>
      </dgm:t>
    </dgm:pt>
    <dgm:pt modelId="{EDCA3EC9-3E64-4E8B-853C-E9DDD8E36DFC}" type="sibTrans" cxnId="{D8EE1D34-CB0F-4001-A079-7BCA72A48E11}">
      <dgm:prSet/>
      <dgm:spPr/>
      <dgm:t>
        <a:bodyPr/>
        <a:lstStyle/>
        <a:p>
          <a:endParaRPr lang="en-GB"/>
        </a:p>
      </dgm:t>
    </dgm:pt>
    <dgm:pt modelId="{3B7628BD-3885-45EC-ABDE-7874A928CC84}" type="parTrans" cxnId="{D8EE1D34-CB0F-4001-A079-7BCA72A48E11}">
      <dgm:prSet/>
      <dgm:spPr/>
      <dgm:t>
        <a:bodyPr/>
        <a:lstStyle/>
        <a:p>
          <a:endParaRPr lang="en-GB"/>
        </a:p>
      </dgm:t>
    </dgm:pt>
    <dgm:pt modelId="{2A075D4F-034D-4085-9F91-386EE2B54019}">
      <dgm:prSet phldrT="[Text]"/>
      <dgm:spPr>
        <a:ln w="28575">
          <a:solidFill>
            <a:srgbClr val="00B05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Rights </a:t>
          </a:r>
          <a:r>
            <a:rPr lang="en-GB" dirty="0">
              <a:latin typeface="Futura Std Light" panose="020B0402020204020303" pitchFamily="34" charset="0"/>
            </a:rPr>
            <a:t>holders and </a:t>
          </a:r>
          <a:r>
            <a:rPr lang="en-GB" dirty="0" smtClean="0">
              <a:latin typeface="Futura Std Light" panose="020B0402020204020303" pitchFamily="34" charset="0"/>
            </a:rPr>
            <a:t/>
          </a:r>
          <a:br>
            <a:rPr lang="en-GB" dirty="0" smtClean="0">
              <a:latin typeface="Futura Std Light" panose="020B0402020204020303" pitchFamily="34" charset="0"/>
            </a:rPr>
          </a:br>
          <a:r>
            <a:rPr lang="en-GB" dirty="0" smtClean="0">
              <a:latin typeface="Futura Std Light" panose="020B0402020204020303" pitchFamily="34" charset="0"/>
            </a:rPr>
            <a:t> their </a:t>
          </a:r>
          <a:r>
            <a:rPr lang="en-GB" dirty="0">
              <a:latin typeface="Futura Std Light" panose="020B0402020204020303" pitchFamily="34" charset="0"/>
            </a:rPr>
            <a:t>claims</a:t>
          </a:r>
        </a:p>
      </dgm:t>
    </dgm:pt>
    <dgm:pt modelId="{4C97B8D8-1E20-4CA4-AD26-0DFA63D7EA5F}" type="sibTrans" cxnId="{8E580304-DE42-4989-856E-A6888A1B5061}">
      <dgm:prSet/>
      <dgm:spPr/>
      <dgm:t>
        <a:bodyPr/>
        <a:lstStyle/>
        <a:p>
          <a:endParaRPr lang="en-GB"/>
        </a:p>
      </dgm:t>
    </dgm:pt>
    <dgm:pt modelId="{5691F4C3-0204-4FC2-9F15-FD55D38E33F0}" type="parTrans" cxnId="{8E580304-DE42-4989-856E-A6888A1B5061}">
      <dgm:prSet/>
      <dgm:spPr/>
      <dgm:t>
        <a:bodyPr/>
        <a:lstStyle/>
        <a:p>
          <a:endParaRPr lang="en-GB"/>
        </a:p>
      </dgm:t>
    </dgm:pt>
    <dgm:pt modelId="{71E0F0A0-5C3E-4D3C-B051-AF3E831D290F}">
      <dgm:prSet/>
      <dgm:spPr>
        <a:ln w="28575">
          <a:solidFill>
            <a:srgbClr val="00B05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Duty </a:t>
          </a:r>
          <a:r>
            <a:rPr lang="en-GB" dirty="0">
              <a:latin typeface="Futura Std Light" panose="020B0402020204020303" pitchFamily="34" charset="0"/>
            </a:rPr>
            <a:t>bearers </a:t>
          </a:r>
          <a:r>
            <a:rPr lang="en-GB" dirty="0" smtClean="0">
              <a:latin typeface="Futura Std Light" panose="020B0402020204020303" pitchFamily="34" charset="0"/>
            </a:rPr>
            <a:t>and</a:t>
          </a:r>
          <a:br>
            <a:rPr lang="en-GB" dirty="0" smtClean="0">
              <a:latin typeface="Futura Std Light" panose="020B0402020204020303" pitchFamily="34" charset="0"/>
            </a:rPr>
          </a:br>
          <a:r>
            <a:rPr lang="en-GB" dirty="0" smtClean="0">
              <a:latin typeface="Futura Std Light" panose="020B0402020204020303" pitchFamily="34" charset="0"/>
            </a:rPr>
            <a:t> their </a:t>
          </a:r>
          <a:r>
            <a:rPr lang="en-GB" dirty="0">
              <a:latin typeface="Futura Std Light" panose="020B0402020204020303" pitchFamily="34" charset="0"/>
            </a:rPr>
            <a:t>obligations</a:t>
          </a:r>
        </a:p>
      </dgm:t>
    </dgm:pt>
    <dgm:pt modelId="{71D9C86B-5862-4A5F-A0FE-9735E1469F92}" type="sibTrans" cxnId="{F039E9B3-F484-442B-B8DF-85E6BE7CD273}">
      <dgm:prSet/>
      <dgm:spPr/>
      <dgm:t>
        <a:bodyPr/>
        <a:lstStyle/>
        <a:p>
          <a:endParaRPr lang="en-GB"/>
        </a:p>
      </dgm:t>
    </dgm:pt>
    <dgm:pt modelId="{AF85327E-C67E-41AF-A04D-236C54D1C396}" type="parTrans" cxnId="{F039E9B3-F484-442B-B8DF-85E6BE7CD273}">
      <dgm:prSet/>
      <dgm:spPr/>
      <dgm:t>
        <a:bodyPr/>
        <a:lstStyle/>
        <a:p>
          <a:endParaRPr lang="en-GB"/>
        </a:p>
      </dgm:t>
    </dgm:pt>
    <dgm:pt modelId="{E2706807-6D52-4E29-84E0-22D0D581E912}">
      <dgm:prSet/>
      <dgm:spPr>
        <a:ln w="28575">
          <a:solidFill>
            <a:srgbClr val="00B050"/>
          </a:solidFill>
        </a:ln>
      </dgm:spPr>
      <dgm:t>
        <a:bodyPr anchor="ctr"/>
        <a:lstStyle/>
        <a:p>
          <a:r>
            <a:rPr lang="en-GB" dirty="0" smtClean="0">
              <a:latin typeface="Futura Std Light" panose="020B0402020204020303" pitchFamily="34" charset="0"/>
            </a:rPr>
            <a:t> Other </a:t>
          </a:r>
          <a:r>
            <a:rPr lang="en-GB" dirty="0">
              <a:latin typeface="Futura Std Light" panose="020B0402020204020303" pitchFamily="34" charset="0"/>
            </a:rPr>
            <a:t>groups </a:t>
          </a:r>
          <a:r>
            <a:rPr lang="en-GB" dirty="0" smtClean="0">
              <a:latin typeface="Futura Std Light" panose="020B0402020204020303" pitchFamily="34" charset="0"/>
            </a:rPr>
            <a:t>that</a:t>
          </a:r>
          <a:br>
            <a:rPr lang="en-GB" dirty="0" smtClean="0">
              <a:latin typeface="Futura Std Light" panose="020B0402020204020303" pitchFamily="34" charset="0"/>
            </a:rPr>
          </a:br>
          <a:r>
            <a:rPr lang="en-GB" dirty="0" smtClean="0">
              <a:latin typeface="Futura Std Light" panose="020B0402020204020303" pitchFamily="34" charset="0"/>
            </a:rPr>
            <a:t> have </a:t>
          </a:r>
          <a:r>
            <a:rPr lang="en-GB" dirty="0">
              <a:latin typeface="Futura Std Light" panose="020B0402020204020303" pitchFamily="34" charset="0"/>
            </a:rPr>
            <a:t>an interest</a:t>
          </a:r>
        </a:p>
      </dgm:t>
    </dgm:pt>
    <dgm:pt modelId="{9AE74587-721F-4404-AFEF-18917A211D17}" type="sibTrans" cxnId="{4F389D6D-548B-4DFD-ADD2-D852D6931793}">
      <dgm:prSet/>
      <dgm:spPr/>
      <dgm:t>
        <a:bodyPr/>
        <a:lstStyle/>
        <a:p>
          <a:endParaRPr lang="en-GB"/>
        </a:p>
      </dgm:t>
    </dgm:pt>
    <dgm:pt modelId="{4FBC116C-3612-44BA-BA07-395D3AEBF9E6}" type="parTrans" cxnId="{4F389D6D-548B-4DFD-ADD2-D852D6931793}">
      <dgm:prSet/>
      <dgm:spPr/>
      <dgm:t>
        <a:bodyPr/>
        <a:lstStyle/>
        <a:p>
          <a:endParaRPr lang="en-GB"/>
        </a:p>
      </dgm:t>
    </dgm:pt>
    <dgm:pt modelId="{BD4D70CF-A96C-418E-97CE-2ED9600CAC99}" type="pres">
      <dgm:prSet presAssocID="{2298EFC6-879E-4B8A-A382-63998D8C86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E7750-76C4-4E6D-82CD-2AC15F66C768}" type="pres">
      <dgm:prSet presAssocID="{A79747A9-4493-4300-BE1C-74F4F97A2E09}" presName="composite" presStyleCnt="0"/>
      <dgm:spPr/>
      <dgm:t>
        <a:bodyPr/>
        <a:lstStyle/>
        <a:p>
          <a:endParaRPr lang="en-US"/>
        </a:p>
      </dgm:t>
    </dgm:pt>
    <dgm:pt modelId="{A309565D-9A8C-4C3C-91DB-4AE67A16B2B6}" type="pres">
      <dgm:prSet presAssocID="{A79747A9-4493-4300-BE1C-74F4F97A2E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556C-228D-4D17-AE75-52E38681E089}" type="pres">
      <dgm:prSet presAssocID="{A79747A9-4493-4300-BE1C-74F4F97A2E09}" presName="parSh" presStyleLbl="node1" presStyleIdx="0" presStyleCnt="3" custScaleY="137047"/>
      <dgm:spPr/>
      <dgm:t>
        <a:bodyPr/>
        <a:lstStyle/>
        <a:p>
          <a:endParaRPr lang="en-US"/>
        </a:p>
      </dgm:t>
    </dgm:pt>
    <dgm:pt modelId="{F13C225C-BE74-440F-8A57-A3F0AA433B52}" type="pres">
      <dgm:prSet presAssocID="{A79747A9-4493-4300-BE1C-74F4F97A2E0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F212C-85BB-4AFA-AE6A-AF36A7E9EC2F}" type="pres">
      <dgm:prSet presAssocID="{CB68AF24-96E5-4DEC-9D7A-5BD006CAE281}" presName="sibTrans" presStyleLbl="sibTrans2D1" presStyleIdx="0" presStyleCnt="2" custLinFactNeighborY="18970"/>
      <dgm:spPr/>
      <dgm:t>
        <a:bodyPr/>
        <a:lstStyle/>
        <a:p>
          <a:endParaRPr lang="en-US"/>
        </a:p>
      </dgm:t>
    </dgm:pt>
    <dgm:pt modelId="{4A3FF616-F6CD-4C40-B969-E85704D702EA}" type="pres">
      <dgm:prSet presAssocID="{CB68AF24-96E5-4DEC-9D7A-5BD006CAE281}" presName="connTx" presStyleLbl="sibTrans2D1" presStyleIdx="0" presStyleCnt="2"/>
      <dgm:spPr/>
      <dgm:t>
        <a:bodyPr/>
        <a:lstStyle/>
        <a:p>
          <a:endParaRPr lang="en-US"/>
        </a:p>
      </dgm:t>
    </dgm:pt>
    <dgm:pt modelId="{46A28A8A-C515-4966-A6A5-134805CB0A20}" type="pres">
      <dgm:prSet presAssocID="{BCDEADD9-4B43-4937-885F-2ACD146CC083}" presName="composite" presStyleCnt="0"/>
      <dgm:spPr/>
      <dgm:t>
        <a:bodyPr/>
        <a:lstStyle/>
        <a:p>
          <a:endParaRPr lang="en-US"/>
        </a:p>
      </dgm:t>
    </dgm:pt>
    <dgm:pt modelId="{631A76FB-F17A-4B6B-BA8E-31A4CD59FF47}" type="pres">
      <dgm:prSet presAssocID="{BCDEADD9-4B43-4937-885F-2ACD146CC08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F76BF-8B70-4D6D-A944-35D5934DEF7D}" type="pres">
      <dgm:prSet presAssocID="{BCDEADD9-4B43-4937-885F-2ACD146CC083}" presName="parSh" presStyleLbl="node1" presStyleIdx="1" presStyleCnt="3" custScaleY="137047"/>
      <dgm:spPr/>
      <dgm:t>
        <a:bodyPr/>
        <a:lstStyle/>
        <a:p>
          <a:endParaRPr lang="en-US"/>
        </a:p>
      </dgm:t>
    </dgm:pt>
    <dgm:pt modelId="{1F664254-85D4-44F3-8C42-DD1ACBA1A3F7}" type="pres">
      <dgm:prSet presAssocID="{BCDEADD9-4B43-4937-885F-2ACD146CC08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85E0-EF3D-4FBE-B594-40636CC6861E}" type="pres">
      <dgm:prSet presAssocID="{42D054B3-6AEA-4753-8FA6-380154755427}" presName="sibTrans" presStyleLbl="sibTrans2D1" presStyleIdx="1" presStyleCnt="2" custLinFactNeighborY="18970"/>
      <dgm:spPr/>
      <dgm:t>
        <a:bodyPr/>
        <a:lstStyle/>
        <a:p>
          <a:endParaRPr lang="en-US"/>
        </a:p>
      </dgm:t>
    </dgm:pt>
    <dgm:pt modelId="{04B1C68A-B0C4-40B8-B95B-44B5D58C269A}" type="pres">
      <dgm:prSet presAssocID="{42D054B3-6AEA-4753-8FA6-380154755427}" presName="connTx" presStyleLbl="sibTrans2D1" presStyleIdx="1" presStyleCnt="2"/>
      <dgm:spPr/>
      <dgm:t>
        <a:bodyPr/>
        <a:lstStyle/>
        <a:p>
          <a:endParaRPr lang="en-US"/>
        </a:p>
      </dgm:t>
    </dgm:pt>
    <dgm:pt modelId="{6BAC3B96-643F-49DF-A20C-966B75094658}" type="pres">
      <dgm:prSet presAssocID="{338B2291-E09C-4696-9084-9C6992D4C4F0}" presName="composite" presStyleCnt="0"/>
      <dgm:spPr/>
      <dgm:t>
        <a:bodyPr/>
        <a:lstStyle/>
        <a:p>
          <a:endParaRPr lang="en-US"/>
        </a:p>
      </dgm:t>
    </dgm:pt>
    <dgm:pt modelId="{89A49403-84D7-498B-B193-9F6EA926F713}" type="pres">
      <dgm:prSet presAssocID="{338B2291-E09C-4696-9084-9C6992D4C4F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D7E9C-5F69-4920-A049-F0D10A91AA91}" type="pres">
      <dgm:prSet presAssocID="{338B2291-E09C-4696-9084-9C6992D4C4F0}" presName="parSh" presStyleLbl="node1" presStyleIdx="2" presStyleCnt="3" custScaleY="137047"/>
      <dgm:spPr/>
      <dgm:t>
        <a:bodyPr/>
        <a:lstStyle/>
        <a:p>
          <a:endParaRPr lang="en-US"/>
        </a:p>
      </dgm:t>
    </dgm:pt>
    <dgm:pt modelId="{93EA22DA-5758-4847-A750-6348B19C92F0}" type="pres">
      <dgm:prSet presAssocID="{338B2291-E09C-4696-9084-9C6992D4C4F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09C5B-F558-4B31-8AE2-3115FFF2E42C}" type="presOf" srcId="{42D054B3-6AEA-4753-8FA6-380154755427}" destId="{ED7585E0-EF3D-4FBE-B594-40636CC6861E}" srcOrd="0" destOrd="0" presId="urn:microsoft.com/office/officeart/2005/8/layout/process3"/>
    <dgm:cxn modelId="{F039E9B3-F484-442B-B8DF-85E6BE7CD273}" srcId="{BCDEADD9-4B43-4937-885F-2ACD146CC083}" destId="{71E0F0A0-5C3E-4D3C-B051-AF3E831D290F}" srcOrd="1" destOrd="0" parTransId="{AF85327E-C67E-41AF-A04D-236C54D1C396}" sibTransId="{71D9C86B-5862-4A5F-A0FE-9735E1469F92}"/>
    <dgm:cxn modelId="{0EFB4211-9202-4AAD-98FF-0F03F9EAEB0D}" srcId="{338B2291-E09C-4696-9084-9C6992D4C4F0}" destId="{64CD1704-E95B-482E-A31A-1ACA57D7F224}" srcOrd="0" destOrd="0" parTransId="{B9C41FA6-4C1E-45C4-AD7A-2DC8F9E2BF37}" sibTransId="{102D2F18-4522-4AAD-B4DE-3FFD88A48747}"/>
    <dgm:cxn modelId="{E04D210A-0C30-404F-82B1-0A037777CC27}" type="presOf" srcId="{A79747A9-4493-4300-BE1C-74F4F97A2E09}" destId="{A309565D-9A8C-4C3C-91DB-4AE67A16B2B6}" srcOrd="0" destOrd="0" presId="urn:microsoft.com/office/officeart/2005/8/layout/process3"/>
    <dgm:cxn modelId="{9FD29DB4-835C-43FE-B459-1D8DB9B8AAB8}" srcId="{338B2291-E09C-4696-9084-9C6992D4C4F0}" destId="{EE8E505C-92C5-4821-B8F8-494FF61BC613}" srcOrd="2" destOrd="0" parTransId="{4FAB12C0-AD1E-4665-99AE-686414F0D02E}" sibTransId="{66A95344-3F2C-4999-B405-22C1331782FB}"/>
    <dgm:cxn modelId="{F6C48B93-36C9-414D-B807-2DAD54C347BB}" type="presOf" srcId="{BCDEADD9-4B43-4937-885F-2ACD146CC083}" destId="{631A76FB-F17A-4B6B-BA8E-31A4CD59FF47}" srcOrd="0" destOrd="0" presId="urn:microsoft.com/office/officeart/2005/8/layout/process3"/>
    <dgm:cxn modelId="{CB2715A3-8CBB-4F14-AD09-3A08912DE21E}" type="presOf" srcId="{E2706807-6D52-4E29-84E0-22D0D581E912}" destId="{1F664254-85D4-44F3-8C42-DD1ACBA1A3F7}" srcOrd="0" destOrd="2" presId="urn:microsoft.com/office/officeart/2005/8/layout/process3"/>
    <dgm:cxn modelId="{8D4DFB91-A105-45D0-886F-FCABB2D605A7}" type="presOf" srcId="{BCDEADD9-4B43-4937-885F-2ACD146CC083}" destId="{1B3F76BF-8B70-4D6D-A944-35D5934DEF7D}" srcOrd="1" destOrd="0" presId="urn:microsoft.com/office/officeart/2005/8/layout/process3"/>
    <dgm:cxn modelId="{4F389D6D-548B-4DFD-ADD2-D852D6931793}" srcId="{BCDEADD9-4B43-4937-885F-2ACD146CC083}" destId="{E2706807-6D52-4E29-84E0-22D0D581E912}" srcOrd="2" destOrd="0" parTransId="{4FBC116C-3612-44BA-BA07-395D3AEBF9E6}" sibTransId="{9AE74587-721F-4404-AFEF-18917A211D17}"/>
    <dgm:cxn modelId="{2295EEA6-1E52-4F34-8841-6176904154F3}" type="presOf" srcId="{CB68AF24-96E5-4DEC-9D7A-5BD006CAE281}" destId="{B99F212C-85BB-4AFA-AE6A-AF36A7E9EC2F}" srcOrd="0" destOrd="0" presId="urn:microsoft.com/office/officeart/2005/8/layout/process3"/>
    <dgm:cxn modelId="{3C40D6A1-E398-4C96-A5EB-EC35AEA61E7D}" type="presOf" srcId="{64CD1704-E95B-482E-A31A-1ACA57D7F224}" destId="{93EA22DA-5758-4847-A750-6348B19C92F0}" srcOrd="0" destOrd="0" presId="urn:microsoft.com/office/officeart/2005/8/layout/process3"/>
    <dgm:cxn modelId="{8E580304-DE42-4989-856E-A6888A1B5061}" srcId="{BCDEADD9-4B43-4937-885F-2ACD146CC083}" destId="{2A075D4F-034D-4085-9F91-386EE2B54019}" srcOrd="0" destOrd="0" parTransId="{5691F4C3-0204-4FC2-9F15-FD55D38E33F0}" sibTransId="{4C97B8D8-1E20-4CA4-AD26-0DFA63D7EA5F}"/>
    <dgm:cxn modelId="{5DB207CB-49FA-4A9C-8D65-83C4F00F5121}" srcId="{2298EFC6-879E-4B8A-A382-63998D8C8641}" destId="{A79747A9-4493-4300-BE1C-74F4F97A2E09}" srcOrd="0" destOrd="0" parTransId="{3B7C5DEB-D074-43D1-8349-65D1DD1B6E96}" sibTransId="{CB68AF24-96E5-4DEC-9D7A-5BD006CAE281}"/>
    <dgm:cxn modelId="{1DE1E533-7ACA-42D3-88B8-A24F7F0C07CC}" type="presOf" srcId="{42D054B3-6AEA-4753-8FA6-380154755427}" destId="{04B1C68A-B0C4-40B8-B95B-44B5D58C269A}" srcOrd="1" destOrd="0" presId="urn:microsoft.com/office/officeart/2005/8/layout/process3"/>
    <dgm:cxn modelId="{3D18AF7E-0489-4AE5-943F-0D9A540F2FC2}" srcId="{2298EFC6-879E-4B8A-A382-63998D8C8641}" destId="{338B2291-E09C-4696-9084-9C6992D4C4F0}" srcOrd="2" destOrd="0" parTransId="{604A2DDD-4156-46C4-910A-4F9EE6780B51}" sibTransId="{4869C381-6B62-4A5E-9B4C-D4FD489A44F2}"/>
    <dgm:cxn modelId="{14CE6B7E-030B-4807-A404-222DAAA41CFD}" srcId="{A79747A9-4493-4300-BE1C-74F4F97A2E09}" destId="{233D1577-9489-4881-963E-DF791A2D3980}" srcOrd="0" destOrd="0" parTransId="{2618DA46-9B62-402A-A4A3-17ECCF618DAF}" sibTransId="{91A87BB1-091D-43FF-85BE-B8AF913BBB35}"/>
    <dgm:cxn modelId="{F78BBA5E-167A-4A09-BDD8-635B45D66ED1}" type="presOf" srcId="{2A075D4F-034D-4085-9F91-386EE2B54019}" destId="{1F664254-85D4-44F3-8C42-DD1ACBA1A3F7}" srcOrd="0" destOrd="0" presId="urn:microsoft.com/office/officeart/2005/8/layout/process3"/>
    <dgm:cxn modelId="{853E0637-0303-484D-9CAF-123C4F0ED6CD}" type="presOf" srcId="{233D1577-9489-4881-963E-DF791A2D3980}" destId="{F13C225C-BE74-440F-8A57-A3F0AA433B52}" srcOrd="0" destOrd="0" presId="urn:microsoft.com/office/officeart/2005/8/layout/process3"/>
    <dgm:cxn modelId="{3F9F5AD5-A334-4E03-A93D-6E69C9CB5176}" type="presOf" srcId="{EE8E505C-92C5-4821-B8F8-494FF61BC613}" destId="{93EA22DA-5758-4847-A750-6348B19C92F0}" srcOrd="0" destOrd="2" presId="urn:microsoft.com/office/officeart/2005/8/layout/process3"/>
    <dgm:cxn modelId="{9C249408-912F-4C71-B768-3DE1493E70C4}" type="presOf" srcId="{ED714984-DE80-4BE9-BD8D-5CD0D81A8E0F}" destId="{93EA22DA-5758-4847-A750-6348B19C92F0}" srcOrd="0" destOrd="1" presId="urn:microsoft.com/office/officeart/2005/8/layout/process3"/>
    <dgm:cxn modelId="{5CC0A0FD-BB37-41F0-8E04-2A47EE1877B4}" type="presOf" srcId="{CB68AF24-96E5-4DEC-9D7A-5BD006CAE281}" destId="{4A3FF616-F6CD-4C40-B969-E85704D702EA}" srcOrd="1" destOrd="0" presId="urn:microsoft.com/office/officeart/2005/8/layout/process3"/>
    <dgm:cxn modelId="{9321D8F7-E51A-4DD1-A09B-B482C009AD4E}" type="presOf" srcId="{338B2291-E09C-4696-9084-9C6992D4C4F0}" destId="{89A49403-84D7-498B-B193-9F6EA926F713}" srcOrd="0" destOrd="0" presId="urn:microsoft.com/office/officeart/2005/8/layout/process3"/>
    <dgm:cxn modelId="{D8EE1D34-CB0F-4001-A079-7BCA72A48E11}" srcId="{338B2291-E09C-4696-9084-9C6992D4C4F0}" destId="{ED714984-DE80-4BE9-BD8D-5CD0D81A8E0F}" srcOrd="1" destOrd="0" parTransId="{3B7628BD-3885-45EC-ABDE-7874A928CC84}" sibTransId="{EDCA3EC9-3E64-4E8B-853C-E9DDD8E36DFC}"/>
    <dgm:cxn modelId="{BB33A547-2B26-4B6B-8AFB-11E12941E160}" type="presOf" srcId="{71E0F0A0-5C3E-4D3C-B051-AF3E831D290F}" destId="{1F664254-85D4-44F3-8C42-DD1ACBA1A3F7}" srcOrd="0" destOrd="1" presId="urn:microsoft.com/office/officeart/2005/8/layout/process3"/>
    <dgm:cxn modelId="{DEF97933-ADA2-4A64-B1D0-4540FB61BE5D}" type="presOf" srcId="{A79747A9-4493-4300-BE1C-74F4F97A2E09}" destId="{F881556C-228D-4D17-AE75-52E38681E089}" srcOrd="1" destOrd="0" presId="urn:microsoft.com/office/officeart/2005/8/layout/process3"/>
    <dgm:cxn modelId="{335E5CB4-6531-4683-93B2-69DDFE465728}" srcId="{2298EFC6-879E-4B8A-A382-63998D8C8641}" destId="{BCDEADD9-4B43-4937-885F-2ACD146CC083}" srcOrd="1" destOrd="0" parTransId="{3359C9DB-47EA-4ED6-8359-32191DF44E66}" sibTransId="{42D054B3-6AEA-4753-8FA6-380154755427}"/>
    <dgm:cxn modelId="{71E856C0-649C-4F15-9601-49697C8CF713}" type="presOf" srcId="{2298EFC6-879E-4B8A-A382-63998D8C8641}" destId="{BD4D70CF-A96C-418E-97CE-2ED9600CAC99}" srcOrd="0" destOrd="0" presId="urn:microsoft.com/office/officeart/2005/8/layout/process3"/>
    <dgm:cxn modelId="{CBC8BC7E-81C6-4C94-B3E0-52831278E82B}" type="presOf" srcId="{338B2291-E09C-4696-9084-9C6992D4C4F0}" destId="{363D7E9C-5F69-4920-A049-F0D10A91AA91}" srcOrd="1" destOrd="0" presId="urn:microsoft.com/office/officeart/2005/8/layout/process3"/>
    <dgm:cxn modelId="{72713C71-4D68-4686-BCEB-1CACBF41653F}" type="presParOf" srcId="{BD4D70CF-A96C-418E-97CE-2ED9600CAC99}" destId="{869E7750-76C4-4E6D-82CD-2AC15F66C768}" srcOrd="0" destOrd="0" presId="urn:microsoft.com/office/officeart/2005/8/layout/process3"/>
    <dgm:cxn modelId="{ED36CEC9-34C6-4B5C-94A5-19407A896CE2}" type="presParOf" srcId="{869E7750-76C4-4E6D-82CD-2AC15F66C768}" destId="{A309565D-9A8C-4C3C-91DB-4AE67A16B2B6}" srcOrd="0" destOrd="0" presId="urn:microsoft.com/office/officeart/2005/8/layout/process3"/>
    <dgm:cxn modelId="{352FBC41-25AF-4285-A272-65537DD22C6B}" type="presParOf" srcId="{869E7750-76C4-4E6D-82CD-2AC15F66C768}" destId="{F881556C-228D-4D17-AE75-52E38681E089}" srcOrd="1" destOrd="0" presId="urn:microsoft.com/office/officeart/2005/8/layout/process3"/>
    <dgm:cxn modelId="{C47D0B68-281F-45C3-8427-EFA0EA1045CD}" type="presParOf" srcId="{869E7750-76C4-4E6D-82CD-2AC15F66C768}" destId="{F13C225C-BE74-440F-8A57-A3F0AA433B52}" srcOrd="2" destOrd="0" presId="urn:microsoft.com/office/officeart/2005/8/layout/process3"/>
    <dgm:cxn modelId="{660D4238-5768-454A-B48A-2A7903D97C14}" type="presParOf" srcId="{BD4D70CF-A96C-418E-97CE-2ED9600CAC99}" destId="{B99F212C-85BB-4AFA-AE6A-AF36A7E9EC2F}" srcOrd="1" destOrd="0" presId="urn:microsoft.com/office/officeart/2005/8/layout/process3"/>
    <dgm:cxn modelId="{8D3A59DE-BE47-44FE-BEEF-8186DADEBCA7}" type="presParOf" srcId="{B99F212C-85BB-4AFA-AE6A-AF36A7E9EC2F}" destId="{4A3FF616-F6CD-4C40-B969-E85704D702EA}" srcOrd="0" destOrd="0" presId="urn:microsoft.com/office/officeart/2005/8/layout/process3"/>
    <dgm:cxn modelId="{6F43E7C8-16B5-4E7F-857E-8DCF9C35FAF9}" type="presParOf" srcId="{BD4D70CF-A96C-418E-97CE-2ED9600CAC99}" destId="{46A28A8A-C515-4966-A6A5-134805CB0A20}" srcOrd="2" destOrd="0" presId="urn:microsoft.com/office/officeart/2005/8/layout/process3"/>
    <dgm:cxn modelId="{EEF4F4B9-AEC2-43E2-960E-F5F8C3018EF5}" type="presParOf" srcId="{46A28A8A-C515-4966-A6A5-134805CB0A20}" destId="{631A76FB-F17A-4B6B-BA8E-31A4CD59FF47}" srcOrd="0" destOrd="0" presId="urn:microsoft.com/office/officeart/2005/8/layout/process3"/>
    <dgm:cxn modelId="{1CE24A1A-B025-4427-8266-9D80701658C0}" type="presParOf" srcId="{46A28A8A-C515-4966-A6A5-134805CB0A20}" destId="{1B3F76BF-8B70-4D6D-A944-35D5934DEF7D}" srcOrd="1" destOrd="0" presId="urn:microsoft.com/office/officeart/2005/8/layout/process3"/>
    <dgm:cxn modelId="{7FCA13E9-90E1-4AFC-AD16-44CAA10CB4CB}" type="presParOf" srcId="{46A28A8A-C515-4966-A6A5-134805CB0A20}" destId="{1F664254-85D4-44F3-8C42-DD1ACBA1A3F7}" srcOrd="2" destOrd="0" presId="urn:microsoft.com/office/officeart/2005/8/layout/process3"/>
    <dgm:cxn modelId="{FEA162E6-CE52-4FFE-BD0C-477666157368}" type="presParOf" srcId="{BD4D70CF-A96C-418E-97CE-2ED9600CAC99}" destId="{ED7585E0-EF3D-4FBE-B594-40636CC6861E}" srcOrd="3" destOrd="0" presId="urn:microsoft.com/office/officeart/2005/8/layout/process3"/>
    <dgm:cxn modelId="{A2CD2F7D-EDB2-4D78-850A-90D929690DC6}" type="presParOf" srcId="{ED7585E0-EF3D-4FBE-B594-40636CC6861E}" destId="{04B1C68A-B0C4-40B8-B95B-44B5D58C269A}" srcOrd="0" destOrd="0" presId="urn:microsoft.com/office/officeart/2005/8/layout/process3"/>
    <dgm:cxn modelId="{2F343236-20A2-4339-8B31-3DE336969334}" type="presParOf" srcId="{BD4D70CF-A96C-418E-97CE-2ED9600CAC99}" destId="{6BAC3B96-643F-49DF-A20C-966B75094658}" srcOrd="4" destOrd="0" presId="urn:microsoft.com/office/officeart/2005/8/layout/process3"/>
    <dgm:cxn modelId="{B997D11E-7765-4561-8FA1-C6AD988AAE84}" type="presParOf" srcId="{6BAC3B96-643F-49DF-A20C-966B75094658}" destId="{89A49403-84D7-498B-B193-9F6EA926F713}" srcOrd="0" destOrd="0" presId="urn:microsoft.com/office/officeart/2005/8/layout/process3"/>
    <dgm:cxn modelId="{5E5B9218-5D61-465B-A86A-0B9D386F4C5E}" type="presParOf" srcId="{6BAC3B96-643F-49DF-A20C-966B75094658}" destId="{363D7E9C-5F69-4920-A049-F0D10A91AA91}" srcOrd="1" destOrd="0" presId="urn:microsoft.com/office/officeart/2005/8/layout/process3"/>
    <dgm:cxn modelId="{B3F2A86C-32DC-464C-BED0-EECB95EF59C6}" type="presParOf" srcId="{6BAC3B96-643F-49DF-A20C-966B75094658}" destId="{93EA22DA-5758-4847-A750-6348B19C92F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CDA69-CB63-4BD2-BECF-7578CA892ED2}">
      <dsp:nvSpPr>
        <dsp:cNvPr id="0" name=""/>
        <dsp:cNvSpPr/>
      </dsp:nvSpPr>
      <dsp:spPr>
        <a:xfrm>
          <a:off x="1403090" y="84934"/>
          <a:ext cx="4827330" cy="4827330"/>
        </a:xfrm>
        <a:prstGeom prst="circularArrow">
          <a:avLst>
            <a:gd name="adj1" fmla="val 5544"/>
            <a:gd name="adj2" fmla="val 330680"/>
            <a:gd name="adj3" fmla="val 13771194"/>
            <a:gd name="adj4" fmla="val 17388844"/>
            <a:gd name="adj5" fmla="val 5757"/>
          </a:avLst>
        </a:prstGeom>
        <a:solidFill>
          <a:srgbClr val="00CC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3DE4D-39AA-4BF5-B038-C0DE79265639}">
      <dsp:nvSpPr>
        <dsp:cNvPr id="0" name=""/>
        <dsp:cNvSpPr/>
      </dsp:nvSpPr>
      <dsp:spPr>
        <a:xfrm>
          <a:off x="2808317" y="72010"/>
          <a:ext cx="2016875" cy="97869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rgbClr val="FFFFFF"/>
              </a:solidFill>
              <a:latin typeface="Futura PT Heavy" panose="020B0802020204020303" pitchFamily="34" charset="0"/>
              <a:ea typeface="+mn-ea"/>
              <a:cs typeface="+mn-cs"/>
            </a:rPr>
            <a:t>Analysis</a:t>
          </a:r>
          <a:endParaRPr lang="en-CA" sz="2000" kern="1200" dirty="0">
            <a:solidFill>
              <a:srgbClr val="FFFFFF"/>
            </a:solidFill>
            <a:latin typeface="Futura PT Heavy" panose="020B0802020204020303" pitchFamily="34" charset="0"/>
            <a:ea typeface="+mn-ea"/>
            <a:cs typeface="+mn-cs"/>
          </a:endParaRPr>
        </a:p>
      </dsp:txBody>
      <dsp:txXfrm>
        <a:off x="2856093" y="119786"/>
        <a:ext cx="1921323" cy="883144"/>
      </dsp:txXfrm>
    </dsp:sp>
    <dsp:sp modelId="{464B3E4B-619D-4ED5-88F1-80285A820723}">
      <dsp:nvSpPr>
        <dsp:cNvPr id="0" name=""/>
        <dsp:cNvSpPr/>
      </dsp:nvSpPr>
      <dsp:spPr>
        <a:xfrm>
          <a:off x="4928840" y="1942590"/>
          <a:ext cx="2089034" cy="111802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>
              <a:solidFill>
                <a:srgbClr val="FFFFFF"/>
              </a:solidFill>
              <a:latin typeface="Futura PT Heavy" panose="020B0802020204020303" pitchFamily="34" charset="0"/>
              <a:ea typeface="+mn-ea"/>
              <a:cs typeface="+mn-cs"/>
            </a:rPr>
            <a:t>Planning</a:t>
          </a:r>
        </a:p>
      </dsp:txBody>
      <dsp:txXfrm>
        <a:off x="4983418" y="1997168"/>
        <a:ext cx="1979878" cy="1008873"/>
      </dsp:txXfrm>
    </dsp:sp>
    <dsp:sp modelId="{D37AFB92-4B60-4D23-BF66-6836633136E9}">
      <dsp:nvSpPr>
        <dsp:cNvPr id="0" name=""/>
        <dsp:cNvSpPr/>
      </dsp:nvSpPr>
      <dsp:spPr>
        <a:xfrm>
          <a:off x="2736313" y="3888456"/>
          <a:ext cx="2146032" cy="10074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solidFill>
                <a:schemeClr val="bg1"/>
              </a:solidFill>
              <a:latin typeface="Futura PT Heavy" panose="020B0802020204020303" pitchFamily="34" charset="0"/>
              <a:ea typeface="+mn-ea"/>
              <a:cs typeface="+mn-cs"/>
            </a:rPr>
            <a:t>Implementation </a:t>
          </a:r>
          <a:endParaRPr lang="en-CA" sz="1400" kern="1200" dirty="0">
            <a:solidFill>
              <a:schemeClr val="bg1"/>
            </a:solidFill>
            <a:latin typeface="Futura PT Heavy" panose="020B0802020204020303" pitchFamily="34" charset="0"/>
            <a:ea typeface="+mn-ea"/>
            <a:cs typeface="+mn-cs"/>
          </a:endParaRPr>
        </a:p>
      </dsp:txBody>
      <dsp:txXfrm>
        <a:off x="2785492" y="3937635"/>
        <a:ext cx="2047674" cy="909088"/>
      </dsp:txXfrm>
    </dsp:sp>
    <dsp:sp modelId="{EEF237A7-1A40-4B53-8734-47DB5F3C6BBA}">
      <dsp:nvSpPr>
        <dsp:cNvPr id="0" name=""/>
        <dsp:cNvSpPr/>
      </dsp:nvSpPr>
      <dsp:spPr>
        <a:xfrm>
          <a:off x="376053" y="1954077"/>
          <a:ext cx="2310860" cy="111802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>
              <a:solidFill>
                <a:srgbClr val="FFFFFF"/>
              </a:solidFill>
              <a:latin typeface="Futura PT Heavy" panose="020B0802020204020303" pitchFamily="34" charset="0"/>
              <a:ea typeface="+mn-ea"/>
              <a:cs typeface="+mn-cs"/>
            </a:rPr>
            <a:t>Monitoring and  evaluation</a:t>
          </a:r>
        </a:p>
      </dsp:txBody>
      <dsp:txXfrm>
        <a:off x="430631" y="2008655"/>
        <a:ext cx="2201704" cy="1008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1556C-228D-4D17-AE75-52E38681E089}">
      <dsp:nvSpPr>
        <dsp:cNvPr id="0" name=""/>
        <dsp:cNvSpPr/>
      </dsp:nvSpPr>
      <dsp:spPr>
        <a:xfrm>
          <a:off x="4093" y="585482"/>
          <a:ext cx="1861062" cy="1126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Futura PT Heavy" panose="020B0802020204020303" pitchFamily="34" charset="0"/>
            </a:rPr>
            <a:t>Causal analysis and problem identification</a:t>
          </a:r>
        </a:p>
      </dsp:txBody>
      <dsp:txXfrm>
        <a:off x="4093" y="585482"/>
        <a:ext cx="1861062" cy="750811"/>
      </dsp:txXfrm>
    </dsp:sp>
    <dsp:sp modelId="{F13C225C-BE74-440F-8A57-A3F0AA433B52}">
      <dsp:nvSpPr>
        <dsp:cNvPr id="0" name=""/>
        <dsp:cNvSpPr/>
      </dsp:nvSpPr>
      <dsp:spPr>
        <a:xfrm>
          <a:off x="385274" y="1285552"/>
          <a:ext cx="1861062" cy="147420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Human </a:t>
          </a:r>
          <a:r>
            <a:rPr lang="en-GB" sz="1300" kern="1200" dirty="0">
              <a:latin typeface="Futura Std Light" panose="020B0402020204020303" pitchFamily="34" charset="0"/>
            </a:rPr>
            <a:t>rights issues </a:t>
          </a:r>
        </a:p>
      </dsp:txBody>
      <dsp:txXfrm>
        <a:off x="428452" y="1328730"/>
        <a:ext cx="1774706" cy="1387844"/>
      </dsp:txXfrm>
    </dsp:sp>
    <dsp:sp modelId="{B99F212C-85BB-4AFA-AE6A-AF36A7E9EC2F}">
      <dsp:nvSpPr>
        <dsp:cNvPr id="0" name=""/>
        <dsp:cNvSpPr/>
      </dsp:nvSpPr>
      <dsp:spPr>
        <a:xfrm>
          <a:off x="2147286" y="81710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2147286" y="909779"/>
        <a:ext cx="459111" cy="278010"/>
      </dsp:txXfrm>
    </dsp:sp>
    <dsp:sp modelId="{1B3F76BF-8B70-4D6D-A944-35D5934DEF7D}">
      <dsp:nvSpPr>
        <dsp:cNvPr id="0" name=""/>
        <dsp:cNvSpPr/>
      </dsp:nvSpPr>
      <dsp:spPr>
        <a:xfrm>
          <a:off x="2993677" y="585482"/>
          <a:ext cx="1861062" cy="112621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Futura PT Heavy" panose="020B0802020204020303" pitchFamily="34" charset="0"/>
            </a:rPr>
            <a:t>Role analysis</a:t>
          </a:r>
        </a:p>
      </dsp:txBody>
      <dsp:txXfrm>
        <a:off x="2993677" y="585482"/>
        <a:ext cx="1861062" cy="750811"/>
      </dsp:txXfrm>
    </dsp:sp>
    <dsp:sp modelId="{1F664254-85D4-44F3-8C42-DD1ACBA1A3F7}">
      <dsp:nvSpPr>
        <dsp:cNvPr id="0" name=""/>
        <dsp:cNvSpPr/>
      </dsp:nvSpPr>
      <dsp:spPr>
        <a:xfrm>
          <a:off x="3374859" y="1285552"/>
          <a:ext cx="1861062" cy="147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Rights </a:t>
          </a:r>
          <a:r>
            <a:rPr lang="en-GB" sz="1300" kern="1200" dirty="0">
              <a:latin typeface="Futura Std Light" panose="020B0402020204020303" pitchFamily="34" charset="0"/>
            </a:rPr>
            <a:t>holders and </a:t>
          </a:r>
          <a:r>
            <a:rPr lang="en-GB" sz="1300" kern="1200" dirty="0" smtClean="0">
              <a:latin typeface="Futura Std Light" panose="020B0402020204020303" pitchFamily="34" charset="0"/>
            </a:rPr>
            <a:t/>
          </a:r>
          <a:br>
            <a:rPr lang="en-GB" sz="1300" kern="1200" dirty="0" smtClean="0">
              <a:latin typeface="Futura Std Light" panose="020B0402020204020303" pitchFamily="34" charset="0"/>
            </a:rPr>
          </a:br>
          <a:r>
            <a:rPr lang="en-GB" sz="1300" kern="1200" dirty="0" smtClean="0">
              <a:latin typeface="Futura Std Light" panose="020B0402020204020303" pitchFamily="34" charset="0"/>
            </a:rPr>
            <a:t> their </a:t>
          </a:r>
          <a:r>
            <a:rPr lang="en-GB" sz="1300" kern="1200" dirty="0">
              <a:latin typeface="Futura Std Light" panose="020B0402020204020303" pitchFamily="34" charset="0"/>
            </a:rPr>
            <a:t>claims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Duty </a:t>
          </a:r>
          <a:r>
            <a:rPr lang="en-GB" sz="1300" kern="1200" dirty="0">
              <a:latin typeface="Futura Std Light" panose="020B0402020204020303" pitchFamily="34" charset="0"/>
            </a:rPr>
            <a:t>bearers </a:t>
          </a:r>
          <a:r>
            <a:rPr lang="en-GB" sz="1300" kern="1200" dirty="0" smtClean="0">
              <a:latin typeface="Futura Std Light" panose="020B0402020204020303" pitchFamily="34" charset="0"/>
            </a:rPr>
            <a:t>and</a:t>
          </a:r>
          <a:br>
            <a:rPr lang="en-GB" sz="1300" kern="1200" dirty="0" smtClean="0">
              <a:latin typeface="Futura Std Light" panose="020B0402020204020303" pitchFamily="34" charset="0"/>
            </a:rPr>
          </a:br>
          <a:r>
            <a:rPr lang="en-GB" sz="1300" kern="1200" dirty="0" smtClean="0">
              <a:latin typeface="Futura Std Light" panose="020B0402020204020303" pitchFamily="34" charset="0"/>
            </a:rPr>
            <a:t> their </a:t>
          </a:r>
          <a:r>
            <a:rPr lang="en-GB" sz="1300" kern="1200" dirty="0">
              <a:latin typeface="Futura Std Light" panose="020B0402020204020303" pitchFamily="34" charset="0"/>
            </a:rPr>
            <a:t>obligations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Other </a:t>
          </a:r>
          <a:r>
            <a:rPr lang="en-GB" sz="1300" kern="1200" dirty="0">
              <a:latin typeface="Futura Std Light" panose="020B0402020204020303" pitchFamily="34" charset="0"/>
            </a:rPr>
            <a:t>groups </a:t>
          </a:r>
          <a:r>
            <a:rPr lang="en-GB" sz="1300" kern="1200" dirty="0" smtClean="0">
              <a:latin typeface="Futura Std Light" panose="020B0402020204020303" pitchFamily="34" charset="0"/>
            </a:rPr>
            <a:t>that</a:t>
          </a:r>
          <a:br>
            <a:rPr lang="en-GB" sz="1300" kern="1200" dirty="0" smtClean="0">
              <a:latin typeface="Futura Std Light" panose="020B0402020204020303" pitchFamily="34" charset="0"/>
            </a:rPr>
          </a:br>
          <a:r>
            <a:rPr lang="en-GB" sz="1300" kern="1200" dirty="0" smtClean="0">
              <a:latin typeface="Futura Std Light" panose="020B0402020204020303" pitchFamily="34" charset="0"/>
            </a:rPr>
            <a:t> have </a:t>
          </a:r>
          <a:r>
            <a:rPr lang="en-GB" sz="1300" kern="1200" dirty="0">
              <a:latin typeface="Futura Std Light" panose="020B0402020204020303" pitchFamily="34" charset="0"/>
            </a:rPr>
            <a:t>an interest</a:t>
          </a:r>
        </a:p>
      </dsp:txBody>
      <dsp:txXfrm>
        <a:off x="3418037" y="1328730"/>
        <a:ext cx="1774706" cy="1387844"/>
      </dsp:txXfrm>
    </dsp:sp>
    <dsp:sp modelId="{ED7585E0-EF3D-4FBE-B594-40636CC6861E}">
      <dsp:nvSpPr>
        <dsp:cNvPr id="0" name=""/>
        <dsp:cNvSpPr/>
      </dsp:nvSpPr>
      <dsp:spPr>
        <a:xfrm>
          <a:off x="5136871" y="81710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5136871" y="909779"/>
        <a:ext cx="459111" cy="278010"/>
      </dsp:txXfrm>
    </dsp:sp>
    <dsp:sp modelId="{363D7E9C-5F69-4920-A049-F0D10A91AA91}">
      <dsp:nvSpPr>
        <dsp:cNvPr id="0" name=""/>
        <dsp:cNvSpPr/>
      </dsp:nvSpPr>
      <dsp:spPr>
        <a:xfrm>
          <a:off x="5983262" y="585482"/>
          <a:ext cx="1861062" cy="112621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Futura PT Heavy" panose="020B0802020204020303" pitchFamily="34" charset="0"/>
            </a:rPr>
            <a:t>Gap analysis</a:t>
          </a:r>
        </a:p>
      </dsp:txBody>
      <dsp:txXfrm>
        <a:off x="5983262" y="585482"/>
        <a:ext cx="1861062" cy="750811"/>
      </dsp:txXfrm>
    </dsp:sp>
    <dsp:sp modelId="{93EA22DA-5758-4847-A750-6348B19C92F0}">
      <dsp:nvSpPr>
        <dsp:cNvPr id="0" name=""/>
        <dsp:cNvSpPr/>
      </dsp:nvSpPr>
      <dsp:spPr>
        <a:xfrm>
          <a:off x="6364443" y="1285552"/>
          <a:ext cx="1861062" cy="147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Rights </a:t>
          </a:r>
          <a:r>
            <a:rPr lang="en-GB" sz="1300" kern="1200" dirty="0">
              <a:latin typeface="Futura Std Light" panose="020B0402020204020303" pitchFamily="34" charset="0"/>
            </a:rPr>
            <a:t>holders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Duty </a:t>
          </a:r>
          <a:r>
            <a:rPr lang="en-GB" sz="1300" kern="1200" dirty="0">
              <a:latin typeface="Futura Std Light" panose="020B0402020204020303" pitchFamily="34" charset="0"/>
            </a:rPr>
            <a:t>bearers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latin typeface="Futura Std Light" panose="020B0402020204020303" pitchFamily="34" charset="0"/>
            </a:rPr>
            <a:t> The relationship</a:t>
          </a:r>
          <a:br>
            <a:rPr lang="en-GB" sz="1300" kern="1200" dirty="0" smtClean="0">
              <a:latin typeface="Futura Std Light" panose="020B0402020204020303" pitchFamily="34" charset="0"/>
            </a:rPr>
          </a:br>
          <a:r>
            <a:rPr lang="en-GB" sz="1300" kern="1200" dirty="0" smtClean="0">
              <a:latin typeface="Futura Std Light" panose="020B0402020204020303" pitchFamily="34" charset="0"/>
            </a:rPr>
            <a:t> between </a:t>
          </a:r>
          <a:r>
            <a:rPr lang="en-GB" sz="1300" kern="1200" dirty="0">
              <a:latin typeface="Futura Std Light" panose="020B0402020204020303" pitchFamily="34" charset="0"/>
            </a:rPr>
            <a:t>them</a:t>
          </a:r>
        </a:p>
      </dsp:txBody>
      <dsp:txXfrm>
        <a:off x="6407621" y="1328730"/>
        <a:ext cx="1774706" cy="138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A49E9-D3FC-214B-A622-863D223C9915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E1BB-5FA0-4E42-8D38-3AE8F898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0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208AFF32-3F1E-A545-B757-B4754DF390E6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78945B8A-8DB1-DE4D-88FD-212EC0A87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3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5B8A-8DB1-DE4D-88FD-212EC0A8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ABA2-FF2A-144B-A224-E48A3305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00D01-7295-4647-BA8F-3710DC6FB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ADE1-D556-394E-AFFD-7792C88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324-866D-7F40-A050-A96C798ABD1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5832-5373-6E44-BF00-4FEB5A05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9BFD-C4E5-E34E-8038-DD026699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60BB-70C6-0945-A005-64ADF0AF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32FB4-1CC5-3046-9394-E70EAB15C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3257-36D5-6441-A56D-02EE1018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BD12-2448-BD4F-A973-B5FDF6C2622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B954-3135-B140-B392-55B0462D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EAD1-7A29-0F47-A490-B195FD4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B6DD9-8120-A84F-9E78-1DE8AEE56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1D097-6775-D64A-90E9-FC60ECD3C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5F1F-C7D6-8E49-AB38-3856D8E2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B1B0-CB20-A548-B56C-530A2A510A4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0A42-4EB2-1543-92DA-1AAB7EBD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16D1-B3F1-0B47-BB6E-50305AE7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A61B786-A861-2041-AE25-7A5917C55D26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E55393A-42A4-1645-BEEA-CFA0C6001711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F54D3DA-F511-2D40-BBEF-6B8B7555A99B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C0D1074-7EC5-D141-BDC9-750FBC2E12E4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F39CA9-8CA0-2340-8BE6-55F6D9A0FCA1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5A7DEC-CED6-4F4A-B756-FA55EDF53417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CBE4371-E35B-2D4E-B984-BEEB2099D22D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0D94CB2-710A-0746-B0AA-5A3695DD897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82C0-89B1-6E49-B01F-3C41BE2C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D54C-AF00-5A42-BA1E-500F732C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307C-56EB-F442-A50A-8D8E34CE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0482-2E6D-A446-AB10-8E93612BE5E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E1F9-FD0D-2E45-8FFD-BB62062E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D0BB-483E-1C49-9AB5-D8F59AB7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E5DD1D4-7ABA-8349-A993-915D27C06D33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AE05928-0147-6A46-A5A0-2E378663465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5C0E8A0-F233-A14F-BEEB-01898DDF0282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1812-C642-F043-8A05-EE69B646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7712-98BA-314F-923B-A6659C500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9586-9443-CB42-A4E8-F6F460EA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F53-71E0-E143-A3D7-D134082053D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962-49FD-6741-A907-7E7515EB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9E460-F0EE-2C48-8D6F-6C30EA9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4818-71D6-5F4F-9A9D-FF19EB5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4431-256A-1748-BC5B-C41193D32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67721-805B-E146-B46D-B48C3E9C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A08B-01AE-2D4E-A93C-C9405202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A992-6993-F349-A11E-CBCA1F8CFED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6E5B-596B-4444-A31C-08CBB6DD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CFBC9-1B12-1D47-A41C-EC333A3F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13B2-982F-E346-9C67-2F00C560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9C94C-1100-BD4B-BDAF-C60FEB10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5C7E-10AA-CD4D-9501-4C9C07A96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6AC7E-1F03-CC4B-AD1B-CC46FA18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5E013-DFB0-0844-8893-64EC46B4D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39309-4274-1E41-8034-DF4CA181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FCE8-1A85-1047-9BE5-EBC70B48DCF2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30428-FB32-B94A-A451-E43B4E2D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BC194-DA77-0A49-A8B4-6E81EA6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7376-CCC2-9E41-8E24-736B1FDA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E6CA1-96C9-0146-A540-135883D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06D-D3BD-3C4B-900E-1128AD363C16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2E262-6986-D949-8C1D-83D3EEC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92CC8-2D4E-5F4B-A96F-9BDCC1DB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5DD1A-7D56-6042-B89D-23CB5459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3AA-FD77-F74F-B8C8-CB6B0CA32DA1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B11CC-E70E-FF41-A019-550C9117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5DFB-E409-4746-BE92-831DB113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787A-98C0-7F4B-913A-40959D7E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49D7-A5B1-F143-809B-4B5B9CA0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A037-3BE8-DE40-B853-ACD608186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C053-D244-E74C-858C-A4721318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A22A-B579-CC45-B783-86D8B6B02386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7D871-F815-294E-A52C-ADDF458A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7B41F-0F54-3949-BC57-1FA00490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B4FF-F33F-1C48-B408-D2DFF6C5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F6B68-D664-6740-A98F-A4A8351A9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8C911-3C35-F34A-A38F-00A41F47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8CA4-6BF5-304C-AAF0-67EA6CE4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6033-DAEA-D54F-AE94-0F281F312209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B4BBF-B655-464E-BDD5-7354471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40D55-48B2-244E-AF2E-3FC762D3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42ADE-FF0D-C446-A3CF-8E8207D9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3B24-9331-A34F-B9B6-217EE98F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846"/>
            <a:ext cx="10515600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64E2-1815-874A-99A1-3974B1D32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87F0BD68-5720-CB47-9EE0-612ADB29C427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7F1A-098C-A048-BF3D-D8D39F8C5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A860-C7D2-0445-AFA9-6784A131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4C65FC49-FEF7-454A-8F0C-B80C011791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ffice_logo_EN_blue_small_600p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5" y="4"/>
            <a:ext cx="1759808" cy="80657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49611" y="787905"/>
            <a:ext cx="10404191" cy="18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Std Book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BFDD-CE0F-3A40-9D26-617DA655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19" y="2292264"/>
            <a:ext cx="9144000" cy="168022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solidFill>
                  <a:schemeClr val="bg1"/>
                </a:solidFill>
              </a:rPr>
              <a:t>MODULE </a:t>
            </a:r>
            <a:r>
              <a:rPr lang="en-US" sz="10000" dirty="0" smtClean="0">
                <a:solidFill>
                  <a:schemeClr val="bg1"/>
                </a:solidFill>
              </a:rPr>
              <a:t>3</a:t>
            </a:r>
            <a:endParaRPr lang="en-US" sz="10000" b="1" dirty="0">
              <a:solidFill>
                <a:schemeClr val="bg1"/>
              </a:solidFill>
              <a:latin typeface="Futura Std Book" panose="020B04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9" y="5885855"/>
            <a:ext cx="9144000" cy="97214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Futura Std Book" panose="020B0402020204020303" pitchFamily="34" charset="0"/>
              </a:rPr>
              <a:t>Session 7: Protecting rights in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78FB1-EF65-7744-9F93-0DFB5CB94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4" t="17245" r="6601" b="15152"/>
          <a:stretch/>
        </p:blipFill>
        <p:spPr>
          <a:xfrm>
            <a:off x="766121" y="388291"/>
            <a:ext cx="2828851" cy="10384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 txBox="1">
            <a:spLocks/>
          </p:cNvSpPr>
          <p:nvPr/>
        </p:nvSpPr>
        <p:spPr>
          <a:xfrm>
            <a:off x="766121" y="3900618"/>
            <a:ext cx="6270520" cy="423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Futura Std Book" panose="020B0402020204020303" pitchFamily="34" charset="0"/>
              </a:rPr>
              <a:t>A human rights-based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4243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Group work: Overview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838200" y="2031803"/>
            <a:ext cx="75660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800" b="1" dirty="0">
                <a:latin typeface="Futura PT Heavy" panose="020B0802020204020303" pitchFamily="34" charset="0"/>
              </a:rPr>
              <a:t>Materials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Futura Std Light" panose="020B0402020204020303" pitchFamily="34" charset="0"/>
              </a:rPr>
              <a:t>Country brief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Futura Std Light" panose="020B0402020204020303" pitchFamily="34" charset="0"/>
              </a:rPr>
              <a:t>Instructions</a:t>
            </a:r>
            <a:endParaRPr lang="en-GB" sz="2800" dirty="0">
              <a:latin typeface="Futura Std Light" panose="020B0402020204020303" pitchFamily="34" charset="0"/>
            </a:endParaRPr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en-GB" sz="2800" b="1" dirty="0">
                <a:latin typeface="Futura PT Heavy" panose="020B0802020204020303" pitchFamily="34" charset="0"/>
              </a:rPr>
              <a:t>Procedure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Futura Std Light" panose="020B0402020204020303" pitchFamily="34" charset="0"/>
              </a:rPr>
              <a:t>Group work – </a:t>
            </a:r>
            <a:r>
              <a:rPr lang="en-GB" sz="2800" b="1" dirty="0">
                <a:solidFill>
                  <a:srgbClr val="FF0000"/>
                </a:solidFill>
                <a:latin typeface="Futura PT Heavy" panose="020B0802020204020303" pitchFamily="34" charset="0"/>
              </a:rPr>
              <a:t>90 minutes</a:t>
            </a:r>
            <a:endParaRPr lang="en-GB" sz="2800" b="1" dirty="0">
              <a:latin typeface="Futura PT Heavy" panose="020B0802020204020303" pitchFamily="34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FF0000"/>
                </a:solidFill>
                <a:latin typeface="Futura PT Heavy" panose="020B0802020204020303" pitchFamily="34" charset="0"/>
              </a:rPr>
              <a:t>Presentations and debrief</a:t>
            </a:r>
            <a:r>
              <a:rPr lang="en-GB" sz="2800" dirty="0">
                <a:latin typeface="Futura PT Heavy" panose="020B0802020204020303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1019481"/>
            <a:ext cx="1405128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Group work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7064396" cy="30884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</a:pPr>
            <a:r>
              <a:rPr lang="en-GB" sz="2600" dirty="0">
                <a:latin typeface="Futura PT Heavy" panose="020B0802020204020303" pitchFamily="34" charset="0"/>
              </a:rPr>
              <a:t>Group 1:</a:t>
            </a:r>
            <a:r>
              <a:rPr lang="en-GB" sz="2600" dirty="0"/>
              <a:t> Detention of migrants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</a:pPr>
            <a:r>
              <a:rPr lang="en-GB" sz="2600" dirty="0">
                <a:latin typeface="Futura PT Heavy" panose="020B0802020204020303" pitchFamily="34" charset="0"/>
              </a:rPr>
              <a:t>Group 2:</a:t>
            </a:r>
            <a:r>
              <a:rPr lang="en-GB" sz="2600" dirty="0"/>
              <a:t> Protecting labour rights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</a:pPr>
            <a:r>
              <a:rPr lang="en-GB" sz="2600" dirty="0">
                <a:latin typeface="Futura PT Heavy" panose="020B0802020204020303" pitchFamily="34" charset="0"/>
              </a:rPr>
              <a:t>Group 3:</a:t>
            </a:r>
            <a:r>
              <a:rPr lang="en-GB" sz="2600" dirty="0"/>
              <a:t> Ensuring health, education, housing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</a:pPr>
            <a:r>
              <a:rPr lang="en-GB" sz="2600" dirty="0">
                <a:latin typeface="Futura PT Heavy" panose="020B0802020204020303" pitchFamily="34" charset="0"/>
              </a:rPr>
              <a:t>Group </a:t>
            </a:r>
            <a:r>
              <a:rPr lang="en-GB" sz="2600" dirty="0" smtClean="0">
                <a:latin typeface="Futura PT Heavy" panose="020B0802020204020303" pitchFamily="34" charset="0"/>
              </a:rPr>
              <a:t>4:</a:t>
            </a:r>
            <a:r>
              <a:rPr lang="en-GB" sz="2600" dirty="0" smtClean="0"/>
              <a:t> </a:t>
            </a:r>
            <a:r>
              <a:rPr lang="en-GB" sz="2600" dirty="0"/>
              <a:t>Preventing and combatting xenophobia and violence against migrants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1019481"/>
            <a:ext cx="1405128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Group work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38200" y="1978446"/>
            <a:ext cx="9048184" cy="45672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600" dirty="0"/>
              <a:t>The principles of a human rights-based approach underpin all phases of programming.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600" dirty="0"/>
              <a:t>Analysis requires detailed analysis of: human rights issues and their causes; rights holders, duty bearers and other relevant stakeholders; and their capacities for change.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600" dirty="0"/>
              <a:t>Strategic planning requires us to clearly define the human rights outcomes (changes) that are needed and a plan for achieving them.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600" dirty="0"/>
              <a:t>How we achieve our human rights objectives is as important as the outcome in an HRBA.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600" dirty="0"/>
              <a:t>Monitoring and evaluation must be continuous and should involve all stakeholders in a participatory manner.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1019481"/>
            <a:ext cx="1405128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Module </a:t>
            </a:r>
            <a:r>
              <a:rPr lang="en-US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>
                <a:latin typeface="Futura Std Light" panose="020B0402020204020303" pitchFamily="34" charset="0"/>
              </a:rPr>
              <a:t>Session 6: A human rights-based approach to </a:t>
            </a:r>
            <a:r>
              <a:rPr lang="en-GB" dirty="0" smtClean="0">
                <a:latin typeface="Futura Std Light" panose="020B0402020204020303" pitchFamily="34" charset="0"/>
              </a:rPr>
              <a:t>migration</a:t>
            </a:r>
            <a:endParaRPr lang="en-GB" dirty="0">
              <a:latin typeface="Futura Std Light" panose="020B0402020204020303" pitchFamily="34" charset="0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>
                <a:latin typeface="Futura PT Bold" panose="020B0902020204020203" pitchFamily="34" charset="0"/>
              </a:rPr>
              <a:t>Session 7: Protecting rights in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7" y="1248506"/>
            <a:ext cx="1371603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199" y="2113415"/>
            <a:ext cx="8657493" cy="4086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Brief presentation on </a:t>
            </a:r>
            <a:r>
              <a:rPr lang="en-GB" sz="2400" dirty="0" smtClean="0"/>
              <a:t>a human rights-based approach </a:t>
            </a:r>
            <a:r>
              <a:rPr lang="en-GB" sz="2400" dirty="0"/>
              <a:t>to programming 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Design a programme in groups to improve the human rights of migrants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Practise incorporating the elements of an HRBA into migration programming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Use the knowledge and skills you have acquired in earlier modules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Focus on making sure that both the process and outcomes of your programme are in accordance with a human rights-based approach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Session </a:t>
            </a:r>
            <a:r>
              <a:rPr lang="en-US" sz="2800" dirty="0">
                <a:solidFill>
                  <a:srgbClr val="0070C0"/>
                </a:solidFill>
              </a:rPr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Programme cycle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14642"/>
              </p:ext>
            </p:extLst>
          </p:nvPr>
        </p:nvGraphicFramePr>
        <p:xfrm>
          <a:off x="2279576" y="1401093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015930" y="2656660"/>
            <a:ext cx="2160587" cy="2413754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CA" sz="14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Human rights principles and standards</a:t>
            </a:r>
          </a:p>
        </p:txBody>
      </p:sp>
    </p:spTree>
    <p:extLst>
      <p:ext uri="{BB962C8B-B14F-4D97-AF65-F5344CB8AC3E}">
        <p14:creationId xmlns:p14="http://schemas.microsoft.com/office/powerpoint/2010/main" val="3453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7"/>
          <a:stretch/>
        </p:blipFill>
        <p:spPr>
          <a:xfrm>
            <a:off x="8607669" y="2866212"/>
            <a:ext cx="3584331" cy="39271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Analysis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450333"/>
              </p:ext>
            </p:extLst>
          </p:nvPr>
        </p:nvGraphicFramePr>
        <p:xfrm>
          <a:off x="934918" y="2778889"/>
          <a:ext cx="8229600" cy="334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>
            <a:off x="939437" y="1912040"/>
            <a:ext cx="8075612" cy="100806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GB" sz="2200" dirty="0">
                <a:solidFill>
                  <a:srgbClr val="FFFFFF"/>
                </a:solidFill>
                <a:latin typeface="Futura PT Bold" panose="020B0902020204020203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0517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20" y="1123773"/>
            <a:ext cx="2875298" cy="28711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Planning and implementation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3" name="Rounded Rectangle 15"/>
          <p:cNvSpPr/>
          <p:nvPr/>
        </p:nvSpPr>
        <p:spPr>
          <a:xfrm>
            <a:off x="1925995" y="2037018"/>
            <a:ext cx="3303388" cy="8965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5245" tIns="36830" rIns="55245" bIns="3683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9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400" dirty="0">
                <a:solidFill>
                  <a:prstClr val="white"/>
                </a:solidFill>
                <a:latin typeface="Futura PT Heavy" panose="020B0802020204020303" pitchFamily="34" charset="0"/>
              </a:rPr>
              <a:t>An HRBA tells you</a:t>
            </a:r>
            <a:endParaRPr lang="en-US" sz="2400" dirty="0">
              <a:solidFill>
                <a:prstClr val="white"/>
              </a:solidFill>
              <a:latin typeface="Futura PT Heavy" panose="020B0802020204020303" pitchFamily="34" charset="0"/>
            </a:endParaRPr>
          </a:p>
        </p:txBody>
      </p:sp>
      <p:sp>
        <p:nvSpPr>
          <p:cNvPr id="31" name="Rounded Rectangle 18"/>
          <p:cNvSpPr/>
          <p:nvPr/>
        </p:nvSpPr>
        <p:spPr bwMode="auto">
          <a:xfrm>
            <a:off x="2348448" y="3128206"/>
            <a:ext cx="2231372" cy="786944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860" tIns="15240" rIns="22860" bIns="1524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utura Std Light" panose="020B0402020204020303" pitchFamily="34" charset="0"/>
              </a:rPr>
              <a:t>What questions you should ask</a:t>
            </a:r>
            <a:endPara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utura Std Light" panose="020B0402020204020303" pitchFamily="34" charset="0"/>
            </a:endParaRPr>
          </a:p>
        </p:txBody>
      </p:sp>
      <p:sp>
        <p:nvSpPr>
          <p:cNvPr id="27" name="Rounded Rectangle 21"/>
          <p:cNvSpPr/>
          <p:nvPr/>
        </p:nvSpPr>
        <p:spPr bwMode="auto">
          <a:xfrm>
            <a:off x="2348448" y="4074050"/>
            <a:ext cx="2231372" cy="786525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860" tIns="15240" rIns="22860" bIns="1524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utura Std Light" panose="020B0402020204020303" pitchFamily="34" charset="0"/>
              </a:rPr>
              <a:t>What kinds of change need to be made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7802" y="3359172"/>
            <a:ext cx="12777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1"/>
          <p:cNvSpPr/>
          <p:nvPr/>
        </p:nvSpPr>
        <p:spPr bwMode="auto">
          <a:xfrm>
            <a:off x="2348448" y="4968292"/>
            <a:ext cx="2231372" cy="786525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860" tIns="15240" rIns="22860" bIns="1524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Futura Std Light" panose="020B0402020204020303" pitchFamily="34" charset="0"/>
              </a:rPr>
              <a:t>What parameters should be applied</a:t>
            </a:r>
          </a:p>
        </p:txBody>
      </p:sp>
      <p:sp>
        <p:nvSpPr>
          <p:cNvPr id="15" name="Rounded Rectangle 15"/>
          <p:cNvSpPr/>
          <p:nvPr/>
        </p:nvSpPr>
        <p:spPr>
          <a:xfrm>
            <a:off x="6002396" y="2792188"/>
            <a:ext cx="1821280" cy="64807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5245" tIns="36830" rIns="55245" bIns="3683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9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Futura Std Light" panose="020B0402020204020303" pitchFamily="34" charset="0"/>
              </a:rPr>
              <a:t>Mainstream migrants</a:t>
            </a:r>
            <a:endParaRPr lang="en-US" dirty="0">
              <a:solidFill>
                <a:prstClr val="white"/>
              </a:solidFill>
              <a:latin typeface="Futura Std Light" panose="020B0402020204020303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257802" y="3678626"/>
            <a:ext cx="12777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5"/>
          <p:cNvSpPr/>
          <p:nvPr/>
        </p:nvSpPr>
        <p:spPr>
          <a:xfrm>
            <a:off x="6002396" y="3548529"/>
            <a:ext cx="1821279" cy="687984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5245" tIns="36830" rIns="55245" bIns="3683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9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Futura Std Light" panose="020B0402020204020303" pitchFamily="34" charset="0"/>
              </a:rPr>
              <a:t>Mainstream gender</a:t>
            </a:r>
            <a:endParaRPr lang="en-US" dirty="0">
              <a:solidFill>
                <a:prstClr val="white"/>
              </a:solidFill>
              <a:latin typeface="Futura Std Light" panose="020B04020202040203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257802" y="5331653"/>
            <a:ext cx="12777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5"/>
          <p:cNvSpPr/>
          <p:nvPr/>
        </p:nvSpPr>
        <p:spPr>
          <a:xfrm>
            <a:off x="6002396" y="4855331"/>
            <a:ext cx="3367152" cy="952644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5245" tIns="36830" rIns="55245" bIns="3683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CA" sz="1800" dirty="0">
                <a:latin typeface="Futura PT Heavy" panose="020B0802020204020303" pitchFamily="34" charset="0"/>
              </a:rPr>
              <a:t>Participation, accountability, non-discrimination, empowerment, law</a:t>
            </a:r>
            <a:endParaRPr lang="en-GB" sz="1800" dirty="0">
              <a:latin typeface="Futura PT Heavy" panose="020B0802020204020303" pitchFamily="34" charset="0"/>
            </a:endParaRPr>
          </a:p>
        </p:txBody>
      </p:sp>
      <p:sp>
        <p:nvSpPr>
          <p:cNvPr id="37" name="Rounded Rectangle 18"/>
          <p:cNvSpPr/>
          <p:nvPr/>
        </p:nvSpPr>
        <p:spPr bwMode="auto">
          <a:xfrm rot="16200000">
            <a:off x="245686" y="4052267"/>
            <a:ext cx="2623153" cy="385787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860" tIns="15240" rIns="22860" bIns="1524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 smtClean="0">
                <a:solidFill>
                  <a:srgbClr val="0070C0"/>
                </a:solidFill>
                <a:latin typeface="Futura PT Heavy" panose="020B0802020204020303" pitchFamily="34" charset="0"/>
              </a:rPr>
              <a:t>PROCESS</a:t>
            </a:r>
            <a:endParaRPr lang="en-GB" sz="1800" dirty="0">
              <a:solidFill>
                <a:srgbClr val="0070C0"/>
              </a:solidFill>
              <a:latin typeface="Futura PT Heavy" panose="020B0802020204020303" pitchFamily="34" charset="0"/>
            </a:endParaRPr>
          </a:p>
        </p:txBody>
      </p:sp>
      <p:sp>
        <p:nvSpPr>
          <p:cNvPr id="38" name="Rounded Rectangle 18"/>
          <p:cNvSpPr/>
          <p:nvPr/>
        </p:nvSpPr>
        <p:spPr bwMode="auto">
          <a:xfrm>
            <a:off x="7349119" y="3309435"/>
            <a:ext cx="2231372" cy="385787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860" tIns="15240" rIns="22860" bIns="15240" spcCol="127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 smtClean="0">
                <a:solidFill>
                  <a:srgbClr val="0070C0"/>
                </a:solidFill>
                <a:latin typeface="Futura PT Heavy" panose="020B0802020204020303" pitchFamily="34" charset="0"/>
              </a:rPr>
              <a:t>CONTENT</a:t>
            </a:r>
            <a:endParaRPr lang="en-GB" sz="1800" dirty="0">
              <a:solidFill>
                <a:srgbClr val="0070C0"/>
              </a:solidFill>
              <a:latin typeface="Futura PT Heavy" panose="020B0802020204020303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933763" y="3994922"/>
            <a:ext cx="32956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25995" y="4939268"/>
            <a:ext cx="32956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213"/>
            <a:ext cx="10515600" cy="732523"/>
          </a:xfrm>
        </p:spPr>
        <p:txBody>
          <a:bodyPr anchor="t">
            <a:norm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An HRBA and change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Content Placeholder 3"/>
          <p:cNvSpPr>
            <a:spLocks noGrp="1"/>
          </p:cNvSpPr>
          <p:nvPr/>
        </p:nvSpPr>
        <p:spPr bwMode="auto">
          <a:xfrm>
            <a:off x="810968" y="2251290"/>
            <a:ext cx="33845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Futura PT Heavy" panose="020B08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Impact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 in…</a:t>
            </a:r>
          </a:p>
          <a:p>
            <a:pPr marL="0" indent="0" eaLnBrk="1" hangingPunct="1"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Futura PT Heavy" panose="020B08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Outcome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 in… </a:t>
            </a:r>
          </a:p>
          <a:p>
            <a:pPr marL="0" indent="0" eaLnBrk="1" hangingPunct="1"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Futura PT Heavy" panose="020B08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Output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en-US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 in… </a:t>
            </a:r>
          </a:p>
        </p:txBody>
      </p:sp>
      <p:sp>
        <p:nvSpPr>
          <p:cNvPr id="21" name="Content Placeholder 5"/>
          <p:cNvSpPr>
            <a:spLocks noGrp="1"/>
          </p:cNvSpPr>
          <p:nvPr/>
        </p:nvSpPr>
        <p:spPr bwMode="auto">
          <a:xfrm>
            <a:off x="3508132" y="2251290"/>
            <a:ext cx="5486400" cy="35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n-US" sz="2000" b="1" dirty="0">
                <a:latin typeface="Futura PT Heavy" panose="020B08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HRBA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altLang="en-US" sz="2000" dirty="0" err="1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quality</a:t>
            </a:r>
            <a:r>
              <a:rPr lang="es-MX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altLang="en-US" sz="2000" dirty="0" err="1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</a:t>
            </a:r>
            <a:r>
              <a:rPr lang="es-MX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altLang="en-US" sz="2000" dirty="0" err="1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life</a:t>
            </a:r>
            <a:r>
              <a:rPr lang="es-MX" altLang="en-US" sz="2000" dirty="0">
                <a:latin typeface="Futura Std Light" panose="020B04020202040203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zh-CN" sz="2000" b="1" dirty="0">
                <a:latin typeface="Futura PT Heavy" panose="020B08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realization</a:t>
            </a:r>
            <a:r>
              <a:rPr lang="en-US" altLang="zh-CN" sz="2000" b="1" dirty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human rights</a:t>
            </a:r>
            <a:r>
              <a:rPr lang="en-US" altLang="zh-CN" sz="2000" dirty="0" smtClean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000" dirty="0">
              <a:latin typeface="Futura Std Light" panose="020B0402020204020303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performance (</a:t>
            </a:r>
            <a:r>
              <a:rPr lang="en-US" altLang="zh-CN" sz="2000" b="1" dirty="0" err="1">
                <a:latin typeface="Futura PT Heavy" panose="020B08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behaviours</a:t>
            </a:r>
            <a:r>
              <a:rPr lang="en-US" altLang="zh-CN" sz="2000" b="1" dirty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duty bearers and/or right holders </a:t>
            </a:r>
            <a:r>
              <a:rPr lang="en-US" altLang="zh-CN" sz="2000" dirty="0" smtClean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their </a:t>
            </a:r>
            <a:r>
              <a:rPr lang="en-US" altLang="zh-CN" sz="2000" b="1" dirty="0">
                <a:latin typeface="Futura PT Heavy" panose="020B08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institutions</a:t>
            </a:r>
            <a:r>
              <a:rPr lang="en-US" altLang="zh-CN" sz="2000" b="1" dirty="0" smtClean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000" b="1" dirty="0">
              <a:latin typeface="Futura Std Light" panose="020B0402020204020303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2000" b="1" dirty="0">
                <a:latin typeface="Futura PT Heavy" panose="020B08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capacity</a:t>
            </a:r>
            <a:r>
              <a:rPr lang="en-US" altLang="zh-CN" sz="2000" dirty="0">
                <a:latin typeface="Futura Std Light" panose="020B0402020204020303" pitchFamily="34" charset="0"/>
                <a:ea typeface="宋体" panose="02010600030101010101" pitchFamily="2" charset="-122"/>
                <a:cs typeface="Arial" panose="020B0604020202020204" pitchFamily="34" charset="0"/>
              </a:rPr>
              <a:t> of duty bearers and right holders</a:t>
            </a:r>
            <a:endParaRPr lang="es-PA" altLang="en-US" sz="2000" dirty="0">
              <a:latin typeface="Futura Std Light" panose="020B0402020204020303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619128" y="3177049"/>
            <a:ext cx="968375" cy="360363"/>
            <a:chOff x="1278459" y="2852936"/>
            <a:chExt cx="969417" cy="360040"/>
          </a:xfrm>
          <a:solidFill>
            <a:srgbClr val="0070C0"/>
          </a:solidFill>
        </p:grpSpPr>
        <p:sp>
          <p:nvSpPr>
            <p:cNvPr id="48" name="Up Arrow 47"/>
            <p:cNvSpPr/>
            <p:nvPr/>
          </p:nvSpPr>
          <p:spPr>
            <a:xfrm>
              <a:off x="1278459" y="2856108"/>
              <a:ext cx="484708" cy="356868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  <p:sp>
          <p:nvSpPr>
            <p:cNvPr id="49" name="Up Arrow 48"/>
            <p:cNvSpPr/>
            <p:nvPr/>
          </p:nvSpPr>
          <p:spPr>
            <a:xfrm rot="10800000">
              <a:off x="1763167" y="2852936"/>
              <a:ext cx="484709" cy="356868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</p:grpSp>
      <p:sp>
        <p:nvSpPr>
          <p:cNvPr id="23" name="Up Arrow Callout 22"/>
          <p:cNvSpPr/>
          <p:nvPr/>
        </p:nvSpPr>
        <p:spPr>
          <a:xfrm>
            <a:off x="810969" y="5560617"/>
            <a:ext cx="9124340" cy="1100929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Futura PT Heavy" panose="020B0802020204020303" pitchFamily="34" charset="0"/>
              </a:rPr>
              <a:t>Conclusions and recommendations issued by treaty bodies, the High Commissioner, UPR, and special procedures help to identify specific </a:t>
            </a:r>
            <a:r>
              <a:rPr lang="en-US" sz="1800" b="1" dirty="0" err="1">
                <a:solidFill>
                  <a:schemeClr val="bg1"/>
                </a:solidFill>
                <a:latin typeface="Futura PT Heavy" panose="020B0802020204020303" pitchFamily="34" charset="0"/>
              </a:rPr>
              <a:t>behaviours</a:t>
            </a:r>
            <a:r>
              <a:rPr lang="en-US" sz="1800" b="1" dirty="0">
                <a:solidFill>
                  <a:schemeClr val="bg1"/>
                </a:solidFill>
                <a:latin typeface="Futura PT Heavy" panose="020B0802020204020303" pitchFamily="34" charset="0"/>
              </a:rPr>
              <a:t> and capacities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61648" y="3183399"/>
            <a:ext cx="969962" cy="360363"/>
            <a:chOff x="1278459" y="2852936"/>
            <a:chExt cx="969417" cy="360040"/>
          </a:xfrm>
          <a:solidFill>
            <a:srgbClr val="0070C0"/>
          </a:solidFill>
        </p:grpSpPr>
        <p:sp>
          <p:nvSpPr>
            <p:cNvPr id="46" name="Up Arrow 45"/>
            <p:cNvSpPr/>
            <p:nvPr/>
          </p:nvSpPr>
          <p:spPr>
            <a:xfrm>
              <a:off x="1278459" y="2856108"/>
              <a:ext cx="483915" cy="356868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  <p:sp>
          <p:nvSpPr>
            <p:cNvPr id="47" name="Up Arrow 46"/>
            <p:cNvSpPr/>
            <p:nvPr/>
          </p:nvSpPr>
          <p:spPr>
            <a:xfrm rot="10800000">
              <a:off x="1763961" y="2852936"/>
              <a:ext cx="483915" cy="356868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767443" y="4645244"/>
            <a:ext cx="969962" cy="358775"/>
            <a:chOff x="1278459" y="2852936"/>
            <a:chExt cx="969417" cy="360040"/>
          </a:xfrm>
          <a:solidFill>
            <a:srgbClr val="0070C0"/>
          </a:solidFill>
        </p:grpSpPr>
        <p:sp>
          <p:nvSpPr>
            <p:cNvPr id="44" name="Up Arrow 43"/>
            <p:cNvSpPr/>
            <p:nvPr/>
          </p:nvSpPr>
          <p:spPr>
            <a:xfrm>
              <a:off x="1278459" y="2856122"/>
              <a:ext cx="483915" cy="35685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  <p:sp>
          <p:nvSpPr>
            <p:cNvPr id="45" name="Up Arrow 44"/>
            <p:cNvSpPr/>
            <p:nvPr/>
          </p:nvSpPr>
          <p:spPr>
            <a:xfrm rot="10800000">
              <a:off x="1763961" y="2852936"/>
              <a:ext cx="483915" cy="35685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682152" y="4624607"/>
            <a:ext cx="969964" cy="358775"/>
            <a:chOff x="1278459" y="2852936"/>
            <a:chExt cx="969417" cy="360040"/>
          </a:xfrm>
          <a:solidFill>
            <a:srgbClr val="0070C0"/>
          </a:solidFill>
        </p:grpSpPr>
        <p:sp>
          <p:nvSpPr>
            <p:cNvPr id="39" name="Up Arrow 38"/>
            <p:cNvSpPr/>
            <p:nvPr/>
          </p:nvSpPr>
          <p:spPr>
            <a:xfrm>
              <a:off x="1278459" y="2856122"/>
              <a:ext cx="483915" cy="35685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  <p:sp>
          <p:nvSpPr>
            <p:cNvPr id="43" name="Up Arrow 42"/>
            <p:cNvSpPr/>
            <p:nvPr/>
          </p:nvSpPr>
          <p:spPr>
            <a:xfrm rot="10800000">
              <a:off x="1763961" y="2852936"/>
              <a:ext cx="483915" cy="35685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PA"/>
            </a:p>
          </p:txBody>
        </p:sp>
      </p:grp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9020055" y="2431835"/>
            <a:ext cx="1295400" cy="4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6699"/>
              </a:buClr>
              <a:buFont typeface="Wingdings" panose="05000000000000000000" pitchFamily="2" charset="2"/>
              <a:buNone/>
            </a:pPr>
            <a:r>
              <a:rPr lang="en-CA" altLang="en-US" sz="16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Causal analysis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9020055" y="3914566"/>
            <a:ext cx="1295400" cy="4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6699"/>
              </a:buClr>
              <a:buFont typeface="Wingdings" panose="05000000000000000000" pitchFamily="2" charset="2"/>
              <a:buNone/>
            </a:pPr>
            <a:r>
              <a:rPr lang="en-CA" altLang="en-US" sz="16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Role analysis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9020055" y="5058171"/>
            <a:ext cx="1584325" cy="4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6699"/>
              </a:buClr>
              <a:buFont typeface="Wingdings" panose="05000000000000000000" pitchFamily="2" charset="2"/>
              <a:buNone/>
            </a:pPr>
            <a:r>
              <a:rPr lang="en-CA" altLang="en-US" sz="16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Capacity gap analysis</a:t>
            </a:r>
          </a:p>
        </p:txBody>
      </p:sp>
      <p:sp>
        <p:nvSpPr>
          <p:cNvPr id="32" name="Left-Right Arrow 31"/>
          <p:cNvSpPr>
            <a:spLocks noChangeArrowheads="1"/>
          </p:cNvSpPr>
          <p:nvPr/>
        </p:nvSpPr>
        <p:spPr bwMode="auto">
          <a:xfrm>
            <a:off x="838200" y="1530074"/>
            <a:ext cx="8780585" cy="836580"/>
          </a:xfrm>
          <a:prstGeom prst="leftRightArrow">
            <a:avLst>
              <a:gd name="adj1" fmla="val 50000"/>
              <a:gd name="adj2" fmla="val 49969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006699"/>
              </a:buClr>
              <a:buFont typeface="Wingdings" panose="05000000000000000000" pitchFamily="2" charset="2"/>
              <a:buNone/>
            </a:pPr>
            <a:r>
              <a:rPr lang="en-CA" altLang="en-US" sz="2000" b="1" dirty="0">
                <a:solidFill>
                  <a:schemeClr val="bg1"/>
                </a:solidFill>
                <a:latin typeface="Futura PT Heavy" panose="020B0802020204020303" pitchFamily="34" charset="0"/>
              </a:rPr>
              <a:t>A process guided by human rights principles</a:t>
            </a:r>
          </a:p>
        </p:txBody>
      </p:sp>
    </p:spTree>
    <p:extLst>
      <p:ext uri="{BB962C8B-B14F-4D97-AF65-F5344CB8AC3E}">
        <p14:creationId xmlns:p14="http://schemas.microsoft.com/office/powerpoint/2010/main" val="101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199" y="2113415"/>
            <a:ext cx="7839809" cy="4086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A comprehensive M&amp;E plan sensitive to human rights concerns includes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sz="2000" dirty="0"/>
              <a:t>Results and indicators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sz="2000" dirty="0"/>
              <a:t>Processes (both planning and implementation processes and processes for monitoring and reporting)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Process monitoring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sz="2000" dirty="0"/>
              <a:t>Checks that migrants are involved in programme implementation and benefit equally from programme results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sz="2000" dirty="0"/>
              <a:t>Ensures that intended beneficiaries are able to participate freely in monitoring and reporting processes</a:t>
            </a:r>
            <a:endParaRPr lang="en-GB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Monitoring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2129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HRBA: Four critical questions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991826"/>
            <a:ext cx="7634287" cy="426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altLang="en-US" sz="2800" dirty="0">
                <a:latin typeface="Futura PT Heavy" panose="020B0802020204020303" pitchFamily="34" charset="0"/>
              </a:rPr>
              <a:t>An HRBA helps answer four critical questions: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altLang="en-US" sz="2800" dirty="0">
                <a:solidFill>
                  <a:srgbClr val="FF0000"/>
                </a:solidFill>
                <a:latin typeface="Futura Std Light" panose="020B0402020204020303" pitchFamily="34" charset="0"/>
              </a:rPr>
              <a:t> </a:t>
            </a:r>
            <a:r>
              <a:rPr lang="en-GB" altLang="en-US" sz="2800" dirty="0">
                <a:solidFill>
                  <a:srgbClr val="FF0000"/>
                </a:solidFill>
                <a:latin typeface="Futura PT Heavy" panose="020B0802020204020303" pitchFamily="34" charset="0"/>
              </a:rPr>
              <a:t>Who</a:t>
            </a:r>
            <a:r>
              <a:rPr lang="en-GB" altLang="en-US" sz="2800" dirty="0">
                <a:latin typeface="Futura Std Light" panose="020B0402020204020303" pitchFamily="34" charset="0"/>
              </a:rPr>
              <a:t> has been left behind?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altLang="en-US" sz="2800" dirty="0">
                <a:solidFill>
                  <a:srgbClr val="FF3300"/>
                </a:solidFill>
                <a:latin typeface="Futura Std Light" panose="020B0402020204020303" pitchFamily="34" charset="0"/>
              </a:rPr>
              <a:t> </a:t>
            </a:r>
            <a:r>
              <a:rPr lang="en-GB" altLang="en-US" sz="2800" dirty="0">
                <a:solidFill>
                  <a:srgbClr val="FF3300"/>
                </a:solidFill>
                <a:latin typeface="Futura PT Heavy" panose="020B0802020204020303" pitchFamily="34" charset="0"/>
              </a:rPr>
              <a:t>Why?</a:t>
            </a:r>
            <a:r>
              <a:rPr lang="en-GB" altLang="en-US" sz="2800" dirty="0">
                <a:solidFill>
                  <a:srgbClr val="FF3300"/>
                </a:solidFill>
                <a:latin typeface="Futura Std Light" panose="020B0402020204020303" pitchFamily="34" charset="0"/>
              </a:rPr>
              <a:t> </a:t>
            </a:r>
            <a:r>
              <a:rPr lang="en-GB" altLang="en-US" sz="2800" dirty="0">
                <a:latin typeface="Futura Std Light" panose="020B0402020204020303" pitchFamily="34" charset="0"/>
              </a:rPr>
              <a:t>Which rights are at stake?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altLang="en-US" sz="2800" dirty="0">
                <a:latin typeface="Futura Std Light" panose="020B0402020204020303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2800" dirty="0">
                <a:solidFill>
                  <a:srgbClr val="0070C0"/>
                </a:solidFill>
                <a:latin typeface="Futura PT Heavy" panose="020B0802020204020303" pitchFamily="34" charset="0"/>
              </a:rPr>
              <a:t>Who</a:t>
            </a:r>
            <a:r>
              <a:rPr lang="en-GB" altLang="en-US" sz="2800" dirty="0">
                <a:latin typeface="Futura Std Light" panose="020B0402020204020303" pitchFamily="34" charset="0"/>
              </a:rPr>
              <a:t> has to do something about it?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altLang="en-US" sz="2800" dirty="0">
                <a:latin typeface="Futura Std Light" panose="020B0402020204020303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2800" dirty="0">
                <a:latin typeface="Futura Std Light" panose="020B0402020204020303" pitchFamily="34" charset="0"/>
              </a:rPr>
              <a:t>What do </a:t>
            </a:r>
            <a:r>
              <a:rPr lang="en-GB" altLang="en-US" sz="2800" dirty="0">
                <a:solidFill>
                  <a:srgbClr val="0070C0"/>
                </a:solidFill>
                <a:latin typeface="Futura PT Heavy" panose="020B0802020204020303" pitchFamily="34" charset="0"/>
              </a:rPr>
              <a:t>they</a:t>
            </a:r>
            <a:r>
              <a:rPr lang="en-GB" altLang="en-US" sz="2800" dirty="0">
                <a:latin typeface="Futura Std Light" panose="020B0402020204020303" pitchFamily="34" charset="0"/>
              </a:rPr>
              <a:t> need to take action?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GB" altLang="en-US" sz="1100" i="1" dirty="0">
              <a:latin typeface="Futura Std Light" panose="020B0402020204020303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GB" altLang="en-US" sz="2800" i="1" dirty="0">
                <a:latin typeface="Futura Std Light" panose="020B0402020204020303" pitchFamily="34" charset="0"/>
              </a:rPr>
              <a:t>Process and outcome are equally important!</a:t>
            </a:r>
          </a:p>
        </p:txBody>
      </p:sp>
    </p:spTree>
    <p:extLst>
      <p:ext uri="{BB962C8B-B14F-4D97-AF65-F5344CB8AC3E}">
        <p14:creationId xmlns:p14="http://schemas.microsoft.com/office/powerpoint/2010/main" val="9003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</TotalTime>
  <Words>558</Words>
  <Application>Microsoft Office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Futura PT Bold</vt:lpstr>
      <vt:lpstr>Futura PT Heavy</vt:lpstr>
      <vt:lpstr>ＭＳ Ｐゴシック</vt:lpstr>
      <vt:lpstr>宋体</vt:lpstr>
      <vt:lpstr>Arial</vt:lpstr>
      <vt:lpstr>Calibri</vt:lpstr>
      <vt:lpstr>Futura Std Book</vt:lpstr>
      <vt:lpstr>Futura Std Light</vt:lpstr>
      <vt:lpstr>Wingdings</vt:lpstr>
      <vt:lpstr>Office Theme</vt:lpstr>
      <vt:lpstr>Cover</vt:lpstr>
      <vt:lpstr>MODULE 3</vt:lpstr>
      <vt:lpstr>Module overview</vt:lpstr>
      <vt:lpstr>Session overview</vt:lpstr>
      <vt:lpstr>Programme cycle</vt:lpstr>
      <vt:lpstr>Analysis</vt:lpstr>
      <vt:lpstr>Planning and implementation</vt:lpstr>
      <vt:lpstr>An HRBA and change</vt:lpstr>
      <vt:lpstr>Monitoring and evaluation</vt:lpstr>
      <vt:lpstr>HRBA: Four critical questions</vt:lpstr>
      <vt:lpstr>Group work: Overview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GS Migration Unit</cp:lastModifiedBy>
  <cp:revision>191</cp:revision>
  <dcterms:created xsi:type="dcterms:W3CDTF">2020-02-03T15:47:33Z</dcterms:created>
  <dcterms:modified xsi:type="dcterms:W3CDTF">2023-03-31T09:30:34Z</dcterms:modified>
</cp:coreProperties>
</file>